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0813" autoAdjust="0"/>
  </p:normalViewPr>
  <p:slideViewPr>
    <p:cSldViewPr>
      <p:cViewPr varScale="1">
        <p:scale>
          <a:sx n="69" d="100"/>
          <a:sy n="69" d="100"/>
        </p:scale>
        <p:origin x="585"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1/17/2022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357"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18 </a:t>
            </a:r>
            <a:r>
              <a:rPr lang="en-US" altLang="en-US" sz="2800" b="1" dirty="0" smtClean="0">
                <a:solidFill>
                  <a:schemeClr val="bg1"/>
                </a:solidFill>
              </a:rPr>
              <a:t>January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18 </a:t>
            </a:r>
            <a:r>
              <a:rPr lang="en-US" altLang="en-US" b="1" dirty="0">
                <a:solidFill>
                  <a:srgbClr val="FFFF00"/>
                </a:solidFill>
              </a:rPr>
              <a:t>– </a:t>
            </a:r>
            <a:r>
              <a:rPr lang="en-US" altLang="en-US" b="1" dirty="0" smtClean="0">
                <a:solidFill>
                  <a:srgbClr val="FFFF00"/>
                </a:solidFill>
              </a:rPr>
              <a:t>24</a:t>
            </a:r>
            <a:r>
              <a:rPr lang="en-US" altLang="en-US" b="1" dirty="0" smtClean="0">
                <a:solidFill>
                  <a:srgbClr val="FFFF00"/>
                </a:solidFill>
              </a:rPr>
              <a:t> </a:t>
            </a:r>
            <a:r>
              <a:rPr lang="en-US" altLang="en-US" b="1" dirty="0">
                <a:solidFill>
                  <a:srgbClr val="FFFF00"/>
                </a:solidFill>
              </a:rPr>
              <a:t>Jan, 2022</a:t>
            </a:r>
          </a:p>
        </p:txBody>
      </p:sp>
      <p:sp>
        <p:nvSpPr>
          <p:cNvPr id="11" name="Text Box 8"/>
          <p:cNvSpPr txBox="1">
            <a:spLocks noChangeArrowheads="1"/>
          </p:cNvSpPr>
          <p:nvPr/>
        </p:nvSpPr>
        <p:spPr bwMode="auto">
          <a:xfrm>
            <a:off x="3581400" y="1676400"/>
            <a:ext cx="5349875" cy="2970044"/>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western </a:t>
            </a:r>
            <a:r>
              <a:rPr lang="en-US" altLang="en-US" sz="1100" b="1" dirty="0" smtClean="0">
                <a:solidFill>
                  <a:srgbClr val="FFFF00"/>
                </a:solidFill>
                <a:latin typeface="Arial" charset="0"/>
              </a:rPr>
              <a:t>Angola and the neighboring areas of DR Congo: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eastern Angola</a:t>
            </a:r>
            <a:r>
              <a:rPr lang="en-US" altLang="en-US" sz="1100" b="1" dirty="0">
                <a:solidFill>
                  <a:srgbClr val="FFFF00"/>
                </a:solidFill>
                <a:latin typeface="Arial" charset="0"/>
              </a:rPr>
              <a:t>, </a:t>
            </a:r>
            <a:r>
              <a:rPr lang="en-US" altLang="en-US" sz="1100" b="1" dirty="0" smtClean="0">
                <a:solidFill>
                  <a:srgbClr val="FFFF00"/>
                </a:solidFill>
                <a:latin typeface="Arial" charset="0"/>
              </a:rPr>
              <a:t>southern and eastern DR </a:t>
            </a:r>
            <a:r>
              <a:rPr lang="en-US" altLang="en-US" sz="1100" b="1" dirty="0">
                <a:solidFill>
                  <a:srgbClr val="FFFF00"/>
                </a:solidFill>
                <a:latin typeface="Arial" charset="0"/>
              </a:rPr>
              <a:t>Congo, Rwanda, Burundi, </a:t>
            </a:r>
            <a:r>
              <a:rPr lang="en-US" altLang="en-US" sz="1100" b="1" dirty="0" smtClean="0">
                <a:solidFill>
                  <a:srgbClr val="FFFF00"/>
                </a:solidFill>
                <a:latin typeface="Arial" charset="0"/>
              </a:rPr>
              <a:t>southern Uganda</a:t>
            </a:r>
            <a:r>
              <a:rPr lang="en-US" altLang="en-US" sz="1100" b="1" dirty="0">
                <a:solidFill>
                  <a:srgbClr val="FFFF00"/>
                </a:solidFill>
                <a:latin typeface="Arial" charset="0"/>
              </a:rPr>
              <a:t>, </a:t>
            </a:r>
            <a:r>
              <a:rPr lang="en-US" altLang="en-US" sz="1100" b="1" dirty="0" smtClean="0">
                <a:solidFill>
                  <a:srgbClr val="FFFF00"/>
                </a:solidFill>
                <a:latin typeface="Arial" charset="0"/>
              </a:rPr>
              <a:t>southern Kenya</a:t>
            </a:r>
            <a:r>
              <a:rPr lang="en-US" altLang="en-US" sz="1100" b="1" dirty="0">
                <a:solidFill>
                  <a:srgbClr val="FFFF00"/>
                </a:solidFill>
                <a:latin typeface="Arial" charset="0"/>
              </a:rPr>
              <a:t>, Tanzania, Zambia, Malawi, </a:t>
            </a:r>
            <a:r>
              <a:rPr lang="en-US" altLang="en-US" sz="1100" b="1" dirty="0" smtClean="0">
                <a:solidFill>
                  <a:srgbClr val="FFFF00"/>
                </a:solidFill>
                <a:latin typeface="Arial" charset="0"/>
              </a:rPr>
              <a:t>northern Mozambique, </a:t>
            </a:r>
            <a:r>
              <a:rPr lang="en-US" altLang="en-US" sz="1100" b="1" dirty="0">
                <a:solidFill>
                  <a:srgbClr val="FFFF00"/>
                </a:solidFill>
                <a:latin typeface="Arial" charset="0"/>
              </a:rPr>
              <a:t>and </a:t>
            </a:r>
            <a:r>
              <a:rPr lang="en-US" altLang="en-US" sz="1100" b="1" dirty="0" smtClean="0">
                <a:solidFill>
                  <a:srgbClr val="FFFF00"/>
                </a:solidFill>
                <a:latin typeface="Arial" charset="0"/>
              </a:rPr>
              <a:t>central and northern Madagascar</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Namibia, Botswana, Zimbabwe, Mozambique, South Africa, Lesotho, </a:t>
            </a:r>
            <a:r>
              <a:rPr lang="en-US" altLang="en-US" sz="1100" b="1" dirty="0" err="1">
                <a:solidFill>
                  <a:srgbClr val="FFFF00"/>
                </a:solidFill>
                <a:latin typeface="Arial" charset="0"/>
              </a:rPr>
              <a:t>Eswatini</a:t>
            </a:r>
            <a:r>
              <a:rPr lang="en-US" altLang="en-US" sz="1100" b="1" dirty="0">
                <a:solidFill>
                  <a:srgbClr val="FFFF00"/>
                </a:solidFill>
                <a:latin typeface="Arial" charset="0"/>
              </a:rPr>
              <a:t> and southern Madagascar</a:t>
            </a:r>
            <a:r>
              <a:rPr lang="en-US" altLang="en-US" sz="1100" b="1" dirty="0">
                <a:solidFill>
                  <a:schemeClr val="bg1"/>
                </a:solidFill>
                <a:latin typeface="Arial" charset="0"/>
              </a:rPr>
              <a:t>: 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25 </a:t>
            </a:r>
            <a:r>
              <a:rPr lang="en-US" altLang="en-US" b="1" dirty="0" smtClean="0">
                <a:solidFill>
                  <a:srgbClr val="FFFF00"/>
                </a:solidFill>
              </a:rPr>
              <a:t>– </a:t>
            </a:r>
            <a:r>
              <a:rPr lang="en-US" altLang="en-US" b="1" dirty="0" smtClean="0">
                <a:solidFill>
                  <a:srgbClr val="FFFF00"/>
                </a:solidFill>
              </a:rPr>
              <a:t>31</a:t>
            </a:r>
            <a:r>
              <a:rPr lang="en-US" altLang="en-US" b="1" dirty="0" smtClean="0">
                <a:solidFill>
                  <a:srgbClr val="FFFF00"/>
                </a:solidFill>
              </a:rPr>
              <a:t> </a:t>
            </a:r>
            <a:r>
              <a:rPr lang="en-US" altLang="en-US" b="1" dirty="0" smtClean="0">
                <a:solidFill>
                  <a:srgbClr val="FFFF00"/>
                </a:solidFill>
              </a:rPr>
              <a:t>Jan, 2022</a:t>
            </a:r>
            <a:endParaRPr lang="en-US" altLang="en-US" b="1" dirty="0">
              <a:solidFill>
                <a:srgbClr val="FFFF00"/>
              </a:solidFill>
            </a:endParaRPr>
          </a:p>
        </p:txBody>
      </p:sp>
      <p:sp>
        <p:nvSpPr>
          <p:cNvPr id="10" name="Text Box 8"/>
          <p:cNvSpPr txBox="1">
            <a:spLocks noChangeArrowheads="1"/>
          </p:cNvSpPr>
          <p:nvPr/>
        </p:nvSpPr>
        <p:spPr bwMode="auto">
          <a:xfrm>
            <a:off x="3581400" y="1676400"/>
            <a:ext cx="5349875" cy="313932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a:t>
            </a:r>
            <a:r>
              <a:rPr lang="en-US" altLang="en-US" sz="1100" b="1" dirty="0" smtClean="0">
                <a:solidFill>
                  <a:srgbClr val="FFFF00"/>
                </a:solidFill>
                <a:latin typeface="Arial" charset="0"/>
              </a:rPr>
              <a:t>parts of southern South </a:t>
            </a:r>
            <a:r>
              <a:rPr lang="en-US" altLang="en-US" sz="1100" b="1" dirty="0">
                <a:solidFill>
                  <a:srgbClr val="FFFF00"/>
                </a:solidFill>
                <a:latin typeface="Arial" charset="0"/>
              </a:rPr>
              <a:t>Sudan, </a:t>
            </a:r>
            <a:r>
              <a:rPr lang="en-US" altLang="en-US" sz="1100" b="1" dirty="0" smtClean="0">
                <a:solidFill>
                  <a:srgbClr val="FFFF00"/>
                </a:solidFill>
                <a:latin typeface="Arial" charset="0"/>
              </a:rPr>
              <a:t>northern Congo</a:t>
            </a:r>
            <a:r>
              <a:rPr lang="en-US" altLang="en-US" sz="1100" b="1" dirty="0">
                <a:solidFill>
                  <a:srgbClr val="FFFF00"/>
                </a:solidFill>
                <a:latin typeface="Arial" charset="0"/>
              </a:rPr>
              <a:t>, </a:t>
            </a:r>
            <a:r>
              <a:rPr lang="en-US" altLang="en-US" sz="1100" b="1" dirty="0" smtClean="0">
                <a:solidFill>
                  <a:srgbClr val="FFFF00"/>
                </a:solidFill>
                <a:latin typeface="Arial" charset="0"/>
              </a:rPr>
              <a:t>northern DR </a:t>
            </a:r>
            <a:r>
              <a:rPr lang="en-US" altLang="en-US" sz="1100" b="1" dirty="0">
                <a:solidFill>
                  <a:srgbClr val="FFFF00"/>
                </a:solidFill>
                <a:latin typeface="Arial" charset="0"/>
              </a:rPr>
              <a:t>Congo, Uganda, </a:t>
            </a:r>
            <a:r>
              <a:rPr lang="en-US" altLang="en-US" sz="1100" b="1" dirty="0" smtClean="0">
                <a:solidFill>
                  <a:srgbClr val="FFFF00"/>
                </a:solidFill>
                <a:latin typeface="Arial" charset="0"/>
              </a:rPr>
              <a:t>southwestern Ethiopia</a:t>
            </a:r>
            <a:r>
              <a:rPr lang="en-US" altLang="en-US" sz="1100" b="1" dirty="0">
                <a:solidFill>
                  <a:srgbClr val="FFFF00"/>
                </a:solidFill>
                <a:latin typeface="Arial" charset="0"/>
              </a:rPr>
              <a:t>, </a:t>
            </a:r>
            <a:r>
              <a:rPr lang="en-US" altLang="en-US" sz="1100" b="1" dirty="0" smtClean="0">
                <a:solidFill>
                  <a:srgbClr val="FFFF00"/>
                </a:solidFill>
                <a:latin typeface="Arial" charset="0"/>
              </a:rPr>
              <a:t>southwestern Kenya </a:t>
            </a:r>
            <a:r>
              <a:rPr lang="en-US" altLang="en-US" sz="1100" b="1" dirty="0">
                <a:solidFill>
                  <a:srgbClr val="FFFF00"/>
                </a:solidFill>
                <a:latin typeface="Arial" charset="0"/>
              </a:rPr>
              <a:t>and </a:t>
            </a:r>
            <a:r>
              <a:rPr lang="en-US" altLang="en-US" sz="1100" b="1" dirty="0" smtClean="0">
                <a:solidFill>
                  <a:srgbClr val="FFFF00"/>
                </a:solidFill>
                <a:latin typeface="Arial" charset="0"/>
              </a:rPr>
              <a:t>parts of northern </a:t>
            </a:r>
            <a:r>
              <a:rPr lang="en-US" altLang="en-US" sz="1100" b="1" dirty="0">
                <a:solidFill>
                  <a:srgbClr val="FFFF00"/>
                </a:solidFill>
                <a:latin typeface="Arial" charset="0"/>
              </a:rPr>
              <a:t>Tanzania: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a:t>
            </a:r>
            <a:r>
              <a:rPr lang="en-US" altLang="en-US" sz="1100" b="1" dirty="0" smtClean="0">
                <a:solidFill>
                  <a:srgbClr val="FFFF00"/>
                </a:solidFill>
                <a:latin typeface="Arial" charset="0"/>
              </a:rPr>
              <a:t>parts of eastern Angola</a:t>
            </a:r>
            <a:r>
              <a:rPr lang="en-US" altLang="en-US" sz="1100" b="1" dirty="0">
                <a:solidFill>
                  <a:srgbClr val="FFFF00"/>
                </a:solidFill>
                <a:latin typeface="Arial" charset="0"/>
              </a:rPr>
              <a:t>, southern DR Congo, </a:t>
            </a:r>
            <a:r>
              <a:rPr lang="en-US" altLang="en-US" sz="1100" b="1" dirty="0" smtClean="0">
                <a:solidFill>
                  <a:srgbClr val="FFFF00"/>
                </a:solidFill>
                <a:latin typeface="Arial" charset="0"/>
              </a:rPr>
              <a:t>southern Tanzania</a:t>
            </a:r>
            <a:r>
              <a:rPr lang="en-US" altLang="en-US" sz="1100" b="1" dirty="0">
                <a:solidFill>
                  <a:srgbClr val="FFFF00"/>
                </a:solidFill>
                <a:latin typeface="Arial" charset="0"/>
              </a:rPr>
              <a:t>, Zambia, Malawi, and </a:t>
            </a:r>
            <a:r>
              <a:rPr lang="en-US" altLang="en-US" sz="1100" b="1" dirty="0" smtClean="0">
                <a:solidFill>
                  <a:srgbClr val="FFFF00"/>
                </a:solidFill>
                <a:latin typeface="Arial" charset="0"/>
              </a:rPr>
              <a:t>northern Mozambique</a:t>
            </a:r>
            <a:r>
              <a:rPr lang="en-US" altLang="en-US" sz="1100" b="1" dirty="0">
                <a:solidFill>
                  <a:srgbClr val="FFFF00"/>
                </a:solidFill>
                <a:latin typeface="Arial" charset="0"/>
              </a:rPr>
              <a:t>: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Namibia, Botswana, Zimbabwe, Mozambique, South Africa and southern Madagascar: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parts of western and northern Ethiopia, southern Uganda, Rwanda, Burundi, eastern Kenya and the neighboring areas of southern Somalia, and parts of western Tanzania. Rainfall was below-average over parts of southern Ethiopia, western Kenya, northern Uganda, and central and southern Tanzania. In Central Africa, rainfall was below-average pockets of northern DRC and northern Congo. Rainfall was above-average over Equatorial Guinea and Gabon and many parts of DRC. In Southern Africa, above-average rainfall was observed over northern and eastern Angola, much of Botswana and Zimbabwe, Zambia, Malawi, northern Mozambique, eastern Madagascar and  much of South Africa. Below-average rainfall was observed over southwestern Angola, Namibia, southern Mozambique, and western Madagascar.</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below-average over portions of Tanzania. Above-average rainfall was observed over parts of southern South Sudan, and southeastern Tanzania. In Central Africa, rainfall was above-average over parts of DRC and Congo. Rainfall was below-average over pocket areas of Gabon, Congo and DRC. In Southern Africa, rainfall was above-average over much of Zambia, central and southern Namibia, Malawi, Zimbabwe, northern Mozambique, much of South Africa, and much of Madagascar. Below-average rainfall was observed over much of Angola, parts of northern Namibia, parts of Botswana, and northern Madagascar. </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Week-1 </a:t>
            </a:r>
            <a:r>
              <a:rPr lang="en-US" altLang="en-US" sz="1100" b="1" dirty="0" smtClean="0">
                <a:solidFill>
                  <a:schemeClr val="bg1"/>
                </a:solidFill>
                <a:latin typeface="Arial" panose="020B0604020202020204" pitchFamily="34" charset="0"/>
                <a:cs typeface="Arial" panose="020B0604020202020204" pitchFamily="34" charset="0"/>
              </a:rPr>
              <a:t>and week-2 outlooks </a:t>
            </a:r>
            <a:r>
              <a:rPr lang="en-US" altLang="en-US" sz="1100" b="1" dirty="0">
                <a:solidFill>
                  <a:schemeClr val="bg1"/>
                </a:solidFill>
                <a:latin typeface="Arial" panose="020B0604020202020204" pitchFamily="34" charset="0"/>
                <a:cs typeface="Arial" panose="020B0604020202020204" pitchFamily="34" charset="0"/>
              </a:rPr>
              <a:t>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rainfall across </a:t>
            </a:r>
            <a:r>
              <a:rPr lang="en-US" altLang="en-US" sz="1100" b="1" dirty="0" smtClean="0">
                <a:solidFill>
                  <a:schemeClr val="bg1"/>
                </a:solidFill>
                <a:latin typeface="Arial" panose="020B0604020202020204" pitchFamily="34" charset="0"/>
                <a:cs typeface="Arial" panose="020B0604020202020204" pitchFamily="34" charset="0"/>
              </a:rPr>
              <a:t>the northern portions of Southern Africa and the neighboring areas of East Africa. In contrast, there is an increased chance for below-average rainfall over the southern portions of Southern Africa, and portions of the Lake Victoria region.</a:t>
            </a:r>
            <a:endParaRPr lang="en-US" altLang="en-US" sz="1100" b="1" dirty="0" smtClean="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below-average over portions of Tanzania. Above-average rainfall was observed over parts of southern South Sudan, and southeastern Tanzania. In Central Africa, rainfall was above-average over parts of DRC and Congo. Rainfall was below-average over pocket areas of Gabon, Congo and DRC. In Southern Africa, rainfall was above-average over much of Zambia, central and southern Namibia, Malawi, Zimbabwe, northern Mozambique, much of South Africa, and much of Madagascar. Below-average rainfall was observed over much of Angola, parts of northern Namibia, parts of Botswana, and northern Madagascar. </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above-average rainfall across the northern portions of Southern Africa and the neighboring areas of East Africa. In contrast, there is an increased chance for below-average rainfall over the southern portions of Southern Africa, and portions of the Lake Victoria region.</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43866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a:t>
            </a:r>
            <a:r>
              <a:rPr lang="en-US" altLang="en-US" sz="1080" b="1" dirty="0" smtClean="0">
                <a:solidFill>
                  <a:schemeClr val="bg1"/>
                </a:solidFill>
              </a:rPr>
              <a:t>northern </a:t>
            </a:r>
            <a:r>
              <a:rPr lang="en-US" altLang="en-US" sz="1080" b="1" dirty="0" smtClean="0">
                <a:solidFill>
                  <a:schemeClr val="bg1"/>
                </a:solidFill>
              </a:rPr>
              <a:t>Ethiopia, South Sudan, Rwanda, Burundi, southern Uganda and western Tanzania. Rainfall </a:t>
            </a:r>
            <a:r>
              <a:rPr lang="en-US" altLang="en-US" sz="1080" b="1" dirty="0">
                <a:solidFill>
                  <a:schemeClr val="bg1"/>
                </a:solidFill>
              </a:rPr>
              <a:t>was below-average over </a:t>
            </a:r>
            <a:r>
              <a:rPr lang="en-US" altLang="en-US" sz="1080" b="1" dirty="0" smtClean="0">
                <a:solidFill>
                  <a:schemeClr val="bg1"/>
                </a:solidFill>
              </a:rPr>
              <a:t>southern Ethiopia, much of Somalia and Kenya, northern Uganda, and central and southern Tanzania. In </a:t>
            </a:r>
            <a:r>
              <a:rPr lang="en-US" altLang="en-US" sz="1080" b="1" dirty="0">
                <a:solidFill>
                  <a:schemeClr val="bg1"/>
                </a:solidFill>
              </a:rPr>
              <a:t>southern Africa, </a:t>
            </a:r>
            <a:r>
              <a:rPr lang="en-US" altLang="en-US" sz="1080" b="1" dirty="0" smtClean="0">
                <a:solidFill>
                  <a:schemeClr val="bg1"/>
                </a:solidFill>
              </a:rPr>
              <a:t>above-average rainfall was observed over northern </a:t>
            </a:r>
            <a:r>
              <a:rPr lang="en-US" altLang="en-US" sz="1080" b="1" dirty="0" smtClean="0">
                <a:solidFill>
                  <a:schemeClr val="bg1"/>
                </a:solidFill>
              </a:rPr>
              <a:t>Angola,  </a:t>
            </a:r>
            <a:r>
              <a:rPr lang="en-US" altLang="en-US" sz="1080" b="1" dirty="0" smtClean="0">
                <a:solidFill>
                  <a:schemeClr val="bg1"/>
                </a:solidFill>
              </a:rPr>
              <a:t>Botswana, </a:t>
            </a:r>
            <a:r>
              <a:rPr lang="en-US" altLang="en-US" sz="1080" b="1" dirty="0" smtClean="0">
                <a:solidFill>
                  <a:schemeClr val="bg1"/>
                </a:solidFill>
              </a:rPr>
              <a:t>Zimbabwe, western Zambia, parts of northern Mozambique, eastern Madagascar </a:t>
            </a:r>
            <a:r>
              <a:rPr lang="en-US" altLang="en-US" sz="1080" b="1" dirty="0" smtClean="0">
                <a:solidFill>
                  <a:schemeClr val="bg1"/>
                </a:solidFill>
              </a:rPr>
              <a:t>and much of South Africa. Below-average rainfall was observed over central and southern Angola, </a:t>
            </a:r>
            <a:r>
              <a:rPr lang="en-US" altLang="en-US" sz="1080" b="1" dirty="0" smtClean="0">
                <a:solidFill>
                  <a:schemeClr val="bg1"/>
                </a:solidFill>
              </a:rPr>
              <a:t>eastern Zambia</a:t>
            </a:r>
            <a:r>
              <a:rPr lang="en-US" altLang="en-US" sz="1080" b="1" dirty="0" smtClean="0">
                <a:solidFill>
                  <a:schemeClr val="bg1"/>
                </a:solidFill>
              </a:rPr>
              <a:t>, much of Namibia, </a:t>
            </a:r>
            <a:r>
              <a:rPr lang="en-US" altLang="en-US" sz="1080" b="1" dirty="0" smtClean="0">
                <a:solidFill>
                  <a:schemeClr val="bg1"/>
                </a:solidFill>
              </a:rPr>
              <a:t>western</a:t>
            </a:r>
            <a:r>
              <a:rPr lang="en-US" altLang="en-US" sz="1080" b="1" dirty="0" smtClean="0">
                <a:solidFill>
                  <a:schemeClr val="bg1"/>
                </a:solidFill>
              </a:rPr>
              <a:t> </a:t>
            </a:r>
            <a:r>
              <a:rPr lang="en-US" altLang="en-US" sz="1080" b="1" dirty="0" smtClean="0">
                <a:solidFill>
                  <a:schemeClr val="bg1"/>
                </a:solidFill>
              </a:rPr>
              <a:t>Botswana, </a:t>
            </a:r>
            <a:r>
              <a:rPr lang="en-US" altLang="en-US" sz="1080" b="1" dirty="0" smtClean="0">
                <a:solidFill>
                  <a:schemeClr val="bg1"/>
                </a:solidFill>
              </a:rPr>
              <a:t>pockets of northern </a:t>
            </a:r>
            <a:r>
              <a:rPr lang="en-US" altLang="en-US" sz="1080" b="1" dirty="0" smtClean="0">
                <a:solidFill>
                  <a:schemeClr val="bg1"/>
                </a:solidFill>
              </a:rPr>
              <a:t>Zimbabwe, Malawi, Mozambique and much of Madagascar. In Central Africa, rainfall was above-average over many parts of DRC, Gabon, much of Congo, </a:t>
            </a:r>
            <a:r>
              <a:rPr lang="en-US" altLang="en-US" sz="1080" b="1" dirty="0" smtClean="0">
                <a:solidFill>
                  <a:schemeClr val="bg1"/>
                </a:solidFill>
              </a:rPr>
              <a:t>and much </a:t>
            </a:r>
            <a:r>
              <a:rPr lang="en-US" altLang="en-US" sz="1080" b="1" dirty="0" smtClean="0">
                <a:solidFill>
                  <a:schemeClr val="bg1"/>
                </a:solidFill>
              </a:rPr>
              <a:t>of </a:t>
            </a:r>
            <a:r>
              <a:rPr lang="en-US" altLang="en-US" sz="1080" b="1" dirty="0" smtClean="0">
                <a:solidFill>
                  <a:schemeClr val="bg1"/>
                </a:solidFill>
              </a:rPr>
              <a:t>CAR  </a:t>
            </a:r>
            <a:r>
              <a:rPr lang="en-US" altLang="en-US" sz="1080" b="1" dirty="0" smtClean="0">
                <a:solidFill>
                  <a:schemeClr val="bg1"/>
                </a:solidFill>
              </a:rPr>
              <a:t>Rainfall was below-average over pockets of DRC, Equatorial Guinea, </a:t>
            </a:r>
            <a:r>
              <a:rPr lang="en-US" altLang="en-US" sz="1080" b="1" dirty="0" smtClean="0">
                <a:solidFill>
                  <a:schemeClr val="bg1"/>
                </a:solidFill>
              </a:rPr>
              <a:t>and pockets of western Gabon. </a:t>
            </a:r>
            <a:r>
              <a:rPr lang="en-US" altLang="en-US" sz="1080" b="1" dirty="0" smtClean="0">
                <a:solidFill>
                  <a:schemeClr val="bg1"/>
                </a:solidFill>
              </a:rPr>
              <a:t>In West Africa, rainfall was above-average over much of the Gulf of Guinea region. Below-average rainfall was observed over pockets of Cote d’Ivoire, and eastern Nigeria.  </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parts of western and northern Ethiopia, southern Uganda, Rwanda, Burundi, eastern Kenya and the neighboring areas of southern Somalia, and parts of western </a:t>
            </a:r>
            <a:r>
              <a:rPr lang="en-US" altLang="en-US" sz="1140" b="1" dirty="0" smtClean="0">
                <a:solidFill>
                  <a:schemeClr val="bg1"/>
                </a:solidFill>
              </a:rPr>
              <a:t>Tanzania</a:t>
            </a:r>
            <a:r>
              <a:rPr lang="en-US" altLang="en-US" sz="1140" b="1" dirty="0" smtClean="0">
                <a:solidFill>
                  <a:schemeClr val="bg1"/>
                </a:solidFill>
              </a:rPr>
              <a:t>. Rainfall was below-average over parts of southern Ethiopia, western Kenya, northern Uganda, and central and southern Tanzania. </a:t>
            </a:r>
            <a:r>
              <a:rPr lang="en-US" altLang="en-US" sz="1140" b="1" dirty="0">
                <a:solidFill>
                  <a:schemeClr val="bg1"/>
                </a:solidFill>
              </a:rPr>
              <a:t>In Central Africa, rainfall was below-average </a:t>
            </a:r>
            <a:r>
              <a:rPr lang="en-US" altLang="en-US" sz="1140" b="1" dirty="0" smtClean="0">
                <a:solidFill>
                  <a:schemeClr val="bg1"/>
                </a:solidFill>
              </a:rPr>
              <a:t>pockets of northern DRC and northern Congo. Rainfall was above-average over Equatorial Guinea and Gabon and many parts of DRC. In Southern Africa, above-average rainfall was observed over </a:t>
            </a:r>
            <a:r>
              <a:rPr lang="en-US" altLang="en-US" sz="1140" b="1" dirty="0" smtClean="0">
                <a:solidFill>
                  <a:schemeClr val="bg1"/>
                </a:solidFill>
              </a:rPr>
              <a:t>northern and eastern </a:t>
            </a:r>
            <a:r>
              <a:rPr lang="en-US" altLang="en-US" sz="1140" b="1" dirty="0" smtClean="0">
                <a:solidFill>
                  <a:schemeClr val="bg1"/>
                </a:solidFill>
              </a:rPr>
              <a:t>Angola, much of Botswana and Zimbabwe, </a:t>
            </a:r>
            <a:r>
              <a:rPr lang="en-US" altLang="en-US" sz="1140" b="1" dirty="0" smtClean="0">
                <a:solidFill>
                  <a:schemeClr val="bg1"/>
                </a:solidFill>
              </a:rPr>
              <a:t>Zambia, Malawi, northern </a:t>
            </a:r>
            <a:r>
              <a:rPr lang="en-US" altLang="en-US" sz="1140" b="1" dirty="0" smtClean="0">
                <a:solidFill>
                  <a:schemeClr val="bg1"/>
                </a:solidFill>
              </a:rPr>
              <a:t>Mozambique, </a:t>
            </a:r>
            <a:r>
              <a:rPr lang="en-US" altLang="en-US" sz="1140" b="1" dirty="0" smtClean="0">
                <a:solidFill>
                  <a:schemeClr val="bg1"/>
                </a:solidFill>
              </a:rPr>
              <a:t>eastern Madagascar and  </a:t>
            </a:r>
            <a:r>
              <a:rPr lang="en-US" altLang="en-US" sz="1140" b="1" dirty="0" smtClean="0">
                <a:solidFill>
                  <a:schemeClr val="bg1"/>
                </a:solidFill>
              </a:rPr>
              <a:t>much of South Africa. Below-average rainfall was observed over </a:t>
            </a:r>
            <a:r>
              <a:rPr lang="en-US" altLang="en-US" sz="1140" b="1" dirty="0" smtClean="0">
                <a:solidFill>
                  <a:schemeClr val="bg1"/>
                </a:solidFill>
              </a:rPr>
              <a:t>southwestern Angola</a:t>
            </a:r>
            <a:r>
              <a:rPr lang="en-US" altLang="en-US" sz="1140" b="1" dirty="0" smtClean="0">
                <a:solidFill>
                  <a:schemeClr val="bg1"/>
                </a:solidFill>
              </a:rPr>
              <a:t>, Namibia, </a:t>
            </a:r>
            <a:r>
              <a:rPr lang="en-US" altLang="en-US" sz="1140" b="1" dirty="0" smtClean="0">
                <a:solidFill>
                  <a:schemeClr val="bg1"/>
                </a:solidFill>
              </a:rPr>
              <a:t>southern </a:t>
            </a:r>
            <a:r>
              <a:rPr lang="en-US" altLang="en-US" sz="1140" b="1" dirty="0" smtClean="0">
                <a:solidFill>
                  <a:schemeClr val="bg1"/>
                </a:solidFill>
              </a:rPr>
              <a:t>Mozambique, </a:t>
            </a:r>
            <a:r>
              <a:rPr lang="en-US" altLang="en-US" sz="1140" b="1" dirty="0" smtClean="0">
                <a:solidFill>
                  <a:schemeClr val="bg1"/>
                </a:solidFill>
              </a:rPr>
              <a:t>and western Madagascar</a:t>
            </a:r>
            <a:r>
              <a:rPr lang="en-US" altLang="en-US" sz="1140" b="1" dirty="0" smtClean="0">
                <a:solidFill>
                  <a:schemeClr val="bg1"/>
                </a:solidFill>
              </a:rPr>
              <a: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below-average over portions of Tanzania. Above-average rainfall was observed over </a:t>
            </a:r>
            <a:r>
              <a:rPr lang="en-US" altLang="en-US" sz="1100" b="1" dirty="0" smtClean="0">
                <a:solidFill>
                  <a:schemeClr val="bg1"/>
                </a:solidFill>
              </a:rPr>
              <a:t>parts of southern South Sudan, and southeastern Tanzania. </a:t>
            </a:r>
            <a:r>
              <a:rPr lang="en-US" altLang="en-US" sz="1100" b="1" dirty="0">
                <a:solidFill>
                  <a:schemeClr val="bg1"/>
                </a:solidFill>
              </a:rPr>
              <a:t>In Central Africa, rainfall was above-average over parts of DRC </a:t>
            </a:r>
            <a:r>
              <a:rPr lang="en-US" altLang="en-US" sz="1100" b="1" dirty="0" smtClean="0">
                <a:solidFill>
                  <a:schemeClr val="bg1"/>
                </a:solidFill>
              </a:rPr>
              <a:t>and </a:t>
            </a:r>
            <a:r>
              <a:rPr lang="en-US" altLang="en-US" sz="1100" b="1" dirty="0">
                <a:solidFill>
                  <a:schemeClr val="bg1"/>
                </a:solidFill>
              </a:rPr>
              <a:t>Congo. Rainfall was below-average over pocket areas of Gabon, Congo and DRC. In Southern Africa, rainfall was above-average over much </a:t>
            </a:r>
            <a:r>
              <a:rPr lang="en-US" altLang="en-US" sz="1100" b="1" dirty="0" smtClean="0">
                <a:solidFill>
                  <a:schemeClr val="bg1"/>
                </a:solidFill>
              </a:rPr>
              <a:t>of Zambia, central and southern Namibia, Malawi</a:t>
            </a:r>
            <a:r>
              <a:rPr lang="en-US" altLang="en-US" sz="1100" b="1" dirty="0">
                <a:solidFill>
                  <a:schemeClr val="bg1"/>
                </a:solidFill>
              </a:rPr>
              <a:t>, Zimbabwe, northern Mozambique, </a:t>
            </a:r>
            <a:r>
              <a:rPr lang="en-US" altLang="en-US" sz="1100" b="1" dirty="0" smtClean="0">
                <a:solidFill>
                  <a:schemeClr val="bg1"/>
                </a:solidFill>
              </a:rPr>
              <a:t>much of </a:t>
            </a:r>
            <a:r>
              <a:rPr lang="en-US" altLang="en-US" sz="1100" b="1" dirty="0">
                <a:solidFill>
                  <a:schemeClr val="bg1"/>
                </a:solidFill>
              </a:rPr>
              <a:t>South Africa, </a:t>
            </a:r>
            <a:r>
              <a:rPr lang="en-US" altLang="en-US" sz="1100" b="1" dirty="0" smtClean="0">
                <a:solidFill>
                  <a:schemeClr val="bg1"/>
                </a:solidFill>
              </a:rPr>
              <a:t>and much of Madagascar</a:t>
            </a:r>
            <a:r>
              <a:rPr lang="en-US" altLang="en-US" sz="1100" b="1" dirty="0">
                <a:solidFill>
                  <a:schemeClr val="bg1"/>
                </a:solidFill>
              </a:rPr>
              <a:t>. Below-average rainfall was observed over </a:t>
            </a:r>
            <a:r>
              <a:rPr lang="en-US" altLang="en-US" sz="1100" b="1" dirty="0" smtClean="0">
                <a:solidFill>
                  <a:schemeClr val="bg1"/>
                </a:solidFill>
              </a:rPr>
              <a:t>much of </a:t>
            </a:r>
            <a:r>
              <a:rPr lang="en-US" altLang="en-US" sz="1100" b="1" dirty="0">
                <a:solidFill>
                  <a:schemeClr val="bg1"/>
                </a:solidFill>
              </a:rPr>
              <a:t>Angola, parts of </a:t>
            </a:r>
            <a:r>
              <a:rPr lang="en-US" altLang="en-US" sz="1100" b="1" dirty="0" smtClean="0">
                <a:solidFill>
                  <a:schemeClr val="bg1"/>
                </a:solidFill>
              </a:rPr>
              <a:t>northern Namibia</a:t>
            </a:r>
            <a:r>
              <a:rPr lang="en-US" altLang="en-US" sz="1100" b="1" dirty="0">
                <a:solidFill>
                  <a:schemeClr val="bg1"/>
                </a:solidFill>
              </a:rPr>
              <a:t>, parts of Botswana, and </a:t>
            </a:r>
            <a:r>
              <a:rPr lang="en-US" altLang="en-US" sz="1100" b="1" dirty="0" smtClean="0">
                <a:solidFill>
                  <a:schemeClr val="bg1"/>
                </a:solidFill>
              </a:rPr>
              <a:t>northern Madagascar</a:t>
            </a:r>
            <a:r>
              <a:rPr lang="en-US" altLang="en-US" sz="1100" b="1" dirty="0">
                <a:solidFill>
                  <a:schemeClr val="bg1"/>
                </a:solidFill>
              </a:rPr>
              <a:t>. </a:t>
            </a: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2585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850-hPa level (left panel), anomalous </a:t>
            </a:r>
            <a:r>
              <a:rPr lang="en-US" altLang="en-US" sz="1200" b="1" dirty="0" smtClean="0">
                <a:solidFill>
                  <a:schemeClr val="bg1"/>
                </a:solidFill>
              </a:rPr>
              <a:t>cyclonic </a:t>
            </a:r>
            <a:r>
              <a:rPr lang="en-US" altLang="en-US" sz="1200" b="1" dirty="0" smtClean="0">
                <a:solidFill>
                  <a:schemeClr val="bg1"/>
                </a:solidFill>
              </a:rPr>
              <a:t>flow prevailed across the northern portions of Southern Africa.</a:t>
            </a:r>
            <a:endParaRPr lang="en-US" altLang="en-US" sz="1200" b="1" dirty="0">
              <a:solidFill>
                <a:schemeClr val="bg1"/>
              </a:solidFill>
            </a:endParaRPr>
          </a:p>
        </p:txBody>
      </p:sp>
      <p:sp>
        <p:nvSpPr>
          <p:cNvPr id="3" name="Oval 2"/>
          <p:cNvSpPr/>
          <p:nvPr/>
        </p:nvSpPr>
        <p:spPr bwMode="auto">
          <a:xfrm rot="1384283">
            <a:off x="2341688" y="3936892"/>
            <a:ext cx="922868" cy="68121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3062040" y="3135506"/>
            <a:ext cx="196708" cy="598294"/>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4038600" y="2743199"/>
            <a:ext cx="914400" cy="804668"/>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657600" y="781432"/>
            <a:ext cx="2362200" cy="144303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sustained moisture surpluses over parts </a:t>
            </a:r>
            <a:r>
              <a:rPr lang="en-US" altLang="en-US" sz="1200" b="1" dirty="0" smtClean="0">
                <a:solidFill>
                  <a:schemeClr val="bg1"/>
                </a:solidFill>
                <a:latin typeface="Arial" charset="0"/>
                <a:cs typeface="+mn-cs"/>
              </a:rPr>
              <a:t>of </a:t>
            </a:r>
            <a:r>
              <a:rPr lang="en-US" altLang="en-US" sz="1200" b="1" dirty="0" smtClean="0">
                <a:solidFill>
                  <a:schemeClr val="bg1"/>
                </a:solidFill>
                <a:latin typeface="Arial" charset="0"/>
                <a:cs typeface="+mn-cs"/>
              </a:rPr>
              <a:t>South Africa (bottom left)</a:t>
            </a:r>
            <a:r>
              <a:rPr lang="en-US" altLang="en-US" sz="1200" b="1" dirty="0" smtClean="0">
                <a:solidFill>
                  <a:schemeClr val="bg1"/>
                </a:solidFill>
                <a:latin typeface="Arial" charset="0"/>
              </a:rPr>
              <a:t>. The seasonal total rainfall remained below-average over parts of Tanzania (top right) and </a:t>
            </a:r>
            <a:r>
              <a:rPr lang="en-US" altLang="en-US" sz="1200" b="1" dirty="0" smtClean="0">
                <a:solidFill>
                  <a:schemeClr val="bg1"/>
                </a:solidFill>
                <a:latin typeface="Arial" charset="0"/>
              </a:rPr>
              <a:t>western Madagascar </a:t>
            </a:r>
            <a:r>
              <a:rPr lang="en-US" altLang="en-US" sz="1200" b="1" dirty="0" smtClean="0">
                <a:solidFill>
                  <a:schemeClr val="bg1"/>
                </a:solidFill>
                <a:latin typeface="Arial" charset="0"/>
                <a:cs typeface="+mn-cs"/>
              </a:rPr>
              <a:t>(bottom </a:t>
            </a:r>
            <a:r>
              <a:rPr lang="en-US" altLang="en-US" sz="1200" b="1" dirty="0" smtClean="0">
                <a:solidFill>
                  <a:schemeClr val="bg1"/>
                </a:solidFill>
                <a:latin typeface="Arial" charset="0"/>
                <a:cs typeface="+mn-cs"/>
              </a:rPr>
              <a:t>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50810" y="1501140"/>
            <a:ext cx="328583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25</a:t>
            </a:r>
            <a:r>
              <a:rPr lang="en-US" altLang="en-US" b="1" dirty="0" smtClean="0">
                <a:solidFill>
                  <a:srgbClr val="FFFF00"/>
                </a:solidFill>
              </a:rPr>
              <a:t> </a:t>
            </a:r>
            <a:r>
              <a:rPr lang="en-US" altLang="en-US" b="1" dirty="0" smtClean="0">
                <a:solidFill>
                  <a:srgbClr val="FFFF00"/>
                </a:solidFill>
              </a:rPr>
              <a:t>– </a:t>
            </a:r>
            <a:r>
              <a:rPr lang="en-US" altLang="en-US" b="1" dirty="0" smtClean="0">
                <a:solidFill>
                  <a:srgbClr val="FFFF00"/>
                </a:solidFill>
              </a:rPr>
              <a:t>31</a:t>
            </a:r>
            <a:r>
              <a:rPr lang="en-US" altLang="en-US" b="1" dirty="0" smtClean="0">
                <a:solidFill>
                  <a:srgbClr val="FFFF00"/>
                </a:solidFill>
              </a:rPr>
              <a:t> </a:t>
            </a:r>
            <a:r>
              <a:rPr lang="en-US" altLang="en-US" b="1" dirty="0" smtClean="0">
                <a:solidFill>
                  <a:srgbClr val="FFFF00"/>
                </a:solidFill>
              </a:rPr>
              <a:t>Jan, 2022</a:t>
            </a:r>
            <a:endParaRPr lang="en-US" altLang="en-US" dirty="0"/>
          </a:p>
        </p:txBody>
      </p:sp>
      <p:sp>
        <p:nvSpPr>
          <p:cNvPr id="7" name="Text Box 8"/>
          <p:cNvSpPr txBox="1">
            <a:spLocks noChangeArrowheads="1"/>
          </p:cNvSpPr>
          <p:nvPr/>
        </p:nvSpPr>
        <p:spPr bwMode="auto">
          <a:xfrm>
            <a:off x="79248" y="5562600"/>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week-2 (right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southern and eastern DRC, Tanzania, Rwanda, Burundi, </a:t>
            </a:r>
            <a:r>
              <a:rPr lang="en-US" altLang="en-US" sz="1200" b="1" dirty="0" err="1" smtClean="0">
                <a:solidFill>
                  <a:schemeClr val="bg1"/>
                </a:solidFill>
              </a:rPr>
              <a:t>Zamba</a:t>
            </a:r>
            <a:r>
              <a:rPr lang="en-US" altLang="en-US" sz="1200" b="1" dirty="0" smtClean="0">
                <a:solidFill>
                  <a:schemeClr val="bg1"/>
                </a:solidFill>
              </a:rPr>
              <a:t>, Malawi. Northern Mozambique and northern Madagascar. </a:t>
            </a:r>
            <a:endParaRPr lang="en-US" altLang="en-US" sz="1200" b="1" dirty="0">
              <a:solidFill>
                <a:schemeClr val="bg1"/>
              </a:solidFill>
            </a:endParaRPr>
          </a:p>
        </p:txBody>
      </p:sp>
      <p:sp>
        <p:nvSpPr>
          <p:cNvPr id="9" name="TextBox 10"/>
          <p:cNvSpPr txBox="1">
            <a:spLocks noChangeArrowheads="1"/>
          </p:cNvSpPr>
          <p:nvPr/>
        </p:nvSpPr>
        <p:spPr bwMode="auto">
          <a:xfrm>
            <a:off x="824048" y="1524000"/>
            <a:ext cx="3285836"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18 – 24 Jan, 2022</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199604</TotalTime>
  <Words>1504</Words>
  <Application>Microsoft Office PowerPoint</Application>
  <PresentationFormat>On-screen Show (4:3)</PresentationFormat>
  <Paragraphs>59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9863</cp:revision>
  <cp:lastPrinted>2018-07-09T15:13:07Z</cp:lastPrinted>
  <dcterms:created xsi:type="dcterms:W3CDTF">2001-08-31T10:39:36Z</dcterms:created>
  <dcterms:modified xsi:type="dcterms:W3CDTF">2022-01-17T17:05:26Z</dcterms:modified>
</cp:coreProperties>
</file>