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813" autoAdjust="0"/>
  </p:normalViewPr>
  <p:slideViewPr>
    <p:cSldViewPr>
      <p:cViewPr varScale="1">
        <p:scale>
          <a:sx n="69" d="100"/>
          <a:sy n="69" d="100"/>
        </p:scale>
        <p:origin x="1227"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1/23/2022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72"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24 </a:t>
            </a:r>
            <a:r>
              <a:rPr lang="en-US" altLang="en-US" sz="2800" b="1" dirty="0" smtClean="0">
                <a:solidFill>
                  <a:schemeClr val="bg1"/>
                </a:solidFill>
              </a:rPr>
              <a:t>January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25 – 31 Jan, 2022</a:t>
            </a:r>
          </a:p>
        </p:txBody>
      </p:sp>
      <p:sp>
        <p:nvSpPr>
          <p:cNvPr id="11" name="Text Box 8"/>
          <p:cNvSpPr txBox="1">
            <a:spLocks noChangeArrowheads="1"/>
          </p:cNvSpPr>
          <p:nvPr/>
        </p:nvSpPr>
        <p:spPr bwMode="auto">
          <a:xfrm>
            <a:off x="3581400" y="1676400"/>
            <a:ext cx="5349875" cy="26314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Congo, DR Congo, Uganda and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Angola, DR Congo, Tanzania, Zambia, Malawi, Mozambique, Zimbabwe and Madagascar: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Namibia, Botswana, Zimbabwe, Mozambique, South Africa and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 </a:t>
            </a:r>
            <a:r>
              <a:rPr lang="en-US" altLang="en-US" b="1" dirty="0" smtClean="0">
                <a:solidFill>
                  <a:srgbClr val="FFFF00"/>
                </a:solidFill>
              </a:rPr>
              <a:t>– </a:t>
            </a:r>
            <a:r>
              <a:rPr lang="en-US" altLang="en-US" b="1" dirty="0" smtClean="0">
                <a:solidFill>
                  <a:srgbClr val="FFFF00"/>
                </a:solidFill>
              </a:rPr>
              <a:t>7 Feb,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26314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Congo, Central African Republic, South Sudan, DR Congo and Uganda: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Angola, southern DR Congo, Tanzania, Zambia, Malawi, Mozambique and Madagascar: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Namibia, Botswana, Zimbabwe, Mozambique, South Africa and Madagascar</a:t>
            </a:r>
            <a:r>
              <a:rPr lang="en-US" altLang="en-US" sz="1100" b="1" dirty="0">
                <a:solidFill>
                  <a:schemeClr val="bg1"/>
                </a:solidFill>
                <a:latin typeface="Arial" charset="0"/>
              </a:rPr>
              <a:t>: An area of anomalous lower-level divergence and upper-level convergence is expected to suppress rainfall in the region</a:t>
            </a:r>
            <a:r>
              <a:rPr lang="en-US" altLang="en-US" sz="1100" b="1" dirty="0">
                <a:solidFill>
                  <a:srgbClr val="FFFF00"/>
                </a:solidFill>
                <a:latin typeface="Arial" charset="0"/>
              </a:rPr>
              <a:t>. Confidence: </a:t>
            </a:r>
            <a:r>
              <a:rPr lang="en-US" altLang="en-US" sz="1100" b="1" dirty="0" smtClean="0">
                <a:solidFill>
                  <a:srgbClr val="FFFF00"/>
                </a:solidFill>
                <a:latin typeface="Arial" charset="0"/>
              </a:rPr>
              <a:t>Moderate</a:t>
            </a: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parts of western and northern Ethiopia, southern Uganda, Rwanda, Burundi, eastern Kenya and the neighboring areas of southern Somalia, and parts of western Tanzania. Rainfall was below-average over parts of southern Ethiopia, western Kenya, northern Uganda, and central and southern Tanzania. In Central Africa, rainfall was below-average pockets of northern DRC and northern Congo. Rainfall was above-average over Equatorial Guinea and Gabon and many parts of DRC. In Southern Africa, above-average rainfall was observed over northern and eastern Angola, much of Botswana and Zimbabwe, Zambia, Malawi, northern Mozambique, eastern Madagascar and  much of South Africa. Below-average rainfall was observed over southwestern Angola, Namibia, southern Mozambique, and western Madagascar.</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southern Ethiopia, Rwanda, Burundi, Kenya, Uganda, and much of Tanzania. In central Africa, rainfall was above-average over much of DRC and parts of Congo. Rainfall was below-average over Equatorial Guinea, Gabon and southern Congo. In Southern Africa, rainfall was above-average over northern and eastern Zambia, central and southern Namibia, northern Malawi, northern Mozambique, much of South Africa, and Madagascar. Below-average rainfall was observed over much of Angola, parts of northern Namibia, western Zambia, Botswana, Zimbabwe, southern Malawi, northeastern South Africa, southern Mozambique, and pockets of southwestern Madagascar .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In contrast, there is an increased chance for below-average rainfall over the southern portions of Southern Africa, and equatorial Central Africa.</a:t>
            </a: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southern Ethiopia, Rwanda, Burundi, Kenya, Uganda, and much of Tanzania. In central Africa, rainfall was above-average over much of DRC and parts of Congo. Rainfall was below-average over Equatorial Guinea, Gabon and southern Congo. In Southern Africa, rainfall was above-average over northern and eastern Zambia, central and southern Namibia, northern Malawi, northern Mozambique, much of South Africa, and Madagascar. Below-average rainfall was observed over much of Angola, parts of northern Namibia, western Zambia, Botswana, Zimbabwe, southern Malawi, northeastern South Africa, southern Mozambique, and pockets of southwestern Madagascar . </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t>
            </a:r>
            <a:r>
              <a:rPr lang="en-US" altLang="en-US" sz="1400" b="1" dirty="0" smtClean="0">
                <a:solidFill>
                  <a:schemeClr val="bg1"/>
                </a:solidFill>
              </a:rPr>
              <a:t>Africa. </a:t>
            </a:r>
            <a:r>
              <a:rPr lang="en-US" altLang="en-US" sz="1400" b="1" dirty="0">
                <a:solidFill>
                  <a:schemeClr val="bg1"/>
                </a:solidFill>
              </a:rPr>
              <a:t>In contrast, there is an increased chance for below-average rainfall over the southern portions of Southern Africa, and </a:t>
            </a:r>
            <a:r>
              <a:rPr lang="en-US" altLang="en-US" sz="1400" b="1" dirty="0" smtClean="0">
                <a:solidFill>
                  <a:schemeClr val="bg1"/>
                </a:solidFill>
              </a:rPr>
              <a:t>equatorial Central Africa.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43866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South Sudan, Rwanda, Burundi, southern </a:t>
            </a:r>
            <a:r>
              <a:rPr lang="en-US" altLang="en-US" sz="1080" b="1" dirty="0" smtClean="0">
                <a:solidFill>
                  <a:schemeClr val="bg1"/>
                </a:solidFill>
              </a:rPr>
              <a:t>Uganda, </a:t>
            </a:r>
            <a:r>
              <a:rPr lang="en-US" altLang="en-US" sz="1080" b="1" dirty="0" smtClean="0">
                <a:solidFill>
                  <a:schemeClr val="bg1"/>
                </a:solidFill>
              </a:rPr>
              <a:t>and </a:t>
            </a:r>
            <a:r>
              <a:rPr lang="en-US" altLang="en-US" sz="1080" b="1" dirty="0" smtClean="0">
                <a:solidFill>
                  <a:schemeClr val="bg1"/>
                </a:solidFill>
              </a:rPr>
              <a:t>parts of western and eastern Tanzania</a:t>
            </a:r>
            <a:r>
              <a:rPr lang="en-US" altLang="en-US" sz="1080" b="1" dirty="0" smtClean="0">
                <a:solidFill>
                  <a:schemeClr val="bg1"/>
                </a:solidFill>
              </a:rPr>
              <a:t>. Rainfall </a:t>
            </a:r>
            <a:r>
              <a:rPr lang="en-US" altLang="en-US" sz="1080" b="1" dirty="0">
                <a:solidFill>
                  <a:schemeClr val="bg1"/>
                </a:solidFill>
              </a:rPr>
              <a:t>was below-average over </a:t>
            </a:r>
            <a:r>
              <a:rPr lang="en-US" altLang="en-US" sz="1080" b="1" dirty="0" smtClean="0">
                <a:solidFill>
                  <a:schemeClr val="bg1"/>
                </a:solidFill>
              </a:rPr>
              <a:t>southern Ethiopia, much of Somalia and Kenya, northern Uganda, and </a:t>
            </a:r>
            <a:r>
              <a:rPr lang="en-US" altLang="en-US" sz="1080" b="1" dirty="0" smtClean="0">
                <a:solidFill>
                  <a:schemeClr val="bg1"/>
                </a:solidFill>
              </a:rPr>
              <a:t>parts of </a:t>
            </a:r>
            <a:r>
              <a:rPr lang="en-US" altLang="en-US" sz="1080" b="1" dirty="0" smtClean="0">
                <a:solidFill>
                  <a:schemeClr val="bg1"/>
                </a:solidFill>
              </a:rPr>
              <a:t>Tanzania. In </a:t>
            </a:r>
            <a:r>
              <a:rPr lang="en-US" altLang="en-US" sz="1080" b="1" dirty="0">
                <a:solidFill>
                  <a:schemeClr val="bg1"/>
                </a:solidFill>
              </a:rPr>
              <a:t>southern Africa, </a:t>
            </a:r>
            <a:r>
              <a:rPr lang="en-US" altLang="en-US" sz="1080" b="1" dirty="0" smtClean="0">
                <a:solidFill>
                  <a:schemeClr val="bg1"/>
                </a:solidFill>
              </a:rPr>
              <a:t>above-average rainfall was observed over northern Angola,  Botswana, Zimbabwe, western Zambia, parts of northern Mozambique, eastern Madagascar and much of South Africa. Below-average rainfall was observed over central and southern Angola, eastern Zambia, much of Namibia, western Botswana, pockets of northern Zimbabwe, Malawi, Mozambique and much of Madagascar. In Central Africa, rainfall was above-average over </a:t>
            </a:r>
            <a:r>
              <a:rPr lang="en-US" altLang="en-US" sz="1080" b="1" dirty="0" smtClean="0">
                <a:solidFill>
                  <a:schemeClr val="bg1"/>
                </a:solidFill>
              </a:rPr>
              <a:t>much of </a:t>
            </a:r>
            <a:r>
              <a:rPr lang="en-US" altLang="en-US" sz="1080" b="1" dirty="0" smtClean="0">
                <a:solidFill>
                  <a:schemeClr val="bg1"/>
                </a:solidFill>
              </a:rPr>
              <a:t>DRC, Gabon, </a:t>
            </a:r>
            <a:r>
              <a:rPr lang="en-US" altLang="en-US" sz="1080" b="1" dirty="0" smtClean="0">
                <a:solidFill>
                  <a:schemeClr val="bg1"/>
                </a:solidFill>
              </a:rPr>
              <a:t>Congo</a:t>
            </a:r>
            <a:r>
              <a:rPr lang="en-US" altLang="en-US" sz="1080" b="1" dirty="0" smtClean="0">
                <a:solidFill>
                  <a:schemeClr val="bg1"/>
                </a:solidFill>
              </a:rPr>
              <a:t>, and much of CAR  Rainfall was below-average over pockets of </a:t>
            </a:r>
            <a:r>
              <a:rPr lang="en-US" altLang="en-US" sz="1080" b="1" dirty="0" smtClean="0">
                <a:solidFill>
                  <a:schemeClr val="bg1"/>
                </a:solidFill>
              </a:rPr>
              <a:t>DRC and northern Congo. </a:t>
            </a:r>
            <a:r>
              <a:rPr lang="en-US" altLang="en-US" sz="1080" b="1" dirty="0" smtClean="0">
                <a:solidFill>
                  <a:schemeClr val="bg1"/>
                </a:solidFill>
              </a:rPr>
              <a:t>In West Africa, rainfall was </a:t>
            </a:r>
            <a:r>
              <a:rPr lang="en-US" altLang="en-US" sz="1080" b="1" dirty="0" smtClean="0">
                <a:solidFill>
                  <a:schemeClr val="bg1"/>
                </a:solidFill>
              </a:rPr>
              <a:t>above-average </a:t>
            </a:r>
            <a:r>
              <a:rPr lang="en-US" altLang="en-US" sz="1080" b="1" dirty="0" smtClean="0">
                <a:solidFill>
                  <a:schemeClr val="bg1"/>
                </a:solidFill>
              </a:rPr>
              <a:t>over much of the Gulf of Guinea region. Below-average rainfall was observed over pockets of Cote d’Ivoire, and eastern Nigeria.  </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parts of western and northern Ethiopia, southern Uganda, Rwanda, Burundi, </a:t>
            </a:r>
            <a:r>
              <a:rPr lang="en-US" altLang="en-US" sz="1140" b="1" dirty="0" smtClean="0">
                <a:solidFill>
                  <a:schemeClr val="bg1"/>
                </a:solidFill>
              </a:rPr>
              <a:t>central and eastern</a:t>
            </a:r>
            <a:r>
              <a:rPr lang="en-US" altLang="en-US" sz="1140" b="1" dirty="0" smtClean="0">
                <a:solidFill>
                  <a:schemeClr val="bg1"/>
                </a:solidFill>
              </a:rPr>
              <a:t> Kenya, parts </a:t>
            </a:r>
            <a:r>
              <a:rPr lang="en-US" altLang="en-US" sz="1140" b="1" dirty="0" smtClean="0">
                <a:solidFill>
                  <a:schemeClr val="bg1"/>
                </a:solidFill>
              </a:rPr>
              <a:t>of southern Somalia, </a:t>
            </a:r>
            <a:r>
              <a:rPr lang="en-US" altLang="en-US" sz="1140" b="1" dirty="0" smtClean="0">
                <a:solidFill>
                  <a:schemeClr val="bg1"/>
                </a:solidFill>
              </a:rPr>
              <a:t>and many </a:t>
            </a:r>
            <a:r>
              <a:rPr lang="en-US" altLang="en-US" sz="1140" b="1" dirty="0" smtClean="0">
                <a:solidFill>
                  <a:schemeClr val="bg1"/>
                </a:solidFill>
              </a:rPr>
              <a:t>parts of </a:t>
            </a:r>
            <a:r>
              <a:rPr lang="en-US" altLang="en-US" sz="1140" b="1" dirty="0" smtClean="0">
                <a:solidFill>
                  <a:schemeClr val="bg1"/>
                </a:solidFill>
              </a:rPr>
              <a:t>Tanzania</a:t>
            </a:r>
            <a:r>
              <a:rPr lang="en-US" altLang="en-US" sz="1140" b="1" dirty="0" smtClean="0">
                <a:solidFill>
                  <a:schemeClr val="bg1"/>
                </a:solidFill>
              </a:rPr>
              <a:t>. Rainfall was below-average over parts of </a:t>
            </a:r>
            <a:r>
              <a:rPr lang="en-US" altLang="en-US" sz="1140" b="1" dirty="0" smtClean="0">
                <a:solidFill>
                  <a:schemeClr val="bg1"/>
                </a:solidFill>
              </a:rPr>
              <a:t>southwestern </a:t>
            </a:r>
            <a:r>
              <a:rPr lang="en-US" altLang="en-US" sz="1140" b="1" dirty="0" smtClean="0">
                <a:solidFill>
                  <a:schemeClr val="bg1"/>
                </a:solidFill>
              </a:rPr>
              <a:t>Ethiopia, </a:t>
            </a:r>
            <a:r>
              <a:rPr lang="en-US" altLang="en-US" sz="1140" b="1" dirty="0" smtClean="0">
                <a:solidFill>
                  <a:schemeClr val="bg1"/>
                </a:solidFill>
              </a:rPr>
              <a:t>southern </a:t>
            </a:r>
            <a:r>
              <a:rPr lang="en-US" altLang="en-US" sz="1140" b="1" dirty="0" smtClean="0">
                <a:solidFill>
                  <a:schemeClr val="bg1"/>
                </a:solidFill>
              </a:rPr>
              <a:t>Kenya, </a:t>
            </a:r>
            <a:r>
              <a:rPr lang="en-US" altLang="en-US" sz="1140" b="1" dirty="0" smtClean="0">
                <a:solidFill>
                  <a:schemeClr val="bg1"/>
                </a:solidFill>
              </a:rPr>
              <a:t>pockets of northern </a:t>
            </a:r>
            <a:r>
              <a:rPr lang="en-US" altLang="en-US" sz="1140" b="1" dirty="0" smtClean="0">
                <a:solidFill>
                  <a:schemeClr val="bg1"/>
                </a:solidFill>
              </a:rPr>
              <a:t>Uganda, and </a:t>
            </a:r>
            <a:r>
              <a:rPr lang="en-US" altLang="en-US" sz="1140" b="1" dirty="0" smtClean="0">
                <a:solidFill>
                  <a:schemeClr val="bg1"/>
                </a:solidFill>
              </a:rPr>
              <a:t>northcentral Tanzania</a:t>
            </a:r>
            <a:r>
              <a:rPr lang="en-US" altLang="en-US" sz="1140" b="1" dirty="0" smtClean="0">
                <a:solidFill>
                  <a:schemeClr val="bg1"/>
                </a:solidFill>
              </a:rPr>
              <a:t>. </a:t>
            </a:r>
            <a:r>
              <a:rPr lang="en-US" altLang="en-US" sz="1140" b="1" dirty="0">
                <a:solidFill>
                  <a:schemeClr val="bg1"/>
                </a:solidFill>
              </a:rPr>
              <a:t>In Central Africa, rainfall was below-average </a:t>
            </a:r>
            <a:r>
              <a:rPr lang="en-US" altLang="en-US" sz="1140" b="1" dirty="0" smtClean="0">
                <a:solidFill>
                  <a:schemeClr val="bg1"/>
                </a:solidFill>
              </a:rPr>
              <a:t>over western Gabon. </a:t>
            </a:r>
            <a:r>
              <a:rPr lang="en-US" altLang="en-US" sz="1140" b="1" dirty="0" smtClean="0">
                <a:solidFill>
                  <a:schemeClr val="bg1"/>
                </a:solidFill>
              </a:rPr>
              <a:t>Rainfall was above-average over Equatorial </a:t>
            </a:r>
            <a:r>
              <a:rPr lang="en-US" altLang="en-US" sz="1140" b="1" dirty="0" smtClean="0">
                <a:solidFill>
                  <a:schemeClr val="bg1"/>
                </a:solidFill>
              </a:rPr>
              <a:t>Guinea, </a:t>
            </a:r>
            <a:r>
              <a:rPr lang="en-US" altLang="en-US" sz="1140" b="1" dirty="0" smtClean="0">
                <a:solidFill>
                  <a:schemeClr val="bg1"/>
                </a:solidFill>
              </a:rPr>
              <a:t>Gabon and </a:t>
            </a:r>
            <a:r>
              <a:rPr lang="en-US" altLang="en-US" sz="1140" b="1" dirty="0" smtClean="0">
                <a:solidFill>
                  <a:schemeClr val="bg1"/>
                </a:solidFill>
              </a:rPr>
              <a:t>much </a:t>
            </a:r>
            <a:r>
              <a:rPr lang="en-US" altLang="en-US" sz="1140" b="1" dirty="0" smtClean="0">
                <a:solidFill>
                  <a:schemeClr val="bg1"/>
                </a:solidFill>
              </a:rPr>
              <a:t>of DRC. In Southern Africa, above-average rainfall was observed over </a:t>
            </a:r>
            <a:r>
              <a:rPr lang="en-US" altLang="en-US" sz="1140" b="1" dirty="0" smtClean="0">
                <a:solidFill>
                  <a:schemeClr val="bg1"/>
                </a:solidFill>
              </a:rPr>
              <a:t>many parts of Angola</a:t>
            </a:r>
            <a:r>
              <a:rPr lang="en-US" altLang="en-US" sz="1140" b="1" dirty="0" smtClean="0">
                <a:solidFill>
                  <a:schemeClr val="bg1"/>
                </a:solidFill>
              </a:rPr>
              <a:t>, </a:t>
            </a:r>
            <a:r>
              <a:rPr lang="en-US" altLang="en-US" sz="1140" b="1" dirty="0" smtClean="0">
                <a:solidFill>
                  <a:schemeClr val="bg1"/>
                </a:solidFill>
              </a:rPr>
              <a:t>portions of Namibia, Zimbabwe</a:t>
            </a:r>
            <a:r>
              <a:rPr lang="en-US" altLang="en-US" sz="1140" b="1" dirty="0" smtClean="0">
                <a:solidFill>
                  <a:schemeClr val="bg1"/>
                </a:solidFill>
              </a:rPr>
              <a:t>, Zambia, Malawi, northern Mozambique</a:t>
            </a:r>
            <a:r>
              <a:rPr lang="en-US" altLang="en-US" sz="1140" b="1" dirty="0" smtClean="0">
                <a:solidFill>
                  <a:schemeClr val="bg1"/>
                </a:solidFill>
              </a:rPr>
              <a:t>, central and northern  </a:t>
            </a:r>
            <a:r>
              <a:rPr lang="en-US" altLang="en-US" sz="1140" b="1" dirty="0" smtClean="0">
                <a:solidFill>
                  <a:schemeClr val="bg1"/>
                </a:solidFill>
              </a:rPr>
              <a:t>Madagascar and  much of South Africa. Below-average rainfall was observed over southwestern </a:t>
            </a:r>
            <a:r>
              <a:rPr lang="en-US" altLang="en-US" sz="1140" b="1" dirty="0" smtClean="0">
                <a:solidFill>
                  <a:schemeClr val="bg1"/>
                </a:solidFill>
              </a:rPr>
              <a:t>Angola, northeastern  </a:t>
            </a:r>
            <a:r>
              <a:rPr lang="en-US" altLang="en-US" sz="1140" b="1" dirty="0" smtClean="0">
                <a:solidFill>
                  <a:schemeClr val="bg1"/>
                </a:solidFill>
              </a:rPr>
              <a:t>Namibia, </a:t>
            </a:r>
            <a:r>
              <a:rPr lang="en-US" altLang="en-US" sz="1140" b="1" dirty="0" smtClean="0">
                <a:solidFill>
                  <a:schemeClr val="bg1"/>
                </a:solidFill>
              </a:rPr>
              <a:t>Botswana, southern </a:t>
            </a:r>
            <a:r>
              <a:rPr lang="en-US" altLang="en-US" sz="1140" b="1" dirty="0" smtClean="0">
                <a:solidFill>
                  <a:schemeClr val="bg1"/>
                </a:solidFill>
              </a:rPr>
              <a:t>Mozambique, and </a:t>
            </a:r>
            <a:r>
              <a:rPr lang="en-US" altLang="en-US" sz="1140" b="1" dirty="0" smtClean="0">
                <a:solidFill>
                  <a:schemeClr val="bg1"/>
                </a:solidFill>
              </a:rPr>
              <a:t>southwestern </a:t>
            </a:r>
            <a:r>
              <a:rPr lang="en-US" altLang="en-US" sz="1140" b="1" dirty="0" smtClean="0">
                <a:solidFill>
                  <a:schemeClr val="bg1"/>
                </a:solidFill>
              </a:rPr>
              <a:t>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parts of southern Ethiopia, Rwanda, Burundi, Kenya, and much of Tanzania. In central Africa, rainfall </a:t>
            </a:r>
            <a:r>
              <a:rPr lang="en-US" altLang="en-US" sz="1100" b="1" dirty="0">
                <a:solidFill>
                  <a:schemeClr val="bg1"/>
                </a:solidFill>
              </a:rPr>
              <a:t>was above-average over </a:t>
            </a:r>
            <a:r>
              <a:rPr lang="en-US" altLang="en-US" sz="1100" b="1" dirty="0" smtClean="0">
                <a:solidFill>
                  <a:schemeClr val="bg1"/>
                </a:solidFill>
              </a:rPr>
              <a:t>pockets of DRC. </a:t>
            </a:r>
            <a:r>
              <a:rPr lang="en-US" altLang="en-US" sz="1100" b="1" dirty="0">
                <a:solidFill>
                  <a:schemeClr val="bg1"/>
                </a:solidFill>
              </a:rPr>
              <a:t>Rainfall was below-average over </a:t>
            </a:r>
            <a:r>
              <a:rPr lang="en-US" altLang="en-US" sz="1100" b="1" dirty="0" smtClean="0">
                <a:solidFill>
                  <a:schemeClr val="bg1"/>
                </a:solidFill>
              </a:rPr>
              <a:t>Equatorial Guinea, Gabon and southern Congo. </a:t>
            </a:r>
            <a:r>
              <a:rPr lang="en-US" altLang="en-US" sz="1100" b="1" dirty="0">
                <a:solidFill>
                  <a:schemeClr val="bg1"/>
                </a:solidFill>
              </a:rPr>
              <a:t>In Southern Africa, rainfall was above-average over </a:t>
            </a:r>
            <a:r>
              <a:rPr lang="en-US" altLang="en-US" sz="1100" b="1" dirty="0" smtClean="0">
                <a:solidFill>
                  <a:schemeClr val="bg1"/>
                </a:solidFill>
              </a:rPr>
              <a:t>eastern Zambia</a:t>
            </a:r>
            <a:r>
              <a:rPr lang="en-US" altLang="en-US" sz="1100" b="1" dirty="0" smtClean="0">
                <a:solidFill>
                  <a:schemeClr val="bg1"/>
                </a:solidFill>
              </a:rPr>
              <a:t>, central and southern Namibia, </a:t>
            </a:r>
            <a:r>
              <a:rPr lang="en-US" altLang="en-US" sz="1100" b="1" dirty="0" smtClean="0">
                <a:solidFill>
                  <a:schemeClr val="bg1"/>
                </a:solidFill>
              </a:rPr>
              <a:t>northern Malawi</a:t>
            </a:r>
            <a:r>
              <a:rPr lang="en-US" altLang="en-US" sz="1100" b="1" dirty="0">
                <a:solidFill>
                  <a:schemeClr val="bg1"/>
                </a:solidFill>
              </a:rPr>
              <a:t>, </a:t>
            </a:r>
            <a:r>
              <a:rPr lang="en-US" altLang="en-US" sz="1100" b="1" dirty="0" smtClean="0">
                <a:solidFill>
                  <a:schemeClr val="bg1"/>
                </a:solidFill>
              </a:rPr>
              <a:t>northern </a:t>
            </a:r>
            <a:r>
              <a:rPr lang="en-US" altLang="en-US" sz="1100" b="1" dirty="0">
                <a:solidFill>
                  <a:schemeClr val="bg1"/>
                </a:solidFill>
              </a:rPr>
              <a:t>Mozambique, </a:t>
            </a:r>
            <a:r>
              <a:rPr lang="en-US" altLang="en-US" sz="1100" b="1" dirty="0" smtClean="0">
                <a:solidFill>
                  <a:schemeClr val="bg1"/>
                </a:solidFill>
              </a:rPr>
              <a:t>and central and northern Madagascar</a:t>
            </a:r>
            <a:r>
              <a:rPr lang="en-US" altLang="en-US" sz="1100" b="1" dirty="0">
                <a:solidFill>
                  <a:schemeClr val="bg1"/>
                </a:solidFill>
              </a:rPr>
              <a:t>. Below-average rainfall was observed over </a:t>
            </a:r>
            <a:r>
              <a:rPr lang="en-US" altLang="en-US" sz="1100" b="1" dirty="0" smtClean="0">
                <a:solidFill>
                  <a:schemeClr val="bg1"/>
                </a:solidFill>
              </a:rPr>
              <a:t>much of Angola, parts of northern Namibia, western and southern Zambia, Botswana, Zimbabwe, southern Malawi, eastern South Africa, southern Mozambique, and pockets of southwestern Madagascar. </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a:t>
            </a:r>
            <a:r>
              <a:rPr lang="en-US" altLang="en-US" sz="1200" b="1" dirty="0" smtClean="0">
                <a:solidFill>
                  <a:schemeClr val="bg1"/>
                </a:solidFill>
              </a:rPr>
              <a:t>wind convergence is observed across southeastern Africa.</a:t>
            </a:r>
            <a:endParaRPr lang="en-US" altLang="en-US" sz="1200" b="1" dirty="0">
              <a:solidFill>
                <a:schemeClr val="bg1"/>
              </a:solidFill>
            </a:endParaRPr>
          </a:p>
        </p:txBody>
      </p:sp>
      <p:sp>
        <p:nvSpPr>
          <p:cNvPr id="3" name="Oval 2"/>
          <p:cNvSpPr/>
          <p:nvPr/>
        </p:nvSpPr>
        <p:spPr bwMode="auto">
          <a:xfrm rot="1384283">
            <a:off x="2817924" y="3403913"/>
            <a:ext cx="920464" cy="900986"/>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3062040" y="3135506"/>
            <a:ext cx="196708" cy="598294"/>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2743199"/>
            <a:ext cx="914400" cy="80466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581400" y="781432"/>
            <a:ext cx="2438400" cy="203796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South Africa (bottom left)</a:t>
            </a:r>
            <a:r>
              <a:rPr lang="en-US" altLang="en-US" sz="1200" b="1" dirty="0" smtClean="0">
                <a:solidFill>
                  <a:schemeClr val="bg1"/>
                </a:solidFill>
                <a:latin typeface="Arial" charset="0"/>
              </a:rPr>
              <a:t>. The seasonal total rainfall remained below-average over </a:t>
            </a:r>
            <a:r>
              <a:rPr lang="en-US" altLang="en-US" sz="1200" b="1" dirty="0" smtClean="0">
                <a:solidFill>
                  <a:schemeClr val="bg1"/>
                </a:solidFill>
                <a:latin typeface="Arial" charset="0"/>
              </a:rPr>
              <a:t>southern Mozambique (top </a:t>
            </a:r>
            <a:r>
              <a:rPr lang="en-US" altLang="en-US" sz="1200" b="1" dirty="0" smtClean="0">
                <a:solidFill>
                  <a:schemeClr val="bg1"/>
                </a:solidFill>
                <a:latin typeface="Arial" charset="0"/>
              </a:rPr>
              <a:t>right) and </a:t>
            </a:r>
            <a:r>
              <a:rPr lang="en-US" altLang="en-US" sz="1200" b="1" dirty="0" smtClean="0">
                <a:solidFill>
                  <a:schemeClr val="bg1"/>
                </a:solidFill>
                <a:latin typeface="Arial" charset="0"/>
              </a:rPr>
              <a:t>southwestern </a:t>
            </a:r>
            <a:r>
              <a:rPr lang="en-US" altLang="en-US" sz="1200" b="1" dirty="0" smtClean="0">
                <a:solidFill>
                  <a:schemeClr val="bg1"/>
                </a:solidFill>
                <a:latin typeface="Arial" charset="0"/>
              </a:rPr>
              <a:t>Madagascar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45202" y="1501140"/>
            <a:ext cx="329705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01</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07 Feb,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across the northern portions of Southern Africa, including northern Madagascar.</a:t>
            </a:r>
            <a:endParaRPr lang="en-US" altLang="en-US" sz="1200" b="1" dirty="0">
              <a:solidFill>
                <a:schemeClr val="bg1"/>
              </a:solidFill>
            </a:endParaRPr>
          </a:p>
        </p:txBody>
      </p:sp>
      <p:sp>
        <p:nvSpPr>
          <p:cNvPr id="9" name="TextBox 10"/>
          <p:cNvSpPr txBox="1">
            <a:spLocks noChangeArrowheads="1"/>
          </p:cNvSpPr>
          <p:nvPr/>
        </p:nvSpPr>
        <p:spPr bwMode="auto">
          <a:xfrm>
            <a:off x="824048" y="1524000"/>
            <a:ext cx="328583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25 – 31 Jan, </a:t>
            </a:r>
            <a:r>
              <a:rPr lang="en-US" altLang="en-US" b="1" dirty="0" smtClean="0">
                <a:solidFill>
                  <a:srgbClr val="FFFF00"/>
                </a:solidFill>
              </a:rPr>
              <a:t>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201518</TotalTime>
  <Words>1455</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9879</cp:revision>
  <cp:lastPrinted>2018-07-09T15:13:07Z</cp:lastPrinted>
  <dcterms:created xsi:type="dcterms:W3CDTF">2001-08-31T10:39:36Z</dcterms:created>
  <dcterms:modified xsi:type="dcterms:W3CDTF">2022-01-24T21:42:12Z</dcterms:modified>
</cp:coreProperties>
</file>