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0813" autoAdjust="0"/>
  </p:normalViewPr>
  <p:slideViewPr>
    <p:cSldViewPr>
      <p:cViewPr varScale="1">
        <p:scale>
          <a:sx n="69" d="100"/>
          <a:sy n="69" d="100"/>
        </p:scale>
        <p:origin x="1227"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3/14/2022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42"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14</a:t>
            </a:r>
            <a:r>
              <a:rPr lang="en-US" altLang="en-US" sz="2800" b="1" dirty="0" smtClean="0">
                <a:solidFill>
                  <a:schemeClr val="bg1"/>
                </a:solidFill>
              </a:rPr>
              <a:t> </a:t>
            </a:r>
            <a:r>
              <a:rPr lang="en-US" altLang="en-US" sz="2800" b="1" dirty="0" smtClean="0">
                <a:solidFill>
                  <a:schemeClr val="bg1"/>
                </a:solidFill>
              </a:rPr>
              <a:t>March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15</a:t>
            </a:r>
            <a:r>
              <a:rPr lang="en-US" altLang="en-US" b="1" dirty="0" smtClean="0">
                <a:solidFill>
                  <a:srgbClr val="FFFF00"/>
                </a:solidFill>
              </a:rPr>
              <a:t> </a:t>
            </a:r>
            <a:r>
              <a:rPr lang="en-US" altLang="en-US" b="1" dirty="0">
                <a:solidFill>
                  <a:srgbClr val="FFFF00"/>
                </a:solidFill>
              </a:rPr>
              <a:t>– </a:t>
            </a:r>
            <a:r>
              <a:rPr lang="en-US" altLang="en-US" b="1" dirty="0" smtClean="0">
                <a:solidFill>
                  <a:srgbClr val="FFFF00"/>
                </a:solidFill>
              </a:rPr>
              <a:t>21 </a:t>
            </a:r>
            <a:r>
              <a:rPr lang="en-US" altLang="en-US" b="1" dirty="0">
                <a:solidFill>
                  <a:srgbClr val="FFFF00"/>
                </a:solidFill>
              </a:rPr>
              <a:t>Mar, 2022</a:t>
            </a:r>
          </a:p>
        </p:txBody>
      </p:sp>
      <p:sp>
        <p:nvSpPr>
          <p:cNvPr id="11" name="Text Box 8"/>
          <p:cNvSpPr txBox="1">
            <a:spLocks noChangeArrowheads="1"/>
          </p:cNvSpPr>
          <p:nvPr/>
        </p:nvSpPr>
        <p:spPr bwMode="auto">
          <a:xfrm>
            <a:off x="3581400" y="1365677"/>
            <a:ext cx="5349875" cy="46628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Liberia, middle and southern portions of Cote d’Ivoire, southwestern Ghana, much of Equatorial Guinea and Gabon</a:t>
            </a:r>
            <a:r>
              <a:rPr lang="en-US" altLang="en-US" sz="1100" b="1" dirty="0">
                <a:solidFill>
                  <a:schemeClr val="bg1"/>
                </a:solidFill>
                <a:latin typeface="Arial" charset="0"/>
              </a:rPr>
              <a:t>: 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Nigeria, middle and southern portions of Cameroon, southern CAR, South Sudan, Ethiopia and Somalia, northern Congo, DR Congo, much of Uganda and Kenya: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western DR Congo and Angola, central portions of Namibia, southwestern Botswana, and southern Mozambique: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Angola, southern DR Congo, middle and southern portions of Tanzania, much of Zambia, Malawi and Zimbabwe, northern and middle portions of Mozambique, Madagascar and South Africa, much of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22</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28 </a:t>
            </a:r>
            <a:r>
              <a:rPr lang="en-US" altLang="en-US" b="1" dirty="0" smtClean="0">
                <a:solidFill>
                  <a:srgbClr val="FFFF00"/>
                </a:solidFill>
              </a:rPr>
              <a:t>Mar, 2022</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500136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Liberia, middle and southern portions of Cote d’Ivoire, Ghana, Togo and Benin, and southwestern Nigeria: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Nigeria, middle and southern portions of Cameroon, CAR and South Sudan, much of Ethiopia, Uganda and Kenya, southern Somalia, northern portions of Gabon, Congo and DR Congo: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southwestern DR Congo and central portions of Angola: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Namibia, Botswana, Zimbabwe, South Africa, Lesotho, </a:t>
            </a:r>
            <a:r>
              <a:rPr lang="en-US" altLang="en-US" sz="1100" b="1" dirty="0" err="1">
                <a:solidFill>
                  <a:srgbClr val="FFFF00"/>
                </a:solidFill>
                <a:latin typeface="Arial" charset="0"/>
              </a:rPr>
              <a:t>Eswatini</a:t>
            </a:r>
            <a:r>
              <a:rPr lang="en-US" altLang="en-US" sz="1100" b="1" dirty="0">
                <a:solidFill>
                  <a:srgbClr val="FFFF00"/>
                </a:solidFill>
                <a:latin typeface="Arial" charset="0"/>
              </a:rPr>
              <a:t> and Mozambique, southern portions of Zambia and Malawi: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southeastern DR Congo, northern Zambia, middle and southern portions of Tanzania and western Madagascar: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pocket of northwestern Ethiopia, and much of Tanzania. Rainfall was below-average over parts of central and eastern Ethiopia, southern South Sudan, Kenya and Uganda. In Central Africa, rainfall was below-average over southern Cameroon, Equatorial Guinea, parts of Gabon, southern Congo, CAR and many parts of DRC. Rainfall was above-average over eastern Gabon, central and northern Congo, and the far northern southern DRC. In Southern Africa, above-average rainfall was observed over much of Angola, northwestern and southern Namibia, northern and eastern Zambia, Malawi, northern Mozambique, central and northern Madagascar, and  eastern South Africa. Below-average rainfall was observed over parts of southern Angola, central and eastern Namibia, eastern Botswana, southwestern Zambia, much of Zimbabwe, northeastern South Africa, southern Mozambique and southwestern Madagascar. In West Africa, rainfall was above-average over pockets of Liberia, southern Ghana and southern Nigeria. Below-average rainfall was observed over much of Cote d’Ivoire and parts of Ghana.</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southern Tanzania. Below-average was observed over parts of southern Ethiopia, Uganda, and northern Tanzania. In central Africa, rainfall was above-average over Cameroon and over northern Congo and northern DRC. Rainfall was below-average over Equatorial Guinea, Gabon, southern Congo, and central and southern DRC. In Southern Africa, rainfall was above-average over many parts of Angola, Botswana, northern and western Zambia, western and central South Africa, northern Mozambique and northern Madagascar. Below-average rainfall was observed over southwestern and northwestern Angola, southern Zambia, parts of Namibia, Zimbabwe, and central and southern Mozambique, and southern Madagascar. In West Africa, above-average rainfall was observed over parts of Liberia and Cote d’Ivoire.</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Week-1 </a:t>
            </a:r>
            <a:r>
              <a:rPr lang="en-US" altLang="en-US" sz="1100" b="1" dirty="0" smtClean="0">
                <a:solidFill>
                  <a:schemeClr val="bg1"/>
                </a:solidFill>
                <a:latin typeface="Arial" panose="020B0604020202020204" pitchFamily="34" charset="0"/>
                <a:cs typeface="Arial" panose="020B0604020202020204" pitchFamily="34" charset="0"/>
              </a:rPr>
              <a:t>outlooks </a:t>
            </a:r>
            <a:r>
              <a:rPr lang="en-US" altLang="en-US" sz="1100" b="1" dirty="0">
                <a:solidFill>
                  <a:schemeClr val="bg1"/>
                </a:solidFill>
                <a:latin typeface="Arial" panose="020B0604020202020204" pitchFamily="34" charset="0"/>
                <a:cs typeface="Arial" panose="020B0604020202020204" pitchFamily="34" charset="0"/>
              </a:rPr>
              <a:t>call for an increased chance for above-average rainfall across </a:t>
            </a:r>
            <a:r>
              <a:rPr lang="en-US" altLang="en-US" sz="1100" b="1" dirty="0" smtClean="0">
                <a:solidFill>
                  <a:schemeClr val="bg1"/>
                </a:solidFill>
                <a:latin typeface="Arial" panose="020B0604020202020204" pitchFamily="34" charset="0"/>
                <a:cs typeface="Arial" panose="020B0604020202020204" pitchFamily="34" charset="0"/>
              </a:rPr>
              <a:t>the eastern portion of Southern Africa, including Madagascar, while there is an </a:t>
            </a:r>
            <a:r>
              <a:rPr lang="en-US" altLang="en-US" sz="1100" b="1" dirty="0">
                <a:solidFill>
                  <a:schemeClr val="bg1"/>
                </a:solidFill>
                <a:latin typeface="Arial" panose="020B0604020202020204" pitchFamily="34" charset="0"/>
                <a:cs typeface="Arial" panose="020B0604020202020204" pitchFamily="34" charset="0"/>
              </a:rPr>
              <a:t>increased chance for below-average rainfall </a:t>
            </a:r>
            <a:r>
              <a:rPr lang="en-US" altLang="en-US" sz="1100" b="1" dirty="0" smtClean="0">
                <a:solidFill>
                  <a:schemeClr val="bg1"/>
                </a:solidFill>
                <a:latin typeface="Arial" panose="020B0604020202020204" pitchFamily="34" charset="0"/>
                <a:cs typeface="Arial" panose="020B0604020202020204" pitchFamily="34" charset="0"/>
              </a:rPr>
              <a:t>over portions of Central and East Africa. </a:t>
            </a:r>
            <a:r>
              <a:rPr lang="en-US" altLang="en-US" sz="1100" b="1" dirty="0" smtClean="0">
                <a:solidFill>
                  <a:schemeClr val="bg1"/>
                </a:solidFill>
                <a:latin typeface="Arial" panose="020B0604020202020204" pitchFamily="34" charset="0"/>
                <a:cs typeface="Arial" panose="020B0604020202020204" pitchFamily="34" charset="0"/>
              </a:rPr>
              <a:t>Week-2 </a:t>
            </a:r>
            <a:r>
              <a:rPr lang="en-US" altLang="en-US" sz="1100" b="1" dirty="0">
                <a:solidFill>
                  <a:schemeClr val="bg1"/>
                </a:solidFill>
                <a:latin typeface="Arial" panose="020B0604020202020204" pitchFamily="34" charset="0"/>
                <a:cs typeface="Arial" panose="020B0604020202020204" pitchFamily="34" charset="0"/>
              </a:rPr>
              <a:t>outlooks 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below-average rainfall over much of Central Africa, Ethiopia, and portions of Southern Africa, while there is an increased chance for above-average rainfall over parts of Angola and Tanzania. </a:t>
            </a:r>
            <a:endParaRPr lang="en-US" altLang="en-US" sz="1100" b="1" dirty="0">
              <a:solidFill>
                <a:schemeClr val="bg1"/>
              </a:solidFill>
              <a:latin typeface="Arial" panose="020B0604020202020204" pitchFamily="34" charset="0"/>
              <a:cs typeface="Arial" panose="020B0604020202020204" pitchFamily="34" charset="0"/>
            </a:endParaRP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parts of southern Tanzania. Below-average was observed over parts of southern Ethiopia, Uganda, and northern Tanzania. In central Africa, rainfall was above-average over Cameroon and over northern Congo and northern DRC. Rainfall was below-average over Equatorial Guinea, Gabon, southern Congo, and central and southern DRC. In Southern Africa, rainfall was above-average over many parts of Angola, Botswana, northern and western Zambia, western and central South Africa, northern Mozambique and northern Madagascar. Below-average rainfall was observed over southwestern and northwestern Angola, southern Zambia, parts of Namibia, Zimbabwe, and central and southern Mozambique, and southern Madagascar. In West Africa, above-average rainfall was observed over parts of Liberia and Cote d’Ivoire.</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outlooks call for an increased chance for above-average rainfall across the eastern </a:t>
            </a:r>
            <a:r>
              <a:rPr lang="en-US" altLang="en-US" sz="1400" b="1" dirty="0" smtClean="0">
                <a:solidFill>
                  <a:schemeClr val="bg1"/>
                </a:solidFill>
              </a:rPr>
              <a:t>portion </a:t>
            </a:r>
            <a:r>
              <a:rPr lang="en-US" altLang="en-US" sz="1400" b="1" dirty="0">
                <a:solidFill>
                  <a:schemeClr val="bg1"/>
                </a:solidFill>
              </a:rPr>
              <a:t>of Southern Africa, including Madagascar, while there is an increased chance for below-average rainfall over portions of Central and East Africa. Week-2 outlooks call for an increased chance for below-average rainfall over much of Central Africa, Ethiopia, and portions of Southern Africa, while there is an increased chance for above-average rainfall over parts of Angola and Tanzania. </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and western Ethiopia, Rwanda, Burundi, southern Uganda, eastern and southern Kenya, southwestern Somalia, and much of Tanzania. Rainfall </a:t>
            </a:r>
            <a:r>
              <a:rPr lang="en-US" altLang="en-US" sz="1080" b="1" dirty="0">
                <a:solidFill>
                  <a:schemeClr val="bg1"/>
                </a:solidFill>
              </a:rPr>
              <a:t>was below-average over </a:t>
            </a:r>
            <a:r>
              <a:rPr lang="en-US" altLang="en-US" sz="1080" b="1" dirty="0" smtClean="0">
                <a:solidFill>
                  <a:schemeClr val="bg1"/>
                </a:solidFill>
              </a:rPr>
              <a:t>southern Ethiopia, parts of western Kenya, and 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many parts of Angola, </a:t>
            </a:r>
            <a:r>
              <a:rPr lang="en-US" altLang="en-US" sz="1080" b="1" dirty="0" smtClean="0">
                <a:solidFill>
                  <a:schemeClr val="bg1"/>
                </a:solidFill>
              </a:rPr>
              <a:t>parts of </a:t>
            </a:r>
            <a:r>
              <a:rPr lang="en-US" altLang="en-US" sz="1080" b="1" dirty="0" smtClean="0">
                <a:solidFill>
                  <a:schemeClr val="bg1"/>
                </a:solidFill>
              </a:rPr>
              <a:t>Botswana, central and southern Namibia, portions of Zimbabwe and Zambia, Malawi, northern Mozambique, eastern Madagascar and much of South Africa. Below-average rainfall was observed over eastern and southwestern Angola, northern Namibia, pockets of Zambia, central and northern Botswana, parts of Zimbabwe, southern Mozambique and western Madagascar. In Central Africa, rainfall was above-average over many parts of DRC, eastern Gabon, and </a:t>
            </a:r>
            <a:r>
              <a:rPr lang="en-US" altLang="en-US" sz="1080" b="1" dirty="0" smtClean="0">
                <a:solidFill>
                  <a:schemeClr val="bg1"/>
                </a:solidFill>
              </a:rPr>
              <a:t>Congo</a:t>
            </a:r>
            <a:r>
              <a:rPr lang="en-US" altLang="en-US" sz="1080" b="1" dirty="0" smtClean="0">
                <a:solidFill>
                  <a:schemeClr val="bg1"/>
                </a:solidFill>
              </a:rPr>
              <a:t>. Rainfall was below-average over southern Cameroon, parts of northern DRC, Equatorial Guinea, western Gabon, much of CAR, and </a:t>
            </a:r>
            <a:r>
              <a:rPr lang="en-US" altLang="en-US" sz="1080" b="1" dirty="0" smtClean="0">
                <a:solidFill>
                  <a:schemeClr val="bg1"/>
                </a:solidFill>
              </a:rPr>
              <a:t>the far northern </a:t>
            </a:r>
            <a:r>
              <a:rPr lang="en-US" altLang="en-US" sz="1080" b="1" dirty="0" smtClean="0">
                <a:solidFill>
                  <a:schemeClr val="bg1"/>
                </a:solidFill>
              </a:rPr>
              <a:t>Congo. In West Africa, rainfall was below-average over many places in the Gulf of Guinea region, while above-average rainfall was observed over much of Liberia.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pocket of northwestern Ethiopia, </a:t>
            </a:r>
            <a:r>
              <a:rPr lang="en-US" altLang="en-US" sz="1140" b="1" dirty="0" smtClean="0">
                <a:solidFill>
                  <a:schemeClr val="bg1"/>
                </a:solidFill>
              </a:rPr>
              <a:t>and much </a:t>
            </a:r>
            <a:r>
              <a:rPr lang="en-US" altLang="en-US" sz="1140" b="1" dirty="0" smtClean="0">
                <a:solidFill>
                  <a:schemeClr val="bg1"/>
                </a:solidFill>
              </a:rPr>
              <a:t>of Tanzania. Rainfall was below-average over parts of central and eastern </a:t>
            </a:r>
            <a:r>
              <a:rPr lang="en-US" altLang="en-US" sz="1140" b="1" dirty="0" smtClean="0">
                <a:solidFill>
                  <a:schemeClr val="bg1"/>
                </a:solidFill>
              </a:rPr>
              <a:t>Ethiopia, southern South Sudan, Kenya and Uganda. </a:t>
            </a:r>
            <a:r>
              <a:rPr lang="en-US" altLang="en-US" sz="1140" b="1" dirty="0">
                <a:solidFill>
                  <a:schemeClr val="bg1"/>
                </a:solidFill>
              </a:rPr>
              <a:t>In Central Africa, rainfall was below-average </a:t>
            </a:r>
            <a:r>
              <a:rPr lang="en-US" altLang="en-US" sz="1140" b="1" dirty="0" smtClean="0">
                <a:solidFill>
                  <a:schemeClr val="bg1"/>
                </a:solidFill>
              </a:rPr>
              <a:t>over </a:t>
            </a:r>
            <a:r>
              <a:rPr lang="en-US" altLang="en-US" sz="1140" b="1" dirty="0" smtClean="0">
                <a:solidFill>
                  <a:schemeClr val="bg1"/>
                </a:solidFill>
              </a:rPr>
              <a:t>southern Cameroon</a:t>
            </a:r>
            <a:r>
              <a:rPr lang="en-US" altLang="en-US" sz="1140" b="1" dirty="0" smtClean="0">
                <a:solidFill>
                  <a:schemeClr val="bg1"/>
                </a:solidFill>
              </a:rPr>
              <a:t>, Equatorial </a:t>
            </a:r>
            <a:r>
              <a:rPr lang="en-US" altLang="en-US" sz="1140" b="1" dirty="0" smtClean="0">
                <a:solidFill>
                  <a:schemeClr val="bg1"/>
                </a:solidFill>
              </a:rPr>
              <a:t>Guinea, parts of </a:t>
            </a:r>
            <a:r>
              <a:rPr lang="en-US" altLang="en-US" sz="1140" b="1" dirty="0" smtClean="0">
                <a:solidFill>
                  <a:schemeClr val="bg1"/>
                </a:solidFill>
              </a:rPr>
              <a:t>Gabon</a:t>
            </a:r>
            <a:r>
              <a:rPr lang="en-US" altLang="en-US" sz="1140" b="1" dirty="0" smtClean="0">
                <a:solidFill>
                  <a:schemeClr val="bg1"/>
                </a:solidFill>
              </a:rPr>
              <a:t>, </a:t>
            </a:r>
            <a:r>
              <a:rPr lang="en-US" altLang="en-US" sz="1140" b="1" dirty="0" smtClean="0">
                <a:solidFill>
                  <a:schemeClr val="bg1"/>
                </a:solidFill>
              </a:rPr>
              <a:t>southern </a:t>
            </a:r>
            <a:r>
              <a:rPr lang="en-US" altLang="en-US" sz="1140" b="1" dirty="0" smtClean="0">
                <a:solidFill>
                  <a:schemeClr val="bg1"/>
                </a:solidFill>
              </a:rPr>
              <a:t>Congo, CAR and </a:t>
            </a:r>
            <a:r>
              <a:rPr lang="en-US" altLang="en-US" sz="1140" b="1" dirty="0" smtClean="0">
                <a:solidFill>
                  <a:schemeClr val="bg1"/>
                </a:solidFill>
              </a:rPr>
              <a:t>many parts </a:t>
            </a:r>
            <a:r>
              <a:rPr lang="en-US" altLang="en-US" sz="1140" b="1" dirty="0" smtClean="0">
                <a:solidFill>
                  <a:schemeClr val="bg1"/>
                </a:solidFill>
              </a:rPr>
              <a:t>of </a:t>
            </a:r>
            <a:r>
              <a:rPr lang="en-US" altLang="en-US" sz="1140" b="1" dirty="0" smtClean="0">
                <a:solidFill>
                  <a:schemeClr val="bg1"/>
                </a:solidFill>
              </a:rPr>
              <a:t>DRC</a:t>
            </a:r>
            <a:r>
              <a:rPr lang="en-US" altLang="en-US" sz="1140" b="1" dirty="0" smtClean="0">
                <a:solidFill>
                  <a:schemeClr val="bg1"/>
                </a:solidFill>
              </a:rPr>
              <a:t>. Rainfall was above-average over eastern Gabon, central </a:t>
            </a:r>
            <a:r>
              <a:rPr lang="en-US" altLang="en-US" sz="1140" b="1" dirty="0" smtClean="0">
                <a:solidFill>
                  <a:schemeClr val="bg1"/>
                </a:solidFill>
              </a:rPr>
              <a:t>and northern Congo</a:t>
            </a:r>
            <a:r>
              <a:rPr lang="en-US" altLang="en-US" sz="1140" b="1" dirty="0" smtClean="0">
                <a:solidFill>
                  <a:schemeClr val="bg1"/>
                </a:solidFill>
              </a:rPr>
              <a:t>, and </a:t>
            </a:r>
            <a:r>
              <a:rPr lang="en-US" altLang="en-US" sz="1140" b="1" dirty="0" smtClean="0">
                <a:solidFill>
                  <a:schemeClr val="bg1"/>
                </a:solidFill>
              </a:rPr>
              <a:t>the far northern southern DRC</a:t>
            </a:r>
            <a:r>
              <a:rPr lang="en-US" altLang="en-US" sz="1140" b="1" dirty="0" smtClean="0">
                <a:solidFill>
                  <a:schemeClr val="bg1"/>
                </a:solidFill>
              </a:rPr>
              <a:t>. In Southern Africa, above-average rainfall was observed over much of Angola, </a:t>
            </a:r>
            <a:r>
              <a:rPr lang="en-US" altLang="en-US" sz="1140" b="1" dirty="0" smtClean="0">
                <a:solidFill>
                  <a:schemeClr val="bg1"/>
                </a:solidFill>
              </a:rPr>
              <a:t>northwestern and southern </a:t>
            </a:r>
            <a:r>
              <a:rPr lang="en-US" altLang="en-US" sz="1140" b="1" dirty="0" smtClean="0">
                <a:solidFill>
                  <a:schemeClr val="bg1"/>
                </a:solidFill>
              </a:rPr>
              <a:t>Namibia</a:t>
            </a:r>
            <a:r>
              <a:rPr lang="en-US" altLang="en-US" sz="1140" b="1" dirty="0" smtClean="0">
                <a:solidFill>
                  <a:schemeClr val="bg1"/>
                </a:solidFill>
              </a:rPr>
              <a:t>, northern and eastern Zambia, Malawi, northern Mozambique, </a:t>
            </a:r>
            <a:r>
              <a:rPr lang="en-US" altLang="en-US" sz="1140" b="1" dirty="0" smtClean="0">
                <a:solidFill>
                  <a:schemeClr val="bg1"/>
                </a:solidFill>
              </a:rPr>
              <a:t>central and northern Madagascar</a:t>
            </a:r>
            <a:r>
              <a:rPr lang="en-US" altLang="en-US" sz="1140" b="1" dirty="0" smtClean="0">
                <a:solidFill>
                  <a:schemeClr val="bg1"/>
                </a:solidFill>
              </a:rPr>
              <a:t>, and  eastern South Africa. Below-average rainfall was observed over </a:t>
            </a:r>
            <a:r>
              <a:rPr lang="en-US" altLang="en-US" sz="1140" b="1" dirty="0" smtClean="0">
                <a:solidFill>
                  <a:schemeClr val="bg1"/>
                </a:solidFill>
              </a:rPr>
              <a:t>parts of southern Angola, central and eastern Namibia, eastern Botswana, southwestern Zambia, much of Zimbabwe, northeastern South Africa, southern Mozambique and southwestern Madagascar. In West Africa, rainfall was above-average over pockets of Liberia, southern Ghana and southern Nigeria. Below-average rainfall was observed over much of Cote d’Ivoire and parts of Ghana.</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31112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a:solidFill>
                  <a:schemeClr val="bg1"/>
                </a:solidFill>
              </a:rPr>
              <a:t>over </a:t>
            </a:r>
            <a:r>
              <a:rPr lang="en-US" altLang="en-US" sz="1100" b="1" dirty="0" smtClean="0">
                <a:solidFill>
                  <a:schemeClr val="bg1"/>
                </a:solidFill>
              </a:rPr>
              <a:t>parts of southern Tanzania. Below-average was observed over parts of </a:t>
            </a:r>
            <a:r>
              <a:rPr lang="en-US" altLang="en-US" sz="1100" b="1" dirty="0" smtClean="0">
                <a:solidFill>
                  <a:schemeClr val="bg1"/>
                </a:solidFill>
              </a:rPr>
              <a:t>southwestern </a:t>
            </a:r>
            <a:r>
              <a:rPr lang="en-US" altLang="en-US" sz="1100" b="1" dirty="0" smtClean="0">
                <a:solidFill>
                  <a:schemeClr val="bg1"/>
                </a:solidFill>
              </a:rPr>
              <a:t>Ethiopia, Uganda</a:t>
            </a:r>
            <a:r>
              <a:rPr lang="en-US" altLang="en-US" sz="1100" b="1" dirty="0" smtClean="0">
                <a:solidFill>
                  <a:schemeClr val="bg1"/>
                </a:solidFill>
              </a:rPr>
              <a:t>, </a:t>
            </a:r>
            <a:r>
              <a:rPr lang="en-US" altLang="en-US" sz="1100" b="1" dirty="0" smtClean="0">
                <a:solidFill>
                  <a:schemeClr val="bg1"/>
                </a:solidFill>
              </a:rPr>
              <a:t>and northern Tanzania. In central Africa, rainfall </a:t>
            </a:r>
            <a:r>
              <a:rPr lang="en-US" altLang="en-US" sz="1100" b="1" dirty="0">
                <a:solidFill>
                  <a:schemeClr val="bg1"/>
                </a:solidFill>
              </a:rPr>
              <a:t>was above-average over </a:t>
            </a:r>
            <a:r>
              <a:rPr lang="en-US" altLang="en-US" sz="1100" b="1" dirty="0" smtClean="0">
                <a:solidFill>
                  <a:schemeClr val="bg1"/>
                </a:solidFill>
              </a:rPr>
              <a:t>Cameroon </a:t>
            </a:r>
            <a:r>
              <a:rPr lang="en-US" altLang="en-US" sz="1100" b="1" dirty="0" smtClean="0">
                <a:solidFill>
                  <a:schemeClr val="bg1"/>
                </a:solidFill>
              </a:rPr>
              <a:t>and </a:t>
            </a:r>
            <a:r>
              <a:rPr lang="en-US" altLang="en-US" sz="1100" b="1" dirty="0" smtClean="0">
                <a:solidFill>
                  <a:schemeClr val="bg1"/>
                </a:solidFill>
              </a:rPr>
              <a:t>northern Congo </a:t>
            </a:r>
            <a:r>
              <a:rPr lang="en-US" altLang="en-US" sz="1100" b="1" dirty="0" smtClean="0">
                <a:solidFill>
                  <a:schemeClr val="bg1"/>
                </a:solidFill>
              </a:rPr>
              <a:t>and </a:t>
            </a:r>
            <a:r>
              <a:rPr lang="en-US" altLang="en-US" sz="1100" b="1" dirty="0" smtClean="0">
                <a:solidFill>
                  <a:schemeClr val="bg1"/>
                </a:solidFill>
              </a:rPr>
              <a:t>northern DRC</a:t>
            </a:r>
            <a:r>
              <a:rPr lang="en-US" altLang="en-US" sz="1100" b="1" dirty="0" smtClean="0">
                <a:solidFill>
                  <a:schemeClr val="bg1"/>
                </a:solidFill>
              </a:rPr>
              <a:t>. </a:t>
            </a:r>
            <a:r>
              <a:rPr lang="en-US" altLang="en-US" sz="1100" b="1" dirty="0">
                <a:solidFill>
                  <a:schemeClr val="bg1"/>
                </a:solidFill>
              </a:rPr>
              <a:t>Rainfall was below-average over </a:t>
            </a:r>
            <a:r>
              <a:rPr lang="en-US" altLang="en-US" sz="1100" b="1" dirty="0" smtClean="0">
                <a:solidFill>
                  <a:schemeClr val="bg1"/>
                </a:solidFill>
              </a:rPr>
              <a:t>Equatorial Guinea, Gabon, southern Congo, and central and southern DRC. </a:t>
            </a:r>
            <a:r>
              <a:rPr lang="en-US" altLang="en-US" sz="1100" b="1" dirty="0">
                <a:solidFill>
                  <a:schemeClr val="bg1"/>
                </a:solidFill>
              </a:rPr>
              <a:t>In Southern Africa, rainfall was above-average over </a:t>
            </a:r>
            <a:r>
              <a:rPr lang="en-US" altLang="en-US" sz="1100" b="1" dirty="0" smtClean="0">
                <a:solidFill>
                  <a:schemeClr val="bg1"/>
                </a:solidFill>
              </a:rPr>
              <a:t>many parts of Angola, </a:t>
            </a:r>
            <a:r>
              <a:rPr lang="en-US" altLang="en-US" sz="1100" b="1" dirty="0" smtClean="0">
                <a:solidFill>
                  <a:schemeClr val="bg1"/>
                </a:solidFill>
              </a:rPr>
              <a:t>Botswana</a:t>
            </a:r>
            <a:r>
              <a:rPr lang="en-US" altLang="en-US" sz="1100" b="1" dirty="0" smtClean="0">
                <a:solidFill>
                  <a:schemeClr val="bg1"/>
                </a:solidFill>
              </a:rPr>
              <a:t>, northern </a:t>
            </a:r>
            <a:r>
              <a:rPr lang="en-US" altLang="en-US" sz="1100" b="1" dirty="0" smtClean="0">
                <a:solidFill>
                  <a:schemeClr val="bg1"/>
                </a:solidFill>
              </a:rPr>
              <a:t>and western Zambia</a:t>
            </a:r>
            <a:r>
              <a:rPr lang="en-US" altLang="en-US" sz="1100" b="1" dirty="0" smtClean="0">
                <a:solidFill>
                  <a:schemeClr val="bg1"/>
                </a:solidFill>
              </a:rPr>
              <a:t>, </a:t>
            </a:r>
            <a:r>
              <a:rPr lang="en-US" altLang="en-US" sz="1100" b="1" dirty="0" smtClean="0">
                <a:solidFill>
                  <a:schemeClr val="bg1"/>
                </a:solidFill>
              </a:rPr>
              <a:t>western and central </a:t>
            </a:r>
            <a:r>
              <a:rPr lang="en-US" altLang="en-US" sz="1100" b="1" dirty="0" smtClean="0">
                <a:solidFill>
                  <a:schemeClr val="bg1"/>
                </a:solidFill>
              </a:rPr>
              <a:t>South Africa, northern Mozambique and </a:t>
            </a:r>
            <a:r>
              <a:rPr lang="en-US" altLang="en-US" sz="1100" b="1" dirty="0" smtClean="0">
                <a:solidFill>
                  <a:schemeClr val="bg1"/>
                </a:solidFill>
              </a:rPr>
              <a:t>northern </a:t>
            </a:r>
            <a:r>
              <a:rPr lang="en-US" altLang="en-US" sz="1100" b="1" dirty="0" smtClean="0">
                <a:solidFill>
                  <a:schemeClr val="bg1"/>
                </a:solidFill>
              </a:rPr>
              <a:t>Madagascar. </a:t>
            </a:r>
            <a:r>
              <a:rPr lang="en-US" altLang="en-US" sz="1100" b="1" dirty="0">
                <a:solidFill>
                  <a:schemeClr val="bg1"/>
                </a:solidFill>
              </a:rPr>
              <a:t>Below-average rainfall was observed over </a:t>
            </a:r>
            <a:r>
              <a:rPr lang="en-US" altLang="en-US" sz="1100" b="1" dirty="0" smtClean="0">
                <a:solidFill>
                  <a:schemeClr val="bg1"/>
                </a:solidFill>
              </a:rPr>
              <a:t>pockets of southwestern and northwestern Angola</a:t>
            </a:r>
            <a:r>
              <a:rPr lang="en-US" altLang="en-US" sz="1100" b="1" dirty="0" smtClean="0">
                <a:solidFill>
                  <a:schemeClr val="bg1"/>
                </a:solidFill>
              </a:rPr>
              <a:t>, southern Zambia, </a:t>
            </a:r>
            <a:r>
              <a:rPr lang="en-US" altLang="en-US" sz="1100" b="1" dirty="0" smtClean="0">
                <a:solidFill>
                  <a:schemeClr val="bg1"/>
                </a:solidFill>
              </a:rPr>
              <a:t>parts of Namibia</a:t>
            </a:r>
            <a:r>
              <a:rPr lang="en-US" altLang="en-US" sz="1100" b="1" dirty="0" smtClean="0">
                <a:solidFill>
                  <a:schemeClr val="bg1"/>
                </a:solidFill>
              </a:rPr>
              <a:t>, Zimbabwe, </a:t>
            </a:r>
            <a:r>
              <a:rPr lang="en-US" altLang="en-US" sz="1100" b="1" dirty="0" smtClean="0">
                <a:solidFill>
                  <a:schemeClr val="bg1"/>
                </a:solidFill>
              </a:rPr>
              <a:t>central </a:t>
            </a:r>
            <a:r>
              <a:rPr lang="en-US" altLang="en-US" sz="1100" b="1" dirty="0" smtClean="0">
                <a:solidFill>
                  <a:schemeClr val="bg1"/>
                </a:solidFill>
              </a:rPr>
              <a:t>and southern </a:t>
            </a:r>
            <a:r>
              <a:rPr lang="en-US" altLang="en-US" sz="1100" b="1" dirty="0" smtClean="0">
                <a:solidFill>
                  <a:schemeClr val="bg1"/>
                </a:solidFill>
              </a:rPr>
              <a:t>Mozambique, and southern Madagascar. </a:t>
            </a:r>
            <a:r>
              <a:rPr lang="en-US" altLang="en-US" sz="1100" b="1" dirty="0" smtClean="0">
                <a:solidFill>
                  <a:schemeClr val="bg1"/>
                </a:solidFill>
              </a:rPr>
              <a:t>In West Africa, above-average rainfall was observed </a:t>
            </a:r>
            <a:r>
              <a:rPr lang="en-US" altLang="en-US" sz="1100" b="1" dirty="0" smtClean="0">
                <a:solidFill>
                  <a:schemeClr val="bg1"/>
                </a:solidFill>
              </a:rPr>
              <a:t>over parts of southern Ghana and southern Nigeria.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an area of anti-cyclonic circulation was observed across portions of Southern Africa.</a:t>
            </a:r>
            <a:endParaRPr lang="en-US" altLang="en-US" sz="1200" b="1" dirty="0">
              <a:solidFill>
                <a:schemeClr val="bg1"/>
              </a:solidFill>
            </a:endParaRPr>
          </a:p>
        </p:txBody>
      </p:sp>
      <p:sp>
        <p:nvSpPr>
          <p:cNvPr id="3" name="Oval 2"/>
          <p:cNvSpPr/>
          <p:nvPr/>
        </p:nvSpPr>
        <p:spPr bwMode="auto">
          <a:xfrm rot="1170750">
            <a:off x="2279733" y="3870729"/>
            <a:ext cx="1109994" cy="6096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3581400" y="2819399"/>
            <a:ext cx="457200" cy="89794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657600" y="2298021"/>
            <a:ext cx="1295400" cy="124984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810000" y="1752600"/>
            <a:ext cx="1447800" cy="173563"/>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Tanzania (bottom right)</a:t>
            </a:r>
            <a:r>
              <a:rPr lang="en-US" altLang="en-US" sz="1200" b="1" dirty="0" smtClean="0">
                <a:solidFill>
                  <a:schemeClr val="bg1"/>
                </a:solidFill>
                <a:latin typeface="Arial" charset="0"/>
              </a:rPr>
              <a:t>. The seasonal total rainfall remained below-average over parts of </a:t>
            </a:r>
            <a:r>
              <a:rPr lang="en-US" altLang="en-US" sz="1200" b="1" dirty="0" smtClean="0">
                <a:solidFill>
                  <a:schemeClr val="bg1"/>
                </a:solidFill>
                <a:latin typeface="Arial" charset="0"/>
              </a:rPr>
              <a:t>southern Madagascar (bottom </a:t>
            </a:r>
            <a:r>
              <a:rPr lang="en-US" altLang="en-US" sz="1200" b="1" dirty="0" smtClean="0">
                <a:solidFill>
                  <a:schemeClr val="bg1"/>
                </a:solidFill>
                <a:latin typeface="Arial" charset="0"/>
              </a:rPr>
              <a:t>left) and southern Ethiopia </a:t>
            </a:r>
            <a:r>
              <a:rPr lang="en-US" altLang="en-US" sz="1200" b="1" dirty="0" smtClean="0">
                <a:solidFill>
                  <a:schemeClr val="bg1"/>
                </a:solidFill>
                <a:latin typeface="Arial" charset="0"/>
                <a:cs typeface="+mn-cs"/>
              </a:rPr>
              <a:t>(top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50078" y="1501140"/>
            <a:ext cx="328731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22</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28 </a:t>
            </a:r>
            <a:r>
              <a:rPr lang="en-US" altLang="en-US" b="1" dirty="0" smtClean="0">
                <a:solidFill>
                  <a:srgbClr val="FFFF00"/>
                </a:solidFill>
              </a:rPr>
              <a:t>Mar,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a:t>
            </a:r>
            <a:r>
              <a:rPr lang="en-US" altLang="en-US" sz="1200" b="1" dirty="0" smtClean="0">
                <a:solidFill>
                  <a:schemeClr val="bg1"/>
                </a:solidFill>
              </a:rPr>
              <a:t>panel), the </a:t>
            </a:r>
            <a:r>
              <a:rPr lang="en-US" altLang="en-US" sz="1200" b="1" dirty="0">
                <a:solidFill>
                  <a:schemeClr val="bg1"/>
                </a:solidFill>
              </a:rPr>
              <a:t>NCEP GEFS indicates </a:t>
            </a:r>
            <a:r>
              <a:rPr lang="en-US" altLang="en-US" sz="1200" b="1" dirty="0" smtClean="0">
                <a:solidFill>
                  <a:schemeClr val="bg1"/>
                </a:solidFill>
              </a:rPr>
              <a:t>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a:t>
            </a:r>
            <a:r>
              <a:rPr lang="en-US" altLang="en-US" sz="1200" b="1" dirty="0" smtClean="0">
                <a:solidFill>
                  <a:schemeClr val="bg1"/>
                </a:solidFill>
              </a:rPr>
              <a:t>eastern portion of Southern Africa, including Madagascar.</a:t>
            </a:r>
            <a:endParaRPr lang="en-US" altLang="en-US" sz="1200" b="1" dirty="0">
              <a:solidFill>
                <a:schemeClr val="bg1"/>
              </a:solidFill>
            </a:endParaRPr>
          </a:p>
        </p:txBody>
      </p:sp>
      <p:sp>
        <p:nvSpPr>
          <p:cNvPr id="9" name="TextBox 10"/>
          <p:cNvSpPr txBox="1">
            <a:spLocks noChangeArrowheads="1"/>
          </p:cNvSpPr>
          <p:nvPr/>
        </p:nvSpPr>
        <p:spPr bwMode="auto">
          <a:xfrm>
            <a:off x="823311" y="1524000"/>
            <a:ext cx="328731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15 – 21 Mar, 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203528</TotalTime>
  <Words>1926</Words>
  <Application>Microsoft Office PowerPoint</Application>
  <PresentationFormat>On-screen Show (4:3)</PresentationFormat>
  <Paragraphs>65</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9955</cp:revision>
  <cp:lastPrinted>2018-07-09T15:13:07Z</cp:lastPrinted>
  <dcterms:created xsi:type="dcterms:W3CDTF">2001-08-31T10:39:36Z</dcterms:created>
  <dcterms:modified xsi:type="dcterms:W3CDTF">2022-03-14T17:29:14Z</dcterms:modified>
</cp:coreProperties>
</file>