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varScale="1">
        <p:scale>
          <a:sx n="69" d="100"/>
          <a:sy n="69" d="100"/>
        </p:scale>
        <p:origin x="573"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5/1/2022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527"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02 May </a:t>
            </a:r>
            <a:r>
              <a:rPr lang="en-US" altLang="en-US" sz="2800" b="1" dirty="0" smtClean="0">
                <a:solidFill>
                  <a:schemeClr val="bg1"/>
                </a:solidFill>
              </a:rPr>
              <a:t>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03 – 09 May, 2022</a:t>
            </a:r>
            <a:endParaRPr lang="en-US" altLang="en-US" b="1" dirty="0">
              <a:solidFill>
                <a:srgbClr val="FFFF00"/>
              </a:solidFill>
            </a:endParaRPr>
          </a:p>
        </p:txBody>
      </p:sp>
      <p:sp>
        <p:nvSpPr>
          <p:cNvPr id="8" name="Text Box 8"/>
          <p:cNvSpPr txBox="1">
            <a:spLocks noChangeArrowheads="1"/>
          </p:cNvSpPr>
          <p:nvPr/>
        </p:nvSpPr>
        <p:spPr bwMode="auto">
          <a:xfrm>
            <a:off x="3581400" y="1600200"/>
            <a:ext cx="5349875" cy="330859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southeastern Guinea, eastern Sierra Leone, western Liberia, northern and central portions of Cote d’Ivoire and Ghana, central Cameroon, and eastern CAR: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Gabon and Congo, western DR Congo, and northern Angola: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Ethiopia, Kenya, and Djibouti, middle and southern portions of Eritrea, northern and western portions of Somalia, northeastern DR Congo, southern South Sudan, northern and middle portions of Uganda, and northern and central portions of Tanzania: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10 </a:t>
            </a:r>
            <a:r>
              <a:rPr lang="en-US" altLang="en-US" b="1" dirty="0" smtClean="0">
                <a:solidFill>
                  <a:srgbClr val="FFFF00"/>
                </a:solidFill>
              </a:rPr>
              <a:t>– </a:t>
            </a:r>
            <a:r>
              <a:rPr lang="en-US" altLang="en-US" b="1" dirty="0" smtClean="0">
                <a:solidFill>
                  <a:srgbClr val="FFFF00"/>
                </a:solidFill>
              </a:rPr>
              <a:t>16 </a:t>
            </a:r>
            <a:r>
              <a:rPr lang="en-US" altLang="en-US" b="1" dirty="0" smtClean="0">
                <a:solidFill>
                  <a:srgbClr val="FFFF00"/>
                </a:solidFill>
              </a:rPr>
              <a:t>May,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280076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Cote d’Ivoire, southern Ghana, Togo and Niger, eastern Burkina Faso, northern and southern portions of Benin, northern and southwestern portions of Nigeria, southern Cameroon, much of Equatorial Guinea, Gabon and Congo, western DR Congo and northwestern Angola: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northern and eastern DR Congo, southern South Sudan, much of Uganda, Rwanda, Burundi, Ethiopia and Djibouti, western and southeastern portions of Kenya, northern and eastern Tanzania, middle and southern portions of Eritrea, northern and middle portions of Somalia: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parts of western Ethiopia, pockets of South Sudan, southern Uganda, and the far northern and southern Tanzania. Rainfall was below-average over southern, central and eastern Ethiopia, pockets of southern South Sudan, much of Kenya, Somalia, and many parts of Tanzania. In Central Africa, rainfall was above-average over much of Cameroon, Equatorial Guinea, Gabon, Congo, central and eastern CAR, and many parts of DRC. Rainfall was below-average over pockets of Cameroon, western CAR, and northern DRC. In Southern Africa, above-average rainfall was observed over much of Angola and Zambia, Malawi, Mozambique, Botswana and South Africa. Below-average rainfall was observed over Namibia, western South Africa, pockets of Madagascar. In West Africa, rainfall was above-average over much of the Gulf of Guinea region.</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eastern South Sudan, portions of Ethiopia, pockets of Uganda, Kenya and Somalia, and parts of Tanzania. Below-average rainfall was observed over the southern portion of South Sudan. In Central Africa, rainfall was above-average over pockets of Cameroon, CAR, Congo and eastern DRC. Below-average rainfall was observed over southern Gabon, and parts of DRC. In West Africa, above-average rainfall was observed over parts of Ghana, and southern Nigeria.</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below-average rainfall over the eastern and southern portions of the Greater Horn of Africa. </a:t>
            </a:r>
            <a:r>
              <a:rPr lang="en-US" altLang="en-US" sz="1100" b="1" dirty="0" smtClean="0">
                <a:solidFill>
                  <a:schemeClr val="bg1"/>
                </a:solidFill>
                <a:latin typeface="Arial" panose="020B0604020202020204" pitchFamily="34" charset="0"/>
                <a:cs typeface="Arial" panose="020B0604020202020204" pitchFamily="34" charset="0"/>
              </a:rPr>
              <a:t>In contrast, there is an increased chance for </a:t>
            </a:r>
            <a:r>
              <a:rPr lang="en-US" altLang="en-US" sz="1100" b="1" dirty="0" smtClean="0">
                <a:solidFill>
                  <a:schemeClr val="bg1"/>
                </a:solidFill>
                <a:latin typeface="Arial" panose="020B0604020202020204" pitchFamily="34" charset="0"/>
                <a:cs typeface="Arial" panose="020B0604020202020204" pitchFamily="34" charset="0"/>
              </a:rPr>
              <a:t>above-average </a:t>
            </a:r>
            <a:r>
              <a:rPr lang="en-US" altLang="en-US" sz="1100" b="1" dirty="0" smtClean="0">
                <a:solidFill>
                  <a:schemeClr val="bg1"/>
                </a:solidFill>
                <a:latin typeface="Arial" panose="020B0604020202020204" pitchFamily="34" charset="0"/>
                <a:cs typeface="Arial" panose="020B0604020202020204" pitchFamily="34" charset="0"/>
              </a:rPr>
              <a:t>rainfall over parts of </a:t>
            </a:r>
            <a:r>
              <a:rPr lang="en-US" altLang="en-US" sz="1100" b="1" dirty="0" smtClean="0">
                <a:solidFill>
                  <a:schemeClr val="bg1"/>
                </a:solidFill>
                <a:latin typeface="Arial" panose="020B0604020202020204" pitchFamily="34" charset="0"/>
                <a:cs typeface="Arial" panose="020B0604020202020204" pitchFamily="34" charset="0"/>
              </a:rPr>
              <a:t>Central Africa.</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eastern South Sudan, portions of Ethiopia, pockets of Uganda, Kenya and Somalia, and parts of Tanzania. Below-average rainfall was observed over the southern portion of South Sudan. In Central Africa, rainfall was above-average over pockets of Cameroon, CAR, Congo and eastern DRC. Below-average rainfall was observed over southern Gabon, and parts of DRC. In West Africa, above-average rainfall was observed over parts of Ghana, and southern Nigeria.</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below-average rainfall over the eastern and southern portions of the Greater Horn of Africa. In contrast, there is an increased chance for above-average rainfall over parts of Central Africa.</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19537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43866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western Ethiopia and Eritrea, Rwanda, Burundi, </a:t>
            </a:r>
            <a:r>
              <a:rPr lang="en-US" altLang="en-US" sz="1080" b="1" dirty="0" smtClean="0">
                <a:solidFill>
                  <a:schemeClr val="bg1"/>
                </a:solidFill>
              </a:rPr>
              <a:t>southern </a:t>
            </a:r>
            <a:r>
              <a:rPr lang="en-US" altLang="en-US" sz="1080" b="1" dirty="0" smtClean="0">
                <a:solidFill>
                  <a:schemeClr val="bg1"/>
                </a:solidFill>
              </a:rPr>
              <a:t>Uganda, and much of Tanzania. Rainfall </a:t>
            </a:r>
            <a:r>
              <a:rPr lang="en-US" altLang="en-US" sz="1080" b="1" dirty="0">
                <a:solidFill>
                  <a:schemeClr val="bg1"/>
                </a:solidFill>
              </a:rPr>
              <a:t>was below-average over </a:t>
            </a:r>
            <a:r>
              <a:rPr lang="en-US" altLang="en-US" sz="1080" b="1" dirty="0" smtClean="0">
                <a:solidFill>
                  <a:schemeClr val="bg1"/>
                </a:solidFill>
              </a:rPr>
              <a:t>central, southern and eastern Ethiopia, much of Kenya, </a:t>
            </a:r>
            <a:r>
              <a:rPr lang="en-US" altLang="en-US" sz="1080" b="1" dirty="0" smtClean="0">
                <a:solidFill>
                  <a:schemeClr val="bg1"/>
                </a:solidFill>
              </a:rPr>
              <a:t>Somalia</a:t>
            </a:r>
            <a:r>
              <a:rPr lang="en-US" altLang="en-US" sz="1080" b="1" dirty="0" smtClean="0">
                <a:solidFill>
                  <a:schemeClr val="bg1"/>
                </a:solidFill>
              </a:rPr>
              <a:t>, and 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much of Angola, Botswana, many parts of Namibia, </a:t>
            </a:r>
            <a:r>
              <a:rPr lang="en-US" altLang="en-US" sz="1080" b="1" dirty="0" smtClean="0">
                <a:solidFill>
                  <a:schemeClr val="bg1"/>
                </a:solidFill>
              </a:rPr>
              <a:t>parts of southern </a:t>
            </a:r>
            <a:r>
              <a:rPr lang="en-US" altLang="en-US" sz="1080" b="1" dirty="0" smtClean="0">
                <a:solidFill>
                  <a:schemeClr val="bg1"/>
                </a:solidFill>
              </a:rPr>
              <a:t>Zimbabwe, central and northern Zambia, Malawi, much of Mozambique, </a:t>
            </a:r>
            <a:r>
              <a:rPr lang="en-US" altLang="en-US" sz="1080" b="1" dirty="0" smtClean="0">
                <a:solidFill>
                  <a:schemeClr val="bg1"/>
                </a:solidFill>
              </a:rPr>
              <a:t>many parts of </a:t>
            </a:r>
            <a:r>
              <a:rPr lang="en-US" altLang="en-US" sz="1080" b="1" dirty="0" smtClean="0">
                <a:solidFill>
                  <a:schemeClr val="bg1"/>
                </a:solidFill>
              </a:rPr>
              <a:t>Madagascar, and much of South Africa. Below-average rainfall was observed over pockets of </a:t>
            </a:r>
            <a:r>
              <a:rPr lang="en-US" altLang="en-US" sz="1080" b="1" dirty="0" smtClean="0">
                <a:solidFill>
                  <a:schemeClr val="bg1"/>
                </a:solidFill>
              </a:rPr>
              <a:t>Angola and </a:t>
            </a:r>
            <a:r>
              <a:rPr lang="en-US" altLang="en-US" sz="1080" b="1" dirty="0" smtClean="0">
                <a:solidFill>
                  <a:schemeClr val="bg1"/>
                </a:solidFill>
              </a:rPr>
              <a:t>Namibia, southern Zambia, northern Botswana, </a:t>
            </a:r>
            <a:r>
              <a:rPr lang="en-US" altLang="en-US" sz="1080" b="1" dirty="0" smtClean="0">
                <a:solidFill>
                  <a:schemeClr val="bg1"/>
                </a:solidFill>
              </a:rPr>
              <a:t>much of </a:t>
            </a:r>
            <a:r>
              <a:rPr lang="en-US" altLang="en-US" sz="1080" b="1" dirty="0" smtClean="0">
                <a:solidFill>
                  <a:schemeClr val="bg1"/>
                </a:solidFill>
              </a:rPr>
              <a:t>Zimbabwe, pockets of southern Mozambique and portions of Madagascar. In Central Africa, rainfall was above-average over </a:t>
            </a:r>
            <a:r>
              <a:rPr lang="en-US" altLang="en-US" sz="1080" b="1" dirty="0" smtClean="0">
                <a:solidFill>
                  <a:schemeClr val="bg1"/>
                </a:solidFill>
              </a:rPr>
              <a:t>eastern CAR, many </a:t>
            </a:r>
            <a:r>
              <a:rPr lang="en-US" altLang="en-US" sz="1080" b="1" dirty="0" smtClean="0">
                <a:solidFill>
                  <a:schemeClr val="bg1"/>
                </a:solidFill>
              </a:rPr>
              <a:t>parts of DRC and Congo. Rainfall was below-average over southern Cameroon, northern DRC, Equatorial Guinea, much of Gabon, </a:t>
            </a:r>
            <a:r>
              <a:rPr lang="en-US" altLang="en-US" sz="1080" b="1" dirty="0" smtClean="0">
                <a:solidFill>
                  <a:schemeClr val="bg1"/>
                </a:solidFill>
              </a:rPr>
              <a:t>and western CAR. </a:t>
            </a:r>
            <a:r>
              <a:rPr lang="en-US" altLang="en-US" sz="1080" b="1" dirty="0" smtClean="0">
                <a:solidFill>
                  <a:schemeClr val="bg1"/>
                </a:solidFill>
              </a:rPr>
              <a:t>In West Africa, rainfall was </a:t>
            </a:r>
            <a:r>
              <a:rPr lang="en-US" altLang="en-US" sz="1080" b="1" dirty="0" smtClean="0">
                <a:solidFill>
                  <a:schemeClr val="bg1"/>
                </a:solidFill>
              </a:rPr>
              <a:t>above-average </a:t>
            </a:r>
            <a:r>
              <a:rPr lang="en-US" altLang="en-US" sz="1080" b="1" dirty="0" smtClean="0">
                <a:solidFill>
                  <a:schemeClr val="bg1"/>
                </a:solidFill>
              </a:rPr>
              <a:t>over </a:t>
            </a:r>
            <a:r>
              <a:rPr lang="en-US" altLang="en-US" sz="1080" b="1" dirty="0" smtClean="0">
                <a:solidFill>
                  <a:schemeClr val="bg1"/>
                </a:solidFill>
              </a:rPr>
              <a:t>much </a:t>
            </a:r>
            <a:r>
              <a:rPr lang="en-US" altLang="en-US" sz="1080" b="1" dirty="0" smtClean="0">
                <a:solidFill>
                  <a:schemeClr val="bg1"/>
                </a:solidFill>
              </a:rPr>
              <a:t>of the Gulf of Guinea region, while rainfall was below-average over pockets of Nigeria.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parts of western Ethiopia, pockets of South Sudan, </a:t>
            </a:r>
            <a:r>
              <a:rPr lang="en-US" altLang="en-US" sz="1140" b="1" dirty="0" smtClean="0">
                <a:solidFill>
                  <a:schemeClr val="bg1"/>
                </a:solidFill>
              </a:rPr>
              <a:t>southern Uganda, </a:t>
            </a:r>
            <a:r>
              <a:rPr lang="en-US" altLang="en-US" sz="1140" b="1" dirty="0" smtClean="0">
                <a:solidFill>
                  <a:schemeClr val="bg1"/>
                </a:solidFill>
              </a:rPr>
              <a:t>and the far northern and southern Tanzania. Rainfall was below-average over southern, central and eastern Ethiopia, pockets of southern South Sudan, much of Kenya, </a:t>
            </a:r>
            <a:r>
              <a:rPr lang="en-US" altLang="en-US" sz="1140" b="1" dirty="0" smtClean="0">
                <a:solidFill>
                  <a:schemeClr val="bg1"/>
                </a:solidFill>
              </a:rPr>
              <a:t>Somalia</a:t>
            </a:r>
            <a:r>
              <a:rPr lang="en-US" altLang="en-US" sz="1140" b="1" dirty="0" smtClean="0">
                <a:solidFill>
                  <a:schemeClr val="bg1"/>
                </a:solidFill>
              </a:rPr>
              <a:t>, and </a:t>
            </a:r>
            <a:r>
              <a:rPr lang="en-US" altLang="en-US" sz="1140" b="1" dirty="0" smtClean="0">
                <a:solidFill>
                  <a:schemeClr val="bg1"/>
                </a:solidFill>
              </a:rPr>
              <a:t>many </a:t>
            </a:r>
            <a:r>
              <a:rPr lang="en-US" altLang="en-US" sz="1140" b="1" dirty="0" smtClean="0">
                <a:solidFill>
                  <a:schemeClr val="bg1"/>
                </a:solidFill>
              </a:rPr>
              <a:t>parts of Tanzania. </a:t>
            </a:r>
            <a:r>
              <a:rPr lang="en-US" altLang="en-US" sz="1140" b="1" dirty="0">
                <a:solidFill>
                  <a:schemeClr val="bg1"/>
                </a:solidFill>
              </a:rPr>
              <a:t>In Central Africa, rainfall was </a:t>
            </a:r>
            <a:r>
              <a:rPr lang="en-US" altLang="en-US" sz="1140" b="1" dirty="0" smtClean="0">
                <a:solidFill>
                  <a:schemeClr val="bg1"/>
                </a:solidFill>
              </a:rPr>
              <a:t>above-average over </a:t>
            </a:r>
            <a:r>
              <a:rPr lang="en-US" altLang="en-US" sz="1140" b="1" dirty="0" smtClean="0">
                <a:solidFill>
                  <a:schemeClr val="bg1"/>
                </a:solidFill>
              </a:rPr>
              <a:t>much of </a:t>
            </a:r>
            <a:r>
              <a:rPr lang="en-US" altLang="en-US" sz="1140" b="1" dirty="0" smtClean="0">
                <a:solidFill>
                  <a:schemeClr val="bg1"/>
                </a:solidFill>
              </a:rPr>
              <a:t>Cameroon, Equatorial Guinea, Gabon, </a:t>
            </a:r>
            <a:r>
              <a:rPr lang="en-US" altLang="en-US" sz="1140" b="1" dirty="0" smtClean="0">
                <a:solidFill>
                  <a:schemeClr val="bg1"/>
                </a:solidFill>
              </a:rPr>
              <a:t>Congo</a:t>
            </a:r>
            <a:r>
              <a:rPr lang="en-US" altLang="en-US" sz="1140" b="1" dirty="0" smtClean="0">
                <a:solidFill>
                  <a:schemeClr val="bg1"/>
                </a:solidFill>
              </a:rPr>
              <a:t>, </a:t>
            </a:r>
            <a:r>
              <a:rPr lang="en-US" altLang="en-US" sz="1140" b="1" dirty="0" smtClean="0">
                <a:solidFill>
                  <a:schemeClr val="bg1"/>
                </a:solidFill>
              </a:rPr>
              <a:t>central and eastern CAR, </a:t>
            </a:r>
            <a:r>
              <a:rPr lang="en-US" altLang="en-US" sz="1140" b="1" dirty="0" smtClean="0">
                <a:solidFill>
                  <a:schemeClr val="bg1"/>
                </a:solidFill>
              </a:rPr>
              <a:t>and </a:t>
            </a:r>
            <a:r>
              <a:rPr lang="en-US" altLang="en-US" sz="1140" b="1" dirty="0" smtClean="0">
                <a:solidFill>
                  <a:schemeClr val="bg1"/>
                </a:solidFill>
              </a:rPr>
              <a:t>many parts of </a:t>
            </a:r>
            <a:r>
              <a:rPr lang="en-US" altLang="en-US" sz="1140" b="1" dirty="0" smtClean="0">
                <a:solidFill>
                  <a:schemeClr val="bg1"/>
                </a:solidFill>
              </a:rPr>
              <a:t>DRC. Rainfall was below-average over pockets of Cameroon, </a:t>
            </a:r>
            <a:r>
              <a:rPr lang="en-US" altLang="en-US" sz="1140" b="1" dirty="0" smtClean="0">
                <a:solidFill>
                  <a:schemeClr val="bg1"/>
                </a:solidFill>
              </a:rPr>
              <a:t>western </a:t>
            </a:r>
            <a:r>
              <a:rPr lang="en-US" altLang="en-US" sz="1140" b="1" dirty="0" smtClean="0">
                <a:solidFill>
                  <a:schemeClr val="bg1"/>
                </a:solidFill>
              </a:rPr>
              <a:t>CAR, and </a:t>
            </a:r>
            <a:r>
              <a:rPr lang="en-US" altLang="en-US" sz="1140" b="1" dirty="0" smtClean="0">
                <a:solidFill>
                  <a:schemeClr val="bg1"/>
                </a:solidFill>
              </a:rPr>
              <a:t>northern </a:t>
            </a:r>
            <a:r>
              <a:rPr lang="en-US" altLang="en-US" sz="1140" b="1" dirty="0" smtClean="0">
                <a:solidFill>
                  <a:schemeClr val="bg1"/>
                </a:solidFill>
              </a:rPr>
              <a:t>DRC. In Southern Africa, above-average rainfall was observed over much of </a:t>
            </a:r>
            <a:r>
              <a:rPr lang="en-US" altLang="en-US" sz="1140" b="1" dirty="0" smtClean="0">
                <a:solidFill>
                  <a:schemeClr val="bg1"/>
                </a:solidFill>
              </a:rPr>
              <a:t>Angola and Zambia</a:t>
            </a:r>
            <a:r>
              <a:rPr lang="en-US" altLang="en-US" sz="1140" b="1" dirty="0" smtClean="0">
                <a:solidFill>
                  <a:schemeClr val="bg1"/>
                </a:solidFill>
              </a:rPr>
              <a:t>, Malawi, </a:t>
            </a:r>
            <a:r>
              <a:rPr lang="en-US" altLang="en-US" sz="1140" b="1" dirty="0" smtClean="0">
                <a:solidFill>
                  <a:schemeClr val="bg1"/>
                </a:solidFill>
              </a:rPr>
              <a:t>Mozambique, Botswana </a:t>
            </a:r>
            <a:r>
              <a:rPr lang="en-US" altLang="en-US" sz="1140" b="1" dirty="0" smtClean="0">
                <a:solidFill>
                  <a:schemeClr val="bg1"/>
                </a:solidFill>
              </a:rPr>
              <a:t>and South Africa. Below-average rainfall was observed over Namibia, western South Africa, pockets of Madagascar. In West Africa, rainfall was above-average over </a:t>
            </a:r>
            <a:r>
              <a:rPr lang="en-US" altLang="en-US" sz="1140" b="1" dirty="0" smtClean="0">
                <a:solidFill>
                  <a:schemeClr val="bg1"/>
                </a:solidFill>
              </a:rPr>
              <a:t>much of the </a:t>
            </a:r>
            <a:r>
              <a:rPr lang="en-US" altLang="en-US" sz="1140" b="1" dirty="0" smtClean="0">
                <a:solidFill>
                  <a:schemeClr val="bg1"/>
                </a:solidFill>
              </a:rPr>
              <a:t>Gulf of Guinea region.</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a:t>
            </a:r>
            <a:r>
              <a:rPr lang="en-US" altLang="en-US" sz="1100" b="1" dirty="0" smtClean="0">
                <a:solidFill>
                  <a:schemeClr val="bg1"/>
                </a:solidFill>
              </a:rPr>
              <a:t>eastern South Sudan, portions of Ethiopia, pockets of Uganda, Kenya and Somalia, </a:t>
            </a:r>
            <a:r>
              <a:rPr lang="en-US" altLang="en-US" sz="1100" b="1" dirty="0" smtClean="0">
                <a:solidFill>
                  <a:schemeClr val="bg1"/>
                </a:solidFill>
              </a:rPr>
              <a:t>and parts of </a:t>
            </a:r>
            <a:r>
              <a:rPr lang="en-US" altLang="en-US" sz="1100" b="1" dirty="0" smtClean="0">
                <a:solidFill>
                  <a:schemeClr val="bg1"/>
                </a:solidFill>
              </a:rPr>
              <a:t>Tanzania</a:t>
            </a:r>
            <a:r>
              <a:rPr lang="en-US" altLang="en-US" sz="1100" b="1" dirty="0" smtClean="0">
                <a:solidFill>
                  <a:schemeClr val="bg1"/>
                </a:solidFill>
              </a:rPr>
              <a:t>. Below-average rainfall was observed over </a:t>
            </a:r>
            <a:r>
              <a:rPr lang="en-US" altLang="en-US" sz="1100" b="1" dirty="0" smtClean="0">
                <a:solidFill>
                  <a:schemeClr val="bg1"/>
                </a:solidFill>
              </a:rPr>
              <a:t>the southern portion of South Sudan. </a:t>
            </a:r>
            <a:r>
              <a:rPr lang="en-US" altLang="en-US" sz="1100" b="1" dirty="0">
                <a:solidFill>
                  <a:schemeClr val="bg1"/>
                </a:solidFill>
              </a:rPr>
              <a:t>In </a:t>
            </a:r>
            <a:r>
              <a:rPr lang="en-US" altLang="en-US" sz="1100" b="1" dirty="0" smtClean="0">
                <a:solidFill>
                  <a:schemeClr val="bg1"/>
                </a:solidFill>
              </a:rPr>
              <a:t>Central </a:t>
            </a:r>
            <a:r>
              <a:rPr lang="en-US" altLang="en-US" sz="1100" b="1" dirty="0">
                <a:solidFill>
                  <a:schemeClr val="bg1"/>
                </a:solidFill>
              </a:rPr>
              <a:t>Africa, rainfall was above-average </a:t>
            </a:r>
            <a:r>
              <a:rPr lang="en-US" altLang="en-US" sz="1100" b="1" dirty="0" smtClean="0">
                <a:solidFill>
                  <a:schemeClr val="bg1"/>
                </a:solidFill>
              </a:rPr>
              <a:t>over </a:t>
            </a:r>
            <a:r>
              <a:rPr lang="en-US" altLang="en-US" sz="1100" b="1" dirty="0" smtClean="0">
                <a:solidFill>
                  <a:schemeClr val="bg1"/>
                </a:solidFill>
              </a:rPr>
              <a:t>pockets of Cameroon, CAR, Congo and eastern DRC. </a:t>
            </a:r>
            <a:r>
              <a:rPr lang="en-US" altLang="en-US" sz="1100" b="1" dirty="0" smtClean="0">
                <a:solidFill>
                  <a:schemeClr val="bg1"/>
                </a:solidFill>
              </a:rPr>
              <a:t>Below-average </a:t>
            </a:r>
            <a:r>
              <a:rPr lang="en-US" altLang="en-US" sz="1100" b="1" dirty="0">
                <a:solidFill>
                  <a:schemeClr val="bg1"/>
                </a:solidFill>
              </a:rPr>
              <a:t>rainfall was observed over </a:t>
            </a:r>
            <a:r>
              <a:rPr lang="en-US" altLang="en-US" sz="1100" b="1" dirty="0" smtClean="0">
                <a:solidFill>
                  <a:schemeClr val="bg1"/>
                </a:solidFill>
              </a:rPr>
              <a:t>southern Gabon, and parts of DRC</a:t>
            </a:r>
            <a:r>
              <a:rPr lang="en-US" altLang="en-US" sz="1100" b="1" dirty="0" smtClean="0">
                <a:solidFill>
                  <a:schemeClr val="bg1"/>
                </a:solidFill>
              </a:rPr>
              <a:t>. In </a:t>
            </a:r>
            <a:r>
              <a:rPr lang="en-US" altLang="en-US" sz="1100" b="1" dirty="0" smtClean="0">
                <a:solidFill>
                  <a:schemeClr val="bg1"/>
                </a:solidFill>
              </a:rPr>
              <a:t>West Africa, above-average rainfall was observed over </a:t>
            </a:r>
            <a:r>
              <a:rPr lang="en-US" altLang="en-US" sz="1100" b="1" dirty="0" smtClean="0">
                <a:solidFill>
                  <a:schemeClr val="bg1"/>
                </a:solidFill>
              </a:rPr>
              <a:t>parts of Ghana, and southern Nigeria.</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a:t>
            </a:r>
            <a:r>
              <a:rPr lang="en-US" altLang="en-US" sz="1200" b="1" dirty="0" smtClean="0">
                <a:solidFill>
                  <a:schemeClr val="bg1"/>
                </a:solidFill>
              </a:rPr>
              <a:t>700-hPa </a:t>
            </a:r>
            <a:r>
              <a:rPr lang="en-US" altLang="en-US" sz="1200" b="1" dirty="0" smtClean="0">
                <a:solidFill>
                  <a:schemeClr val="bg1"/>
                </a:solidFill>
              </a:rPr>
              <a:t>level (left panel), anomalous </a:t>
            </a:r>
            <a:r>
              <a:rPr lang="en-US" altLang="en-US" sz="1200" b="1" dirty="0" smtClean="0">
                <a:solidFill>
                  <a:schemeClr val="bg1"/>
                </a:solidFill>
              </a:rPr>
              <a:t>wind convergence may have contributed to the observed rainfall increases across East Africa.</a:t>
            </a:r>
            <a:endParaRPr lang="en-US" altLang="en-US" sz="1200" b="1" dirty="0">
              <a:solidFill>
                <a:schemeClr val="bg1"/>
              </a:solidFill>
            </a:endParaRPr>
          </a:p>
        </p:txBody>
      </p:sp>
      <p:sp>
        <p:nvSpPr>
          <p:cNvPr id="7" name="Oval 6"/>
          <p:cNvSpPr/>
          <p:nvPr/>
        </p:nvSpPr>
        <p:spPr bwMode="auto">
          <a:xfrm rot="20392203">
            <a:off x="3406058" y="2781753"/>
            <a:ext cx="826446" cy="899024"/>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905000" y="2057400"/>
            <a:ext cx="762000" cy="18288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200400" y="3045873"/>
            <a:ext cx="1752600" cy="501996"/>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733800" y="1729313"/>
            <a:ext cx="1524000" cy="19684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sustained moisture surpluses over parts of South Africa (bottom right)</a:t>
            </a:r>
            <a:r>
              <a:rPr lang="en-US" altLang="en-US" sz="1200" b="1" dirty="0" smtClean="0">
                <a:solidFill>
                  <a:schemeClr val="bg1"/>
                </a:solidFill>
                <a:latin typeface="Arial" charset="0"/>
              </a:rPr>
              <a:t>. Seasonal total rainfall remained below-average over parts of Ethiopia (top right) and </a:t>
            </a:r>
            <a:r>
              <a:rPr lang="en-US" altLang="en-US" sz="1200" b="1" dirty="0" smtClean="0">
                <a:solidFill>
                  <a:schemeClr val="bg1"/>
                </a:solidFill>
                <a:latin typeface="Arial" charset="0"/>
              </a:rPr>
              <a:t>Gabon </a:t>
            </a:r>
            <a:r>
              <a:rPr lang="en-US" altLang="en-US" sz="1200" b="1" dirty="0" smtClean="0">
                <a:solidFill>
                  <a:schemeClr val="bg1"/>
                </a:solidFill>
                <a:latin typeface="Arial" charset="0"/>
              </a:rPr>
              <a:t>(bottom left).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35207" y="1501140"/>
            <a:ext cx="331706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10 </a:t>
            </a:r>
            <a:r>
              <a:rPr lang="en-US" altLang="en-US" b="1" dirty="0" smtClean="0">
                <a:solidFill>
                  <a:srgbClr val="FFFF00"/>
                </a:solidFill>
              </a:rPr>
              <a:t>– </a:t>
            </a:r>
            <a:r>
              <a:rPr lang="en-US" altLang="en-US" b="1" dirty="0" smtClean="0">
                <a:solidFill>
                  <a:srgbClr val="FFFF00"/>
                </a:solidFill>
              </a:rPr>
              <a:t>16 </a:t>
            </a:r>
            <a:r>
              <a:rPr lang="en-US" altLang="en-US" b="1" dirty="0" smtClean="0">
                <a:solidFill>
                  <a:srgbClr val="FFFF00"/>
                </a:solidFill>
              </a:rPr>
              <a:t>May,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t>
            </a:r>
            <a:r>
              <a:rPr lang="en-US" altLang="en-US" sz="1200" b="1" dirty="0" smtClean="0">
                <a:solidFill>
                  <a:schemeClr val="bg1"/>
                </a:solidFill>
              </a:rPr>
              <a:t>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much of Liberia, Cameroon, Gabon and the Lake Victoria region.</a:t>
            </a:r>
            <a:endParaRPr lang="en-US" altLang="en-US" sz="1200" b="1" dirty="0">
              <a:solidFill>
                <a:schemeClr val="bg1"/>
              </a:solidFill>
            </a:endParaRPr>
          </a:p>
        </p:txBody>
      </p:sp>
      <p:sp>
        <p:nvSpPr>
          <p:cNvPr id="9" name="TextBox 10"/>
          <p:cNvSpPr txBox="1">
            <a:spLocks noChangeArrowheads="1"/>
          </p:cNvSpPr>
          <p:nvPr/>
        </p:nvSpPr>
        <p:spPr bwMode="auto">
          <a:xfrm>
            <a:off x="808435" y="1524000"/>
            <a:ext cx="3317062"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03 – 09 May, 2022</a:t>
            </a:r>
          </a:p>
          <a:p>
            <a:pPr algn="ctr" eaLnBrk="1" hangingPunct="1"/>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208157</TotalTime>
  <Words>1481</Words>
  <Application>Microsoft Office PowerPoint</Application>
  <PresentationFormat>On-screen Show (4:3)</PresentationFormat>
  <Paragraphs>57</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10044</cp:revision>
  <cp:lastPrinted>2018-07-09T15:13:07Z</cp:lastPrinted>
  <dcterms:created xsi:type="dcterms:W3CDTF">2001-08-31T10:39:36Z</dcterms:created>
  <dcterms:modified xsi:type="dcterms:W3CDTF">2022-05-02T16:50:55Z</dcterms:modified>
</cp:coreProperties>
</file>