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5/16/2022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55"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16 May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17 – 23 May, 2022</a:t>
            </a:r>
          </a:p>
        </p:txBody>
      </p:sp>
      <p:sp>
        <p:nvSpPr>
          <p:cNvPr id="8" name="Text Box 8"/>
          <p:cNvSpPr txBox="1">
            <a:spLocks noChangeArrowheads="1"/>
          </p:cNvSpPr>
          <p:nvPr/>
        </p:nvSpPr>
        <p:spPr bwMode="auto">
          <a:xfrm>
            <a:off x="3581400" y="1600200"/>
            <a:ext cx="5349875" cy="313932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Guinea, much of Sierra Leone and Liberia, central and southern portions of Cote d’Ivoire, and southwestern Ghana: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southeastern Nigeria, much of Cameroon, CAR, Equatorial Guinea, Gabon and Congo, northern and western portions of DR Congo: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DR Congo, much of Uganda, Rwanda, Burundi, Ethiopia, Somalia and Djibouti, central and southern portions of Eritrea, western, central, and coastal areas of Kenya, and northern portions of Tanzania: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24 – 30 May,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330859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Guinea, much of Sierra Leone and Liberia, southern portions of Cote d’Ivoire, and Ghana: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and southern portions of CAR, northern Congo, northern and central portions of DR Congo, central and southern portions of South Sudan, southwestern Ethiopia, western Kenya, northern Tanzania, and much of Uganda, Rwanda and Burundi: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Ethiopia, northern portions of Somalia, the eastern coast of Kenya, and Tanzania: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western Ethiopia, northern and eastern South Sudan, Uganda, and parts of Tanzania. Rainfall was below-average over eastern and southern Ethiopia, pockets of central and southern South Sudan, much of Kenya, and Somalia. In Central Africa, rainfall was above-average over much of Cameroon, Equatorial Guinea, northern and eastern Gabon, Congo, much of CAR, and western and southern DRC. Rainfall was below-average over pockets of central and northern DRC. In Southern Africa, above-average rainfall was observed over western and northern Angola, parts of Zambia, Malawi, Mozambique, Zimbabwe and eastern South Africa. Below-average rainfall was observed over parts of Angola, Namibia, western South Africa, and pockets of Madagascar. In West Africa, rainfall was above-average over much of the Gulf of Guinea region, while below-average rainfall was observed over northern Ghana, and northern Nigeria.</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below-average over parts of South Sudan, southern Ethiopia, Uganda, and western Kenya, while above average rainfall was observed over pockets of southern Sudan and western Ethiopia. In Central Africa, rainfall was above-average over eastern Gabon, Congo, western DRC, pockets of CAR, southern Chad and western DRC. Below-average rainfall was observed over much of Cameroon and parts of eastern DRC. In West Africa, above-average rainfall was observed over pockets of Cote d’Ivoire and Burkina Faso, while rainfall was below-average over central Cote d’Ivoire, Ghana, and Nigeria.</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a:t>
            </a:r>
            <a:r>
              <a:rPr lang="en-US" altLang="en-US" sz="1100" b="1" dirty="0" smtClean="0">
                <a:solidFill>
                  <a:schemeClr val="bg1"/>
                </a:solidFill>
                <a:latin typeface="Arial" panose="020B0604020202020204" pitchFamily="34" charset="0"/>
                <a:cs typeface="Arial" panose="020B0604020202020204" pitchFamily="34" charset="0"/>
              </a:rPr>
              <a:t>rainfall over </a:t>
            </a:r>
            <a:r>
              <a:rPr lang="en-US" altLang="en-US" sz="1100" b="1" dirty="0" smtClean="0">
                <a:solidFill>
                  <a:schemeClr val="bg1"/>
                </a:solidFill>
                <a:latin typeface="Arial" panose="020B0604020202020204" pitchFamily="34" charset="0"/>
                <a:cs typeface="Arial" panose="020B0604020202020204" pitchFamily="34" charset="0"/>
              </a:rPr>
              <a:t>parts of Central Africa. </a:t>
            </a:r>
            <a:r>
              <a:rPr lang="en-US" altLang="en-US" sz="1100" b="1" dirty="0" smtClean="0">
                <a:solidFill>
                  <a:schemeClr val="bg1"/>
                </a:solidFill>
                <a:latin typeface="Arial" panose="020B0604020202020204" pitchFamily="34" charset="0"/>
                <a:cs typeface="Arial" panose="020B0604020202020204" pitchFamily="34" charset="0"/>
              </a:rPr>
              <a:t>In contrast, there is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a:t>
            </a:r>
            <a:r>
              <a:rPr lang="en-US" altLang="en-US" sz="1100" b="1" dirty="0" smtClean="0">
                <a:solidFill>
                  <a:schemeClr val="bg1"/>
                </a:solidFill>
                <a:latin typeface="Arial" panose="020B0604020202020204" pitchFamily="34" charset="0"/>
                <a:cs typeface="Arial" panose="020B0604020202020204" pitchFamily="34" charset="0"/>
              </a:rPr>
              <a:t>rainfall over </a:t>
            </a:r>
            <a:r>
              <a:rPr lang="en-US" altLang="en-US" sz="1100" b="1" dirty="0" smtClean="0">
                <a:solidFill>
                  <a:schemeClr val="bg1"/>
                </a:solidFill>
                <a:latin typeface="Arial" panose="020B0604020202020204" pitchFamily="34" charset="0"/>
                <a:cs typeface="Arial" panose="020B0604020202020204" pitchFamily="34" charset="0"/>
              </a:rPr>
              <a:t>the eastern portion of the Greater Horn of Africa.</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below-average over parts of South Sudan, southern Ethiopia, Uganda, and western Kenya, while above average rainfall was observed over pockets of southern Sudan and western Ethiopia. In Central Africa, rainfall was above-average over eastern Gabon, Congo, western DRC, pockets of CAR, southern Chad and western DRC. Below-average rainfall was observed over much of Cameroon and parts of eastern DRC. In West Africa, above-average rainfall was observed over pockets of Cote d’Ivoire and Burkina Faso, while rainfall was below-average over central Cote d’Ivoire, Ghana, and Nigeria.</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above-average rainfall over parts of Central Africa. In contrast, there is an increased chance for below-average rainfall over the eastern portion of the Greater Horn of Africa.</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537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43866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South Sudan, western </a:t>
            </a:r>
            <a:r>
              <a:rPr lang="en-US" altLang="en-US" sz="1080" b="1" dirty="0" smtClean="0">
                <a:solidFill>
                  <a:schemeClr val="bg1"/>
                </a:solidFill>
              </a:rPr>
              <a:t>Ethiopia, Eritrea</a:t>
            </a:r>
            <a:r>
              <a:rPr lang="en-US" altLang="en-US" sz="1080" b="1" dirty="0" smtClean="0">
                <a:solidFill>
                  <a:schemeClr val="bg1"/>
                </a:solidFill>
              </a:rPr>
              <a:t>, southern Uganda, and much of Tanzania. Rainfall </a:t>
            </a:r>
            <a:r>
              <a:rPr lang="en-US" altLang="en-US" sz="1080" b="1" dirty="0">
                <a:solidFill>
                  <a:schemeClr val="bg1"/>
                </a:solidFill>
              </a:rPr>
              <a:t>was below-average over </a:t>
            </a:r>
            <a:r>
              <a:rPr lang="en-US" altLang="en-US" sz="1080" b="1" dirty="0" smtClean="0">
                <a:solidFill>
                  <a:schemeClr val="bg1"/>
                </a:solidFill>
              </a:rPr>
              <a:t>central, southern and eastern Ethiopia, central and southern South Sudan, much of Kenya, Somalia,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Botswana, northern Namibia, northern Zambia, Malawi, much of Mozambique, many parts of Madagascar and South Africa. Below-average rainfall was observed over pockets of Angola, western and southern Namibia, southern Zambia, much of Zimbabwe, and pockets of Madagascar. In Central Africa, rainfall was above-average over central and eastern CAR, many parts of DRC and Congo. Rainfall was below-average over southern Cameroon, parts of central and eastern DRC, Equatorial Guinea, much of Gabon, and western CAR. In West Africa, rainfall was above-average over much of the Gulf of Guinea region, while </a:t>
            </a:r>
            <a:r>
              <a:rPr lang="en-US" altLang="en-US" sz="1080" b="1" dirty="0" smtClean="0">
                <a:solidFill>
                  <a:schemeClr val="bg1"/>
                </a:solidFill>
              </a:rPr>
              <a:t>below-average rainfall </a:t>
            </a:r>
            <a:r>
              <a:rPr lang="en-US" altLang="en-US" sz="1080" b="1" dirty="0" smtClean="0">
                <a:solidFill>
                  <a:schemeClr val="bg1"/>
                </a:solidFill>
              </a:rPr>
              <a:t>was </a:t>
            </a:r>
            <a:r>
              <a:rPr lang="en-US" altLang="en-US" sz="1080" b="1" dirty="0" smtClean="0">
                <a:solidFill>
                  <a:schemeClr val="bg1"/>
                </a:solidFill>
              </a:rPr>
              <a:t>observed </a:t>
            </a:r>
            <a:r>
              <a:rPr lang="en-US" altLang="en-US" sz="1080" b="1" dirty="0" smtClean="0">
                <a:solidFill>
                  <a:schemeClr val="bg1"/>
                </a:solidFill>
              </a:rPr>
              <a:t>over pockets of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western Ethiopia, northern and eastern South Sudan, Uganda, and parts of Tanzania. Rainfall was below-average over eastern and southern Ethiopia, pockets of central and southern South Sudan, much of Kenya, and Somalia. </a:t>
            </a:r>
            <a:r>
              <a:rPr lang="en-US" altLang="en-US" sz="1140" b="1" dirty="0">
                <a:solidFill>
                  <a:schemeClr val="bg1"/>
                </a:solidFill>
              </a:rPr>
              <a:t>In Central Africa, rainfall was </a:t>
            </a:r>
            <a:r>
              <a:rPr lang="en-US" altLang="en-US" sz="1140" b="1" dirty="0" smtClean="0">
                <a:solidFill>
                  <a:schemeClr val="bg1"/>
                </a:solidFill>
              </a:rPr>
              <a:t>above-average over much of Cameroon, Equatorial Guinea, northern and eastern Gabon, Congo, much of CAR, and western and southern DRC. Rainfall was below-average over pockets of central and northern DRC. In Southern Africa, above-average rainfall was observed over western and northern Angola, parts of Zambia, Malawi, Mozambique, Zimbabwe and eastern South Africa. Below-average rainfall was observed over parts of Angola, Namibia, western South Africa, and pockets of Madagascar. In West Africa, rainfall was above-average over much of the Gulf of Guinea region, while below-average rainfall was observed over northern Ghana, and northern Nigeria.</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below-average </a:t>
            </a:r>
            <a:r>
              <a:rPr lang="en-US" altLang="en-US" sz="1100" b="1" dirty="0">
                <a:solidFill>
                  <a:schemeClr val="bg1"/>
                </a:solidFill>
              </a:rPr>
              <a:t>over </a:t>
            </a:r>
            <a:r>
              <a:rPr lang="en-US" altLang="en-US" sz="1100" b="1" dirty="0" smtClean="0">
                <a:solidFill>
                  <a:schemeClr val="bg1"/>
                </a:solidFill>
              </a:rPr>
              <a:t>parts of South Sudan, southern Ethiopia, Uganda, and western </a:t>
            </a:r>
            <a:r>
              <a:rPr lang="en-US" altLang="en-US" sz="1100" b="1" dirty="0" smtClean="0">
                <a:solidFill>
                  <a:schemeClr val="bg1"/>
                </a:solidFill>
              </a:rPr>
              <a:t>Kenya, while above average rainfall was observed over pockets of southern Sudan and western Ethiopia. </a:t>
            </a:r>
            <a:r>
              <a:rPr lang="en-US" altLang="en-US" sz="1100" b="1" dirty="0">
                <a:solidFill>
                  <a:schemeClr val="bg1"/>
                </a:solidFill>
              </a:rPr>
              <a:t>In </a:t>
            </a:r>
            <a:r>
              <a:rPr lang="en-US" altLang="en-US" sz="1100" b="1" dirty="0" smtClean="0">
                <a:solidFill>
                  <a:schemeClr val="bg1"/>
                </a:solidFill>
              </a:rPr>
              <a:t>Central </a:t>
            </a:r>
            <a:r>
              <a:rPr lang="en-US" altLang="en-US" sz="1100" b="1" dirty="0">
                <a:solidFill>
                  <a:schemeClr val="bg1"/>
                </a:solidFill>
              </a:rPr>
              <a:t>Africa, rainfall was above-average </a:t>
            </a:r>
            <a:r>
              <a:rPr lang="en-US" altLang="en-US" sz="1100" b="1" dirty="0" smtClean="0">
                <a:solidFill>
                  <a:schemeClr val="bg1"/>
                </a:solidFill>
              </a:rPr>
              <a:t>over eastern Gabon, Congo, </a:t>
            </a:r>
            <a:r>
              <a:rPr lang="en-US" altLang="en-US" sz="1100" b="1" dirty="0" smtClean="0">
                <a:solidFill>
                  <a:schemeClr val="bg1"/>
                </a:solidFill>
              </a:rPr>
              <a:t>western DRC, pockets </a:t>
            </a:r>
            <a:r>
              <a:rPr lang="en-US" altLang="en-US" sz="1100" b="1" dirty="0" smtClean="0">
                <a:solidFill>
                  <a:schemeClr val="bg1"/>
                </a:solidFill>
              </a:rPr>
              <a:t>of CAR, </a:t>
            </a:r>
            <a:r>
              <a:rPr lang="en-US" altLang="en-US" sz="1100" b="1" dirty="0" smtClean="0">
                <a:solidFill>
                  <a:schemeClr val="bg1"/>
                </a:solidFill>
              </a:rPr>
              <a:t>southern Chad and </a:t>
            </a:r>
            <a:r>
              <a:rPr lang="en-US" altLang="en-US" sz="1100" b="1" dirty="0" smtClean="0">
                <a:solidFill>
                  <a:schemeClr val="bg1"/>
                </a:solidFill>
              </a:rPr>
              <a:t>western DRC. Below-average </a:t>
            </a:r>
            <a:r>
              <a:rPr lang="en-US" altLang="en-US" sz="1100" b="1" dirty="0">
                <a:solidFill>
                  <a:schemeClr val="bg1"/>
                </a:solidFill>
              </a:rPr>
              <a:t>rainfall was observed over </a:t>
            </a:r>
            <a:r>
              <a:rPr lang="en-US" altLang="en-US" sz="1100" b="1" dirty="0" smtClean="0">
                <a:solidFill>
                  <a:schemeClr val="bg1"/>
                </a:solidFill>
              </a:rPr>
              <a:t>much of Cameroon and parts of eastern DRC. In West Africa, above-average rainfall was observed over pockets of Cote d’Ivoire and Burkina Faso, while </a:t>
            </a:r>
            <a:r>
              <a:rPr lang="en-US" altLang="en-US" sz="1100" b="1" dirty="0" smtClean="0">
                <a:solidFill>
                  <a:schemeClr val="bg1"/>
                </a:solidFill>
              </a:rPr>
              <a:t>rainfall was below-average </a:t>
            </a:r>
            <a:r>
              <a:rPr lang="en-US" altLang="en-US" sz="1100" b="1" dirty="0" smtClean="0">
                <a:solidFill>
                  <a:schemeClr val="bg1"/>
                </a:solidFill>
              </a:rPr>
              <a:t>over central Cote d’Ivoire, Ghana, and Nigeria.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anomalous easterly flow with its associated </a:t>
            </a:r>
            <a:r>
              <a:rPr lang="en-US" altLang="en-US" sz="1200" b="1" dirty="0" smtClean="0">
                <a:solidFill>
                  <a:schemeClr val="bg1"/>
                </a:solidFill>
              </a:rPr>
              <a:t>lower-level speed divergence </a:t>
            </a:r>
            <a:r>
              <a:rPr lang="en-US" altLang="en-US" sz="1200" b="1" dirty="0" smtClean="0">
                <a:solidFill>
                  <a:schemeClr val="bg1"/>
                </a:solidFill>
              </a:rPr>
              <a:t>may have contributed to the observed below-average rainfall over parts of East Africa.</a:t>
            </a:r>
            <a:endParaRPr lang="en-US" altLang="en-US" sz="1200" b="1" dirty="0">
              <a:solidFill>
                <a:schemeClr val="bg1"/>
              </a:solidFill>
            </a:endParaRPr>
          </a:p>
        </p:txBody>
      </p:sp>
      <p:sp>
        <p:nvSpPr>
          <p:cNvPr id="7" name="Oval 6"/>
          <p:cNvSpPr/>
          <p:nvPr/>
        </p:nvSpPr>
        <p:spPr bwMode="auto">
          <a:xfrm rot="488829">
            <a:off x="2877770" y="2691358"/>
            <a:ext cx="1102691" cy="899024"/>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905000" y="1752599"/>
            <a:ext cx="304800" cy="213359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810000" y="1828799"/>
            <a:ext cx="1143000" cy="171906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505200" y="779079"/>
            <a:ext cx="1447800" cy="104972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sustained moisture surpluses over parts of southern Ghana (bottom left)</a:t>
            </a:r>
            <a:r>
              <a:rPr lang="en-US" altLang="en-US" sz="1200" b="1" dirty="0" smtClean="0">
                <a:solidFill>
                  <a:schemeClr val="bg1"/>
                </a:solidFill>
                <a:latin typeface="Arial" charset="0"/>
              </a:rPr>
              <a:t>. Seasonal total rainfall remained below-average over parts of southern South Sudan (top right) and southern Ethiopia (bottom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35208" y="1501140"/>
            <a:ext cx="331706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24 – 30 May,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Cameroon, </a:t>
            </a:r>
            <a:r>
              <a:rPr lang="en-US" altLang="en-US" sz="1200" b="1" dirty="0" smtClean="0">
                <a:solidFill>
                  <a:schemeClr val="bg1"/>
                </a:solidFill>
              </a:rPr>
              <a:t>Gabon, </a:t>
            </a:r>
            <a:r>
              <a:rPr lang="en-US" altLang="en-US" sz="1200" b="1" dirty="0" smtClean="0">
                <a:solidFill>
                  <a:schemeClr val="bg1"/>
                </a:solidFill>
              </a:rPr>
              <a:t>Equatorial </a:t>
            </a:r>
            <a:r>
              <a:rPr lang="en-US" altLang="en-US" sz="1200" b="1" dirty="0" smtClean="0">
                <a:solidFill>
                  <a:schemeClr val="bg1"/>
                </a:solidFill>
              </a:rPr>
              <a:t>Guinea, northeastern DRC and southwestern Ethiopia.</a:t>
            </a:r>
            <a:endParaRPr lang="en-US" altLang="en-US" sz="1200" b="1" dirty="0">
              <a:solidFill>
                <a:schemeClr val="bg1"/>
              </a:solidFill>
            </a:endParaRPr>
          </a:p>
        </p:txBody>
      </p:sp>
      <p:sp>
        <p:nvSpPr>
          <p:cNvPr id="9" name="TextBox 10"/>
          <p:cNvSpPr txBox="1">
            <a:spLocks noChangeArrowheads="1"/>
          </p:cNvSpPr>
          <p:nvPr/>
        </p:nvSpPr>
        <p:spPr bwMode="auto">
          <a:xfrm>
            <a:off x="808435" y="1524000"/>
            <a:ext cx="331706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17 – 23 May, 2022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209839</TotalTime>
  <Words>1579</Words>
  <Application>Microsoft Office PowerPoint</Application>
  <PresentationFormat>On-screen Show (4:3)</PresentationFormat>
  <Paragraphs>59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10072</cp:revision>
  <cp:lastPrinted>2018-07-09T15:13:07Z</cp:lastPrinted>
  <dcterms:created xsi:type="dcterms:W3CDTF">2001-08-31T10:39:36Z</dcterms:created>
  <dcterms:modified xsi:type="dcterms:W3CDTF">2022-05-16T17:03:09Z</dcterms:modified>
</cp:coreProperties>
</file>