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09" r:id="rId2"/>
    <p:sldId id="326" r:id="rId3"/>
    <p:sldId id="485" r:id="rId4"/>
    <p:sldId id="502" r:id="rId5"/>
    <p:sldId id="501" r:id="rId6"/>
    <p:sldId id="512" r:id="rId7"/>
    <p:sldId id="515" r:id="rId8"/>
    <p:sldId id="496" r:id="rId9"/>
    <p:sldId id="506" r:id="rId10"/>
    <p:sldId id="513" r:id="rId11"/>
    <p:sldId id="514" r:id="rId12"/>
    <p:sldId id="511" r:id="rId13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FF0000"/>
    <a:srgbClr val="CCFFCC"/>
    <a:srgbClr val="FFFF99"/>
    <a:srgbClr val="FFFF00"/>
    <a:srgbClr val="CC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8" autoAdjust="0"/>
    <p:restoredTop sz="90813" autoAdjust="0"/>
  </p:normalViewPr>
  <p:slideViewPr>
    <p:cSldViewPr>
      <p:cViewPr varScale="1">
        <p:scale>
          <a:sx n="115" d="100"/>
          <a:sy n="115" d="100"/>
        </p:scale>
        <p:origin x="906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r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fld id="{55FF4001-412B-4BBD-BE6A-0B0EFB7222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9326286-FB7B-4577-805C-C903BBC41E36}" type="datetimeFigureOut">
              <a:rPr lang="en-US"/>
              <a:pPr>
                <a:defRPr/>
              </a:pPr>
              <a:t>7/10/2022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</p:spPr>
        <p:txBody>
          <a:bodyPr vert="horz" lIns="91221" tIns="45610" rIns="91221" bIns="4561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A5A62C6B-CC89-4827-94E3-A6ABFBF2EB5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6070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28B6F0-233D-4F94-A2F5-BD3B36BE61A2}" type="slidenum">
              <a:rPr lang="en-US" altLang="en-US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8236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6BEFB42E-08E3-40FC-B4F0-D21AA148F425}" type="slidenum">
              <a:rPr lang="en-US" altLang="en-US" sz="1200">
                <a:latin typeface="Times New Roman" pitchFamily="18" charset="0"/>
              </a:rPr>
              <a:pPr algn="r" eaLnBrk="1" hangingPunct="1"/>
              <a:t>10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2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5D19DE93-F7BF-45E7-8196-0CD491D12BA5}" type="slidenum">
              <a:rPr lang="en-US" altLang="en-US" sz="1200">
                <a:latin typeface="Times New Roman" pitchFamily="18" charset="0"/>
              </a:rPr>
              <a:pPr algn="r" eaLnBrk="1" hangingPunct="1"/>
              <a:t>11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25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62C6B-CC89-4827-94E3-A6ABFBF2EB54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667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2DD6D4-5C54-4837-8B75-296F3CF497F5}" type="slidenum">
              <a:rPr lang="en-US" altLang="en-US"/>
              <a:pPr/>
              <a:t>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tabLst>
                <a:tab pos="1885950" algn="l"/>
              </a:tabLst>
            </a:pPr>
            <a:endParaRPr lang="en-US" altLang="en-US" sz="1200" b="0" dirty="0">
              <a:solidFill>
                <a:schemeClr val="tx1"/>
              </a:solidFill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521118-E102-4624-A57D-427605BA9749}" type="slidenum">
              <a:rPr lang="en-US" altLang="en-US"/>
              <a:pPr/>
              <a:t>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ACE92D36-73C3-4F07-A38F-C3439005535B}" type="slidenum">
              <a:rPr lang="en-US" altLang="en-US" sz="1200">
                <a:latin typeface="Times New Roman" pitchFamily="18" charset="0"/>
              </a:rPr>
              <a:pPr algn="r" eaLnBrk="1" hangingPunct="1"/>
              <a:t>4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FE3E0649-1754-4AA0-BE1D-AC385FCB603F}" type="slidenum">
              <a:rPr lang="en-US" altLang="en-US" sz="1200">
                <a:latin typeface="Times New Roman" pitchFamily="18" charset="0"/>
              </a:rPr>
              <a:pPr algn="r" eaLnBrk="1" hangingPunct="1"/>
              <a:t>5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725DDF-5BFC-4754-AAD8-65C7D10CA682}" type="slidenum">
              <a:rPr lang="en-US" altLang="en-US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6697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95ED0B-A552-4FF3-A31A-7588A37EEB56}" type="slidenum">
              <a:rPr lang="en-US" altLang="en-US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6748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29C1A96-929F-9440-ABE3-38839B151B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F50F970-C7DE-114B-90F0-84EB393BC9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0730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0CCF1BF7-ECE2-40C4-A13E-9C6586BFFB61}" type="slidenum">
              <a:rPr lang="en-US" altLang="en-US" sz="1200">
                <a:latin typeface="Times New Roman" pitchFamily="18" charset="0"/>
              </a:rPr>
              <a:pPr algn="r" eaLnBrk="1" hangingPunct="1"/>
              <a:t>9</a:t>
            </a:fld>
            <a:endParaRPr lang="en-US" altLang="en-US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24B2E-F57C-4C28-B308-E898251D78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7515C-DA56-4B4C-8D8B-82D1E938234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09600"/>
            <a:ext cx="1828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09600"/>
            <a:ext cx="53340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6EC01-FA3D-4BD8-A729-665B514E2A7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3B674-BC2A-4DC6-8299-36002BEDBF0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DD673-29AA-4EC8-A429-58B86799050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6C4A0-4478-4771-BC5B-0B662CCECF7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10F4C-FF5B-4539-A710-EA126BCD03C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76DD0-B745-4627-9800-8CC916F2120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CD1E2-9C26-4774-A472-E0E23B43C3A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DA2E8-26AF-4F71-9657-1AB8F2BB34A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7EEC7-C0CE-4F08-A21C-0DC5C73010F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14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33400"/>
            <a:ext cx="129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11B4D454-DC2F-4ADE-A248-2A4BE5EF3D0A}" type="slidenum">
              <a:rPr lang="en-US" altLang="en-US"/>
              <a:pPr/>
              <a:t>‹#›</a:t>
            </a:fld>
            <a:endParaRPr lang="en-US" altLang="en-US" dirty="0"/>
          </a:p>
        </p:txBody>
      </p:sp>
      <p:graphicFrame>
        <p:nvGraphicFramePr>
          <p:cNvPr id="1031" name="Object 18"/>
          <p:cNvGraphicFramePr>
            <a:graphicFrameLocks noChangeAspect="1"/>
          </p:cNvGraphicFramePr>
          <p:nvPr/>
        </p:nvGraphicFramePr>
        <p:xfrm>
          <a:off x="0" y="0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9" name="CorelPhotoPaint.Image.10" r:id="rId14" imgW="1625397" imgH="1625397" progId="">
                  <p:embed/>
                </p:oleObj>
              </mc:Choice>
              <mc:Fallback>
                <p:oleObj name="CorelPhotoPaint.Image.10" r:id="rId14" imgW="1625397" imgH="1625397" progId="">
                  <p:embed/>
                  <p:pic>
                    <p:nvPicPr>
                      <p:cNvPr id="0" name="Picture 9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Global_Monsoons/African_Monsoons/precip_monitoring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The African Monsoon Recent Evolution and Current Status</a:t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Include Week-1 and Week-2 Outlooks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76400" y="4318000"/>
            <a:ext cx="60960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>Update prepared by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</a:rPr>
              <a:t>11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July 2022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-33338" y="5664200"/>
            <a:ext cx="9018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</a:rPr>
              <a:t>For more information, visit:</a:t>
            </a:r>
          </a:p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  <a:hlinkClick r:id="rId3"/>
              </a:rPr>
              <a:t>http://www.cpc.ncep.noaa.gov/products/Global_Monsoons/African_Monsoons/precip_monitoring.shtml</a:t>
            </a:r>
            <a:r>
              <a:rPr lang="en-US" altLang="en-US" sz="1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5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400800" y="24384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304800"/>
            <a:ext cx="7696200" cy="914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  <a:t>Week-1 Precipitation Outlooks</a:t>
            </a:r>
            <a:b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</a:br>
            <a:endParaRPr lang="en-US" altLang="en-US" sz="2400" b="1" kern="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76200" y="1447800"/>
            <a:ext cx="3810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12 </a:t>
            </a:r>
            <a:r>
              <a:rPr lang="en-US" altLang="en-US" b="1" dirty="0" smtClean="0">
                <a:solidFill>
                  <a:srgbClr val="FFFF00"/>
                </a:solidFill>
              </a:rPr>
              <a:t>– </a:t>
            </a:r>
            <a:r>
              <a:rPr lang="en-US" altLang="en-US" b="1" dirty="0" smtClean="0">
                <a:solidFill>
                  <a:srgbClr val="FFFF00"/>
                </a:solidFill>
              </a:rPr>
              <a:t>18 </a:t>
            </a:r>
            <a:r>
              <a:rPr lang="en-US" altLang="en-US" b="1" dirty="0" smtClean="0">
                <a:solidFill>
                  <a:srgbClr val="FFFF00"/>
                </a:solidFill>
              </a:rPr>
              <a:t>July, </a:t>
            </a:r>
            <a:r>
              <a:rPr lang="en-US" altLang="en-US" b="1" dirty="0">
                <a:solidFill>
                  <a:srgbClr val="FFFF00"/>
                </a:solidFill>
              </a:rPr>
              <a:t>2022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" y="1788759"/>
            <a:ext cx="2980942" cy="3857690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81400" y="1661279"/>
            <a:ext cx="5349875" cy="31393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northern portions of Guinea, southern and central parts of Mali, and western Burkina Faso: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southern Nigeria and Cameroon, much of Equatorial Guinea and northern Gabon: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southeastern Sudan, northeastern South Sudan, and western and central portions of Ethiopia: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248400" y="23622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26629" name="Rectangle 2"/>
          <p:cNvSpPr txBox="1">
            <a:spLocks noChangeArrowheads="1"/>
          </p:cNvSpPr>
          <p:nvPr/>
        </p:nvSpPr>
        <p:spPr bwMode="auto">
          <a:xfrm>
            <a:off x="1263650" y="6096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 dirty="0">
                <a:solidFill>
                  <a:srgbClr val="FFFF00"/>
                </a:solidFill>
              </a:rPr>
              <a:t>Week-2 Precipitation Outlooks</a:t>
            </a:r>
            <a:br>
              <a:rPr lang="en-US" altLang="en-US" sz="2400" b="1" dirty="0">
                <a:solidFill>
                  <a:srgbClr val="FFFF00"/>
                </a:solidFill>
              </a:rPr>
            </a:br>
            <a:endParaRPr lang="en-US" altLang="en-US" sz="2400" b="1" dirty="0">
              <a:solidFill>
                <a:srgbClr val="FFFF00"/>
              </a:solidFill>
            </a:endParaRP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3429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19 </a:t>
            </a:r>
            <a:r>
              <a:rPr lang="en-US" altLang="en-US" b="1" dirty="0" smtClean="0">
                <a:solidFill>
                  <a:srgbClr val="FFFF00"/>
                </a:solidFill>
              </a:rPr>
              <a:t>- </a:t>
            </a:r>
            <a:r>
              <a:rPr lang="en-US" altLang="en-US" b="1" dirty="0" smtClean="0">
                <a:solidFill>
                  <a:srgbClr val="FFFF00"/>
                </a:solidFill>
              </a:rPr>
              <a:t>25 </a:t>
            </a:r>
            <a:r>
              <a:rPr lang="en-US" altLang="en-US" b="1" dirty="0" smtClean="0">
                <a:solidFill>
                  <a:srgbClr val="FFFF00"/>
                </a:solidFill>
              </a:rPr>
              <a:t>July, 2022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81400" y="1661279"/>
            <a:ext cx="5349875" cy="398570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central and southern portions of Senegal, southern Mali, much of The Gambia and Guinea-Bissau, and northern Guinea: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much of Sierra Leone and Liberia, and southeastern Guinea: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central and southern portions of Cameroon, southern Chad, northern, western and southeastern parts of CAR, southwestern South Sudan, and northern portions of DR Congo: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across southern Sudan, northeastern South Sudan, northern and central portions of Ethiopia, southern Eritrea and much of Djibouti: </a:t>
            </a:r>
            <a:r>
              <a:rPr lang="en-US" altLang="en-US" sz="1100" b="1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 Confidence: Moderate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8" y="1786355"/>
            <a:ext cx="2980942" cy="3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562600"/>
          </a:xfrm>
        </p:spPr>
        <p:txBody>
          <a:bodyPr/>
          <a:lstStyle/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30 days, in East Africa, above-average rainfall was observed over southern and eastern Sudan, western and eastern South Sudan, and western and central Ethiopia. Rainfall was below-average over the central and southern parts of South Sudan. In Central Africa, rainfall was above-average over pockets of Cameroon, northern Gabon, northern Congo, pockets of CAR and parts of northern. Rainfall was below-average over parts of CAR and DRC. In Southern Africa, above-average rainfall was observed over the western portion of South Africa, and pockets of Mozambique and Madagascar. In West Africa, rainfall was above-average over eastern Senegal, Guinea, western Liberia, western Burkina Faso, Cote d’Ivoire, Ghana, Togo and Benin and several portions of Nigeria. In contrast, parts of central Mali, southwestern Cote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d’Ivoire</a:t>
            </a:r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many parts of Nigeria received below-average rainfall.</a:t>
            </a:r>
          </a:p>
          <a:p>
            <a:pPr algn="just"/>
            <a:endParaRPr lang="en-US" altLang="en-US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7 days, in East Africa, rainfall was above-average over parts of western central and northern Ethiopia, pockets of southern and eastern Sudan and western South Sudan. In Central Africa, rainfall was above-average over pockets of Cameroon, western CAR, and northern Congo, and northwestern DRC. Below-average rainfall was observed over eastern CAR, eastern Chad and parts of northern DRC. In West Africa, above-average rainfall was observed over parts of western Guinea, western Liberia, southern Cote d’Ivoire, Burkina Faso, Togo, and southern Nigeria. Meanwhile, rainfall was below-average over parts of Mali, eastern Liberia, Benin, and central and northern Nigeria.</a:t>
            </a:r>
          </a:p>
          <a:p>
            <a:pPr algn="just"/>
            <a:endParaRPr lang="en-US" altLang="en-US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Week-1 and week-2 outlooks call </a:t>
            </a:r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an increased chance for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above-average </a:t>
            </a:r>
            <a:r>
              <a:rPr lang="en-US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rainfall 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the far western West Africa, and parts of Central Africa, eastern Sudan and western Ethiopia. In contrast, the outlooks call for an increased chance for below-average rainfall over Sierra Leone, Liberia, southern Nigeria and southern Cameroon.</a:t>
            </a:r>
            <a:endParaRPr lang="en-US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"/>
            <a:ext cx="7239000" cy="6858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FF00"/>
                </a:solidFill>
                <a:latin typeface="Arial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0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324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Outline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239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dirty="0">
                <a:solidFill>
                  <a:schemeClr val="bg1"/>
                </a:solidFill>
              </a:rPr>
              <a:t>  Highlights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dirty="0">
                <a:solidFill>
                  <a:schemeClr val="bg1"/>
                </a:solidFill>
              </a:rPr>
              <a:t>  Recent Evolution and Current Conditions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dirty="0">
                <a:solidFill>
                  <a:schemeClr val="bg1"/>
                </a:solidFill>
              </a:rPr>
              <a:t>  NCEP GEFS Forecasts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 dirty="0">
                <a:solidFill>
                  <a:schemeClr val="bg1"/>
                </a:solidFill>
              </a:rPr>
              <a:t>  Summary</a:t>
            </a:r>
          </a:p>
          <a:p>
            <a:pPr eaLnBrk="1" hangingPunct="1">
              <a:lnSpc>
                <a:spcPct val="150000"/>
              </a:lnSpc>
            </a:pPr>
            <a:endParaRPr lang="en-US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Highlights: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4800" y="1752600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just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400" b="1" dirty="0">
                <a:solidFill>
                  <a:schemeClr val="bg1"/>
                </a:solidFill>
              </a:rPr>
              <a:t>During the past 7 days, in East Africa, rainfall was above-average over parts of western central and northern Ethiopia, pockets of southern and eastern Sudan and western South Sudan. In Central Africa, rainfall was above-average over pockets of Cameroon, western CAR, and northern Congo, and northwestern DRC. Below-average rainfall was observed over eastern CAR, eastern Chad and parts of northern DRC. In West Africa, above-average rainfall was observed over parts of western Guinea, western Liberia, southern Cote d’Ivoire, Burkina Faso, Togo, and southern Nigeria. Meanwhile, rainfall was below-average over parts of Mali, eastern Liberia, Benin, and central and northern Nigeria.</a:t>
            </a:r>
          </a:p>
          <a:p>
            <a:pPr marL="285750" indent="-285750" algn="just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US" sz="1400" b="1" dirty="0">
              <a:solidFill>
                <a:schemeClr val="bg1"/>
              </a:solidFill>
            </a:endParaRPr>
          </a:p>
          <a:p>
            <a:pPr marL="285750" indent="-285750" algn="just"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400" b="1" dirty="0">
                <a:solidFill>
                  <a:schemeClr val="bg1"/>
                </a:solidFill>
              </a:rPr>
              <a:t>Week-1 and week-2 outlooks call for an increased chance for above-average rainfall over the far western West Africa, and parts of Central Africa, eastern Sudan and western Ethiopia. In contrast, the outlooks call for an increased chance for below-average rainfall over Sierra Leone, Liberia, southern Nigeria and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400" b="1" dirty="0">
                <a:solidFill>
                  <a:schemeClr val="bg1"/>
                </a:solidFill>
              </a:rPr>
              <a:t>Cameroon 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Rainfall Patterns: Last 90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029200"/>
            <a:ext cx="8991600" cy="158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080" b="1" dirty="0">
                <a:solidFill>
                  <a:schemeClr val="bg1"/>
                </a:solidFill>
              </a:rPr>
              <a:t>Over the past 90 days,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080" b="1" dirty="0">
                <a:solidFill>
                  <a:schemeClr val="bg1"/>
                </a:solidFill>
              </a:rPr>
              <a:t>East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08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and eastern Sudan, the western and eastern portions of South Sudan, western Ethiopia,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and parts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of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Uganda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Tanzania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. Rainfall </a:t>
            </a:r>
            <a:r>
              <a:rPr lang="en-US" altLang="en-US" sz="1080" b="1" dirty="0">
                <a:solidFill>
                  <a:schemeClr val="bg1"/>
                </a:solidFill>
              </a:rPr>
              <a:t>was below-average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and eastern Ethiopia, central and southern South Sudan,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much of Kenya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, Somalia, northern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Uganda, as well as pockets of Tanzania. In southern Africa, above-average rainfall was observed over western and northern Angola, parts of Zambia, much of Zimbabwe, Malawi, South Africa, Mozambique and pockets of Madagascar.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Below-average rainfall was observed over parts of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Angola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, much of Namibia,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Botswana, the far western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 Africa, and pockets of Madagascar. In Central Africa, rainfall was above-average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central and eastern Cameroon, much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of CAR,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northern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Gabon, Congo,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and parts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of DRC. Rainfall was below-average over pockets of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western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Cameroon, parts of central and eastern DRC, and southern Gabon. In West Africa, rainfall was above-average over much of the Gulf of Guinea region, as well as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eastern and southern Senegal,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and the Gambia</a:t>
            </a:r>
            <a:r>
              <a:rPr lang="en-US" altLang="en-US" sz="1080" b="1" dirty="0">
                <a:solidFill>
                  <a:schemeClr val="bg1"/>
                </a:solidFill>
              </a:rPr>
              <a:t>,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 while below-average rainfall was observed over pockets of central Mali,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Niger Cote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d’Ivoire and Nigeria.</a:t>
            </a:r>
            <a:endParaRPr lang="en-US" altLang="en-US" sz="108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6152"/>
            <a:ext cx="3813048" cy="3813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16152"/>
            <a:ext cx="3813048" cy="3813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Rainfall Patterns: Last 30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110830"/>
            <a:ext cx="8991600" cy="151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40" b="1" dirty="0">
                <a:solidFill>
                  <a:schemeClr val="bg1"/>
                </a:solidFill>
              </a:rPr>
              <a:t>During the past 30 days,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140" b="1" dirty="0">
                <a:solidFill>
                  <a:schemeClr val="bg1"/>
                </a:solidFill>
              </a:rPr>
              <a:t>East Africa,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observed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over southern and eastern Sudan,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parts of western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and eastern South Sudan, and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western, central and northern Ethiopia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. Rainfall was below-average over the central and southern parts of South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Sudan, Uganda, and parts of Kenya and southern Ethiopia. </a:t>
            </a:r>
            <a:r>
              <a:rPr lang="en-US" altLang="en-US" sz="1140" b="1" dirty="0">
                <a:solidFill>
                  <a:schemeClr val="bg1"/>
                </a:solidFill>
              </a:rPr>
              <a:t>In Central Africa, rainfall was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above-average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parts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of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northern and eastern Cameroon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northern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Congo,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western CAR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and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pockets of northwestern DRC.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Rainfall was below-average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eastern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CAR and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central and northeastern DRC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. In Southern Africa, above-average rainfall was observed over the western portion of South Africa, and pockets of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Mozambique.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In West Africa, rainfall was above-average over eastern Senegal,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western Guinea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, western Liberia, western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and central Burkina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Faso, Cote d’Ivoire, Ghana</a:t>
            </a:r>
            <a:r>
              <a:rPr lang="en-US" altLang="en-US" sz="1140" b="1" dirty="0">
                <a:solidFill>
                  <a:schemeClr val="bg1"/>
                </a:solidFill>
              </a:rPr>
              <a:t>, Togo and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Benin, parts of southern Niger </a:t>
            </a:r>
            <a:r>
              <a:rPr lang="en-US" altLang="en-US" sz="1140" b="1" dirty="0">
                <a:solidFill>
                  <a:schemeClr val="bg1"/>
                </a:solidFill>
              </a:rPr>
              <a:t>and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several portions of Nigeria. In contrast, parts of central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and southern Mali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, southwestern Cote D’ivoire,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western Niger and southeastern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Nigeria received below-average rainfall.</a:t>
            </a:r>
            <a:endParaRPr lang="en-US" altLang="en-US" sz="114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16152"/>
            <a:ext cx="3813048" cy="3813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6152"/>
            <a:ext cx="3813048" cy="3813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Rainfall Patterns: Last 7 Days</a:t>
            </a:r>
          </a:p>
        </p:txBody>
      </p:sp>
      <p:sp>
        <p:nvSpPr>
          <p:cNvPr id="10246" name="AutoShape 7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247" name="AutoShape 11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248" name="AutoShape 13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45402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0249" name="AutoShape 15" descr="http://www.cpc.ncep.noaa.gov/products/international/africa_arc/africa_arc_7day_af_anom.gif"/>
          <p:cNvSpPr>
            <a:spLocks noChangeAspect="1" noChangeArrowheads="1"/>
          </p:cNvSpPr>
          <p:nvPr/>
        </p:nvSpPr>
        <p:spPr bwMode="auto">
          <a:xfrm>
            <a:off x="60642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" name="AutoShape 2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9248" y="5105400"/>
            <a:ext cx="8991600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00" b="1" dirty="0">
                <a:solidFill>
                  <a:schemeClr val="bg1"/>
                </a:solidFill>
              </a:rPr>
              <a:t>During the past 7 days, in East Africa, rainfall was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above-average over parts of western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central and northern Ethiopia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, pockets of southern and eastern Sudan and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western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South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Sudan. </a:t>
            </a:r>
            <a:r>
              <a:rPr lang="en-US" altLang="en-US" sz="1100" b="1" dirty="0">
                <a:solidFill>
                  <a:schemeClr val="bg1"/>
                </a:solidFill>
              </a:rPr>
              <a:t>In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Central </a:t>
            </a:r>
            <a:r>
              <a:rPr lang="en-US" altLang="en-US" sz="1100" b="1" dirty="0">
                <a:solidFill>
                  <a:schemeClr val="bg1"/>
                </a:solidFill>
              </a:rPr>
              <a:t>Africa, rainfall was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over pockets of Cameroon, western CAR, and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northern Congo, and northwestern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DRC.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Below-average rainfall was observed over eastern CAR, eastern Chad and parts of northern DRC. In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West Africa, above-average rainfall was observed over parts of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western Guinea, western Liberia, southern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Cote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d’Ivoire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Burkina Faso, Togo,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and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Nigeria. Meanwhile, rainfall was below-average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parts of Mali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eastern Liberia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Benin, and central and northern Nigeria.</a:t>
            </a:r>
            <a:endParaRPr lang="en-US" altLang="en-US" sz="11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56" y="1235075"/>
            <a:ext cx="3813048" cy="3813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39429"/>
            <a:ext cx="3813048" cy="381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04227"/>
            <a:ext cx="3813048" cy="3813048"/>
          </a:xfrm>
          <a:prstGeom prst="rect">
            <a:avLst/>
          </a:prstGeom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Atmospheric Circulation: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9248" y="5678503"/>
            <a:ext cx="899160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At 700-hPa level (left panel), anomalous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cyclonic shear was observed across West Africa.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85800" y="2590800"/>
            <a:ext cx="2057400" cy="762000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04227"/>
            <a:ext cx="3813048" cy="381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>
            <a:extLst>
              <a:ext uri="{FF2B5EF4-FFF2-40B4-BE49-F238E27FC236}">
                <a16:creationId xmlns:a16="http://schemas.microsoft.com/office/drawing/2014/main" id="{97A02872-9A0E-9645-A8B6-8DA31B2E7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601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Rainfall Evolution</a:t>
            </a:r>
          </a:p>
        </p:txBody>
      </p:sp>
      <p:sp>
        <p:nvSpPr>
          <p:cNvPr id="9219" name="Line 48">
            <a:extLst>
              <a:ext uri="{FF2B5EF4-FFF2-40B4-BE49-F238E27FC236}">
                <a16:creationId xmlns:a16="http://schemas.microsoft.com/office/drawing/2014/main" id="{5EE4D912-0061-1440-94E4-388A57BFF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057400"/>
            <a:ext cx="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9220" name="Picture 13" descr="Clickable Image">
            <a:extLst>
              <a:ext uri="{FF2B5EF4-FFF2-40B4-BE49-F238E27FC236}">
                <a16:creationId xmlns:a16="http://schemas.microsoft.com/office/drawing/2014/main" id="{55A4FBCA-C615-E548-B04B-E40F8A7DF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49" y="664149"/>
            <a:ext cx="2743200" cy="26289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49">
            <a:extLst>
              <a:ext uri="{FF2B5EF4-FFF2-40B4-BE49-F238E27FC236}">
                <a16:creationId xmlns:a16="http://schemas.microsoft.com/office/drawing/2014/main" id="{D03C9423-4F28-C745-8EF5-45ABCE0878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1752600"/>
            <a:ext cx="533400" cy="220979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Line 169">
            <a:extLst>
              <a:ext uri="{FF2B5EF4-FFF2-40B4-BE49-F238E27FC236}">
                <a16:creationId xmlns:a16="http://schemas.microsoft.com/office/drawing/2014/main" id="{A2A56B34-3D71-9E45-BE1E-2EA46AD87E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05200" y="1814993"/>
            <a:ext cx="1447800" cy="173287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Line 169">
            <a:extLst>
              <a:ext uri="{FF2B5EF4-FFF2-40B4-BE49-F238E27FC236}">
                <a16:creationId xmlns:a16="http://schemas.microsoft.com/office/drawing/2014/main" id="{BDAB2B4D-8464-754A-BEB5-33B2AB5393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779079"/>
            <a:ext cx="1295400" cy="97352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7D9B727-7203-A341-9978-4E0CEE65D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6073775"/>
            <a:ext cx="89249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Arial" charset="0"/>
                <a:cs typeface="+mn-cs"/>
              </a:rPr>
              <a:t>Daily evolution of rainfall over the last 9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0 </a:t>
            </a:r>
            <a:r>
              <a:rPr lang="en-US" altLang="en-US" sz="1200" b="1" dirty="0">
                <a:solidFill>
                  <a:schemeClr val="bg1"/>
                </a:solidFill>
                <a:latin typeface="Arial" charset="0"/>
                <a:cs typeface="+mn-cs"/>
              </a:rPr>
              <a:t>days at selected locations shows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increasing moisture deficits over parts of South Sudan (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bottom right). Consistent heavy rains have kept significant moisture surpluses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over parts of Central African Republic (bottom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left) and western Ethiopia (top right). </a:t>
            </a:r>
            <a:endParaRPr lang="en-US" altLang="en-US" sz="12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24" y="574741"/>
            <a:ext cx="3456432" cy="2688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11" y="3390264"/>
            <a:ext cx="3456432" cy="2688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24" y="3390264"/>
            <a:ext cx="3456432" cy="26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177800"/>
            <a:ext cx="7924800" cy="149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00"/>
                </a:solidFill>
                <a:latin typeface="Arial" charset="0"/>
              </a:rPr>
              <a:t>NCEP GEFS Model Forecasts</a:t>
            </a:r>
            <a: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Non-Bias Corrected Probability of </a:t>
            </a:r>
            <a:b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precipitation exceedance 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5252048" y="1501140"/>
            <a:ext cx="32833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Week-2, Valid: </a:t>
            </a:r>
            <a:r>
              <a:rPr lang="en-US" altLang="en-US" b="1" dirty="0" smtClean="0">
                <a:solidFill>
                  <a:srgbClr val="FFFF00"/>
                </a:solidFill>
              </a:rPr>
              <a:t>19 </a:t>
            </a:r>
            <a:r>
              <a:rPr lang="en-US" altLang="en-US" b="1" dirty="0" smtClean="0">
                <a:solidFill>
                  <a:srgbClr val="FFFF00"/>
                </a:solidFill>
              </a:rPr>
              <a:t>- </a:t>
            </a:r>
            <a:r>
              <a:rPr lang="en-US" altLang="en-US" b="1" dirty="0" smtClean="0">
                <a:solidFill>
                  <a:srgbClr val="FFFF00"/>
                </a:solidFill>
              </a:rPr>
              <a:t>25 </a:t>
            </a:r>
            <a:r>
              <a:rPr lang="en-US" altLang="en-US" b="1" dirty="0" smtClean="0">
                <a:solidFill>
                  <a:srgbClr val="FFFF00"/>
                </a:solidFill>
              </a:rPr>
              <a:t>July, 2022</a:t>
            </a:r>
            <a:endParaRPr lang="en-US" alt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9248" y="5428869"/>
            <a:ext cx="8991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For week-1 (left panel) and week-2 (right panel) the </a:t>
            </a:r>
            <a:r>
              <a:rPr lang="en-US" altLang="en-US" sz="1200" b="1" dirty="0">
                <a:solidFill>
                  <a:schemeClr val="bg1"/>
                </a:solidFill>
              </a:rPr>
              <a:t>NCEP GEFS indicates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a moderate to high </a:t>
            </a:r>
            <a:r>
              <a:rPr lang="en-US" altLang="en-US" sz="1200" b="1" dirty="0">
                <a:solidFill>
                  <a:schemeClr val="bg1"/>
                </a:solidFill>
              </a:rPr>
              <a:t>chance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(over </a:t>
            </a:r>
            <a:r>
              <a:rPr lang="en-US" altLang="en-US" sz="1200" b="1" dirty="0">
                <a:solidFill>
                  <a:schemeClr val="bg1"/>
                </a:solidFill>
              </a:rPr>
              <a:t>70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%) </a:t>
            </a:r>
            <a:r>
              <a:rPr lang="en-US" altLang="en-US" sz="1200" b="1" dirty="0">
                <a:solidFill>
                  <a:schemeClr val="bg1"/>
                </a:solidFill>
              </a:rPr>
              <a:t>for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rainfall to exceed 50 mm over Guinea, Sierra Leone, Liberia, pockets of Nigeria, Cameroon and western Ethiopia.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825276" y="1524000"/>
            <a:ext cx="32833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Week-1, Valid: </a:t>
            </a:r>
            <a:r>
              <a:rPr lang="en-US" altLang="en-US" b="1" dirty="0" smtClean="0">
                <a:solidFill>
                  <a:srgbClr val="FFFF00"/>
                </a:solidFill>
              </a:rPr>
              <a:t>12 </a:t>
            </a:r>
            <a:r>
              <a:rPr lang="en-US" altLang="en-US" b="1" dirty="0" smtClean="0">
                <a:solidFill>
                  <a:srgbClr val="FFFF00"/>
                </a:solidFill>
              </a:rPr>
              <a:t>- </a:t>
            </a:r>
            <a:r>
              <a:rPr lang="en-US" altLang="en-US" b="1" dirty="0" smtClean="0">
                <a:solidFill>
                  <a:srgbClr val="FFFF00"/>
                </a:solidFill>
              </a:rPr>
              <a:t>18 </a:t>
            </a:r>
            <a:r>
              <a:rPr lang="en-US" altLang="en-US" b="1" dirty="0">
                <a:solidFill>
                  <a:srgbClr val="FFFF00"/>
                </a:solidFill>
              </a:rPr>
              <a:t>July, 2022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39694"/>
            <a:ext cx="4270248" cy="3202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39694"/>
            <a:ext cx="4270248" cy="320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66FF"/>
      </a:accent2>
      <a:accent3>
        <a:srgbClr val="FFFFFF"/>
      </a:accent3>
      <a:accent4>
        <a:srgbClr val="000000"/>
      </a:accent4>
      <a:accent5>
        <a:srgbClr val="AAE2CA"/>
      </a:accent5>
      <a:accent6>
        <a:srgbClr val="005CE7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05C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216805</TotalTime>
  <Words>1638</Words>
  <Application>Microsoft Office PowerPoint</Application>
  <PresentationFormat>On-screen Show (4:3)</PresentationFormat>
  <Paragraphs>61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Default Design</vt:lpstr>
      <vt:lpstr>CorelPhotoPaint.Image.10</vt:lpstr>
      <vt:lpstr>The African Monsoon Recent Evolution and Current Status  Include Week-1 and Week-2 Outlooks </vt:lpstr>
      <vt:lpstr>Outline</vt:lpstr>
      <vt:lpstr>Highlights: Last 7 Days</vt:lpstr>
      <vt:lpstr>Rainfall Patterns: Last 90 Days</vt:lpstr>
      <vt:lpstr>Rainfall Patterns: Last 30 Days</vt:lpstr>
      <vt:lpstr>Rainfall Patterns: Last 7 Days</vt:lpstr>
      <vt:lpstr>Atmospheric Circulation: Last 7 Days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NOAA/NWS/NCEP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Vernon E. Kousky</dc:creator>
  <cp:lastModifiedBy>Endalkachew Bekele</cp:lastModifiedBy>
  <cp:revision>10185</cp:revision>
  <cp:lastPrinted>2018-07-09T15:13:07Z</cp:lastPrinted>
  <dcterms:created xsi:type="dcterms:W3CDTF">2001-08-31T10:39:36Z</dcterms:created>
  <dcterms:modified xsi:type="dcterms:W3CDTF">2022-07-11T16:24:16Z</dcterms:modified>
</cp:coreProperties>
</file>