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515"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88" autoAdjust="0"/>
    <p:restoredTop sz="90813" autoAdjust="0"/>
  </p:normalViewPr>
  <p:slideViewPr>
    <p:cSldViewPr>
      <p:cViewPr varScale="1">
        <p:scale>
          <a:sx n="69" d="100"/>
          <a:sy n="69" d="100"/>
        </p:scale>
        <p:origin x="1212" y="51"/>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dirty="0"/>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dirty="0"/>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dirty="0"/>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dirty="0"/>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7/25/2022</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dirty="0"/>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dirty="0"/>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dirty="0"/>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dirty="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dirty="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62C6B-CC89-4827-94E3-A6ABFBF2EB54}" type="slidenum">
              <a:rPr lang="en-US" altLang="en-US" smtClean="0"/>
              <a:pPr/>
              <a:t>12</a:t>
            </a:fld>
            <a:endParaRPr lang="en-US" altLang="en-US" dirty="0"/>
          </a:p>
        </p:txBody>
      </p:sp>
    </p:spTree>
    <p:extLst>
      <p:ext uri="{BB962C8B-B14F-4D97-AF65-F5344CB8AC3E}">
        <p14:creationId xmlns:p14="http://schemas.microsoft.com/office/powerpoint/2010/main" val="69667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dirty="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dirty="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dirty="0"/>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dirty="0"/>
          </a:p>
        </p:txBody>
      </p:sp>
    </p:spTree>
    <p:extLst>
      <p:ext uri="{BB962C8B-B14F-4D97-AF65-F5344CB8AC3E}">
        <p14:creationId xmlns:p14="http://schemas.microsoft.com/office/powerpoint/2010/main" val="373674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dirty="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dirty="0"/>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dirty="0"/>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681"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25 </a:t>
            </a:r>
            <a:r>
              <a:rPr lang="en-US" altLang="en-US" sz="2800" b="1" dirty="0" smtClean="0">
                <a:solidFill>
                  <a:schemeClr val="bg1"/>
                </a:solidFill>
              </a:rPr>
              <a:t>July 2022</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dirty="0">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dirty="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26 July </a:t>
            </a:r>
            <a:r>
              <a:rPr lang="en-US" altLang="en-US" b="1" dirty="0">
                <a:solidFill>
                  <a:srgbClr val="FFFF00"/>
                </a:solidFill>
              </a:rPr>
              <a:t>- </a:t>
            </a:r>
            <a:r>
              <a:rPr lang="en-US" altLang="en-US" b="1" dirty="0" smtClean="0">
                <a:solidFill>
                  <a:srgbClr val="FFFF00"/>
                </a:solidFill>
              </a:rPr>
              <a:t>1 August, </a:t>
            </a:r>
            <a:r>
              <a:rPr lang="en-US" altLang="en-US" b="1" dirty="0">
                <a:solidFill>
                  <a:srgbClr val="FFFF00"/>
                </a:solidFill>
              </a:rPr>
              <a:t>2022</a:t>
            </a:r>
            <a:endParaRPr lang="en-US" altLang="en-US" b="1" dirty="0">
              <a:solidFill>
                <a:srgbClr val="FFFF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728" y="1788759"/>
            <a:ext cx="2980941" cy="3857689"/>
          </a:xfrm>
          <a:prstGeom prst="rect">
            <a:avLst/>
          </a:prstGeom>
        </p:spPr>
      </p:pic>
      <p:sp>
        <p:nvSpPr>
          <p:cNvPr id="10" name="Text Box 8"/>
          <p:cNvSpPr txBox="1">
            <a:spLocks noChangeArrowheads="1"/>
          </p:cNvSpPr>
          <p:nvPr/>
        </p:nvSpPr>
        <p:spPr bwMode="auto">
          <a:xfrm>
            <a:off x="3581400" y="1661279"/>
            <a:ext cx="5349875" cy="3985706"/>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central and southern portions of Senegal, much of The Gambia, northern Guinea-Bissau, southern Niger, northern, eastern, and southern portions of Nigeria and CAR, northern and central portions of Cameroon, central and southern parts of Chad, western and southern portions of Sudan, much of South Sudan, northern DR Congo, western Uganda, northern and western parts of Ethiopia, northern and central portions of Eritrea: </a:t>
            </a:r>
            <a:r>
              <a:rPr lang="en-US" altLang="en-US" sz="1100" b="1"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southern portions of Guinea, much of Sierra Leone and Liberia, and western Cote d’Ivoire</a:t>
            </a:r>
            <a:r>
              <a:rPr lang="en-US" altLang="en-US" sz="1100" b="1" dirty="0">
                <a:solidFill>
                  <a:schemeClr val="bg1"/>
                </a:solidFill>
                <a:latin typeface="Arial" charset="0"/>
              </a:rPr>
              <a:t>: An area of anomalous lower-level divergence and upper-level convergence is expected to suppress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southern portions of Ethiopia, southeastern South Sudan, northeastern Uganda and western Kenya: </a:t>
            </a:r>
            <a:r>
              <a:rPr lang="en-US" altLang="en-US" sz="1100" b="1"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p:txBody>
      </p:sp>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dirty="0">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dirty="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dirty="0">
                <a:solidFill>
                  <a:srgbClr val="FFFF00"/>
                </a:solidFill>
              </a:rPr>
              <a:t>Week-2 Precipitation Outlooks</a:t>
            </a:r>
            <a:br>
              <a:rPr lang="en-US" altLang="en-US" sz="2400" b="1" dirty="0">
                <a:solidFill>
                  <a:srgbClr val="FFFF00"/>
                </a:solidFill>
              </a:rPr>
            </a:br>
            <a:endParaRPr lang="en-US" altLang="en-US" sz="2400" b="1" dirty="0">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 </a:t>
            </a:r>
            <a:r>
              <a:rPr lang="en-US" altLang="en-US" b="1" dirty="0" smtClean="0">
                <a:solidFill>
                  <a:srgbClr val="FFFF00"/>
                </a:solidFill>
              </a:rPr>
              <a:t>- </a:t>
            </a:r>
            <a:r>
              <a:rPr lang="en-US" altLang="en-US" b="1" dirty="0" smtClean="0">
                <a:solidFill>
                  <a:srgbClr val="FFFF00"/>
                </a:solidFill>
              </a:rPr>
              <a:t>8 August, </a:t>
            </a:r>
            <a:r>
              <a:rPr lang="en-US" altLang="en-US" b="1" dirty="0" smtClean="0">
                <a:solidFill>
                  <a:srgbClr val="FFFF00"/>
                </a:solidFill>
              </a:rPr>
              <a:t>2022</a:t>
            </a:r>
            <a:endParaRPr lang="en-US" altLang="en-US" b="1" dirty="0">
              <a:solidFill>
                <a:srgbClr val="FFFF00"/>
              </a:solidFill>
            </a:endParaRPr>
          </a:p>
        </p:txBody>
      </p:sp>
      <p:sp>
        <p:nvSpPr>
          <p:cNvPr id="10" name="Text Box 8"/>
          <p:cNvSpPr txBox="1">
            <a:spLocks noChangeArrowheads="1"/>
          </p:cNvSpPr>
          <p:nvPr/>
        </p:nvSpPr>
        <p:spPr bwMode="auto">
          <a:xfrm>
            <a:off x="3581400" y="1661279"/>
            <a:ext cx="5349875" cy="3477875"/>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southern portions of Senegal and Mali, much of Guinea-Bissau and Guinea, western Sierra Leone, eastern and central parts of Burkina Faso, northern portions of Ghana, Togo, Benin, Nigeria and Cameroon, southern portions of Niger and western parts of Chad: </a:t>
            </a:r>
            <a:r>
              <a:rPr lang="en-US" altLang="en-US" sz="1100" b="1" dirty="0">
                <a:solidFill>
                  <a:schemeClr val="bg1"/>
                </a:solidFill>
                <a:latin typeface="Arial" charset="0"/>
              </a:rPr>
              <a:t>An area of anomalous lower-level convergence and upper-level divergence is expected to enhance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southeastern Nigeria, southern parts of Cameroon, much of Equatorial Guinea, northern parts of Gabon and Congo, northwestern DR Congo, and southwestern portions of CAR: </a:t>
            </a:r>
            <a:r>
              <a:rPr lang="en-US" altLang="en-US" sz="1100" b="1"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eastern Chad, western and eastern parts of Sudan and Ethiopia, and much of Eritrea: </a:t>
            </a:r>
            <a:r>
              <a:rPr lang="en-US" altLang="en-US" sz="1100" b="1"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28" y="1786355"/>
            <a:ext cx="2980941" cy="3857689"/>
          </a:xfrm>
          <a:prstGeom prst="rect">
            <a:avLst/>
          </a:prstGeom>
        </p:spPr>
      </p:pic>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562600"/>
          </a:xfrm>
        </p:spPr>
        <p:txBody>
          <a:bodyPr/>
          <a:lstStyle/>
          <a:p>
            <a:pPr algn="just"/>
            <a:r>
              <a:rPr lang="en-US" altLang="en-US" sz="1100" b="1" dirty="0">
                <a:solidFill>
                  <a:schemeClr val="bg1"/>
                </a:solidFill>
                <a:latin typeface="Arial" panose="020B0604020202020204" pitchFamily="34" charset="0"/>
                <a:cs typeface="Arial" panose="020B0604020202020204" pitchFamily="34" charset="0"/>
              </a:rPr>
              <a:t>Over the past 90 days, in East Africa, above-average rainfall was observed over southern and eastern Sudan, the western and eastern portions of South Sudan, western Ethiopia, and parts of  southern Somalia, western and northern Tanzania and pockets of western and eastern Kenya. Rainfall was below-average over southern and eastern Ethiopia, central and southern South Sudan, much of Kenya, central and northern Somalia, Uganda, as well as pockets of eastern Tanzania. In southern Africa, above-average rainfall was observed over northern Angola, northern Malawi, parts of South Africa and Mozambique. Below-average rainfall was observed over pockets of Botswana and much of Madagascar. In Central Africa, rainfall was above-average over central and eastern Cameroon, much of CAR, northern and eastern Gabon, Congo, and northern DRC. Rainfall was below-average over pockets of western Cameroon, parts of central DRC, and southern Gabon. In West Africa, rainfall was above-average over much of the Gulf of Guinea region, as well as Senegal, while below-average rainfall was observed over central Mali, eastern Liberia, parts of Cote D’Ivoire, pockets of northeastern Ghana, and parts of Nigeria.</a:t>
            </a:r>
          </a:p>
          <a:p>
            <a:pPr algn="just"/>
            <a:endParaRPr lang="en-US" altLang="en-US" sz="1100" b="1" dirty="0" smtClean="0">
              <a:solidFill>
                <a:schemeClr val="bg1"/>
              </a:solidFill>
              <a:latin typeface="Arial" panose="020B0604020202020204" pitchFamily="34" charset="0"/>
              <a:cs typeface="Arial" panose="020B0604020202020204" pitchFamily="34" charset="0"/>
            </a:endParaRPr>
          </a:p>
          <a:p>
            <a:pPr algn="just"/>
            <a:r>
              <a:rPr lang="en-US" altLang="en-US" sz="1100" b="1" dirty="0">
                <a:solidFill>
                  <a:schemeClr val="bg1"/>
                </a:solidFill>
                <a:latin typeface="Arial" panose="020B0604020202020204" pitchFamily="34" charset="0"/>
                <a:cs typeface="Arial" panose="020B0604020202020204" pitchFamily="34" charset="0"/>
              </a:rPr>
              <a:t>During the past 7 days, in East Africa, rainfall was above-average over parts of southern Sudan, western South Sudan and western Ethiopia. Below-average rainfall was observed over pockets of central South Sudan and eastern Ethiopia. In Central Africa, rainfall was above-average over northern and eastern Cameroon, southern Chad, much of CAR, and northern DRC. Below-average rainfall was observed over pockets of Cameroon. In West Africa, above-average rainfall was observed over much of Senegal, western Guinea, Sierra Leone, central and eastern Burkina Faso, northern Ghana, and parts of northern Nigeria. Meanwhile, rainfall was below-average along the Gulf of Guinea </a:t>
            </a:r>
            <a:r>
              <a:rPr lang="en-US" altLang="en-US" sz="1100" b="1" dirty="0" smtClean="0">
                <a:solidFill>
                  <a:schemeClr val="bg1"/>
                </a:solidFill>
                <a:latin typeface="Arial" panose="020B0604020202020204" pitchFamily="34" charset="0"/>
                <a:cs typeface="Arial" panose="020B0604020202020204" pitchFamily="34" charset="0"/>
              </a:rPr>
              <a:t>coast.</a:t>
            </a: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a:r>
              <a:rPr lang="en-US" altLang="en-US" sz="1100" b="1" dirty="0" smtClean="0">
                <a:solidFill>
                  <a:schemeClr val="bg1"/>
                </a:solidFill>
                <a:latin typeface="Arial" panose="020B0604020202020204" pitchFamily="34" charset="0"/>
                <a:cs typeface="Arial" panose="020B0604020202020204" pitchFamily="34" charset="0"/>
              </a:rPr>
              <a:t>Week-1 </a:t>
            </a:r>
            <a:r>
              <a:rPr lang="en-US" altLang="en-US" sz="1100" b="1" dirty="0" smtClean="0">
                <a:solidFill>
                  <a:schemeClr val="bg1"/>
                </a:solidFill>
                <a:latin typeface="Arial" panose="020B0604020202020204" pitchFamily="34" charset="0"/>
                <a:cs typeface="Arial" panose="020B0604020202020204" pitchFamily="34" charset="0"/>
              </a:rPr>
              <a:t>outlooks </a:t>
            </a:r>
            <a:r>
              <a:rPr lang="en-US" altLang="en-US" sz="1100" b="1" dirty="0">
                <a:solidFill>
                  <a:schemeClr val="bg1"/>
                </a:solidFill>
                <a:latin typeface="Arial" panose="020B0604020202020204" pitchFamily="34" charset="0"/>
                <a:cs typeface="Arial" panose="020B0604020202020204" pitchFamily="34" charset="0"/>
              </a:rPr>
              <a:t>call for an increased chance for </a:t>
            </a:r>
            <a:r>
              <a:rPr lang="en-US" altLang="en-US" sz="1100" b="1" dirty="0" smtClean="0">
                <a:solidFill>
                  <a:schemeClr val="bg1"/>
                </a:solidFill>
                <a:latin typeface="Arial" panose="020B0604020202020204" pitchFamily="34" charset="0"/>
                <a:cs typeface="Arial" panose="020B0604020202020204" pitchFamily="34" charset="0"/>
              </a:rPr>
              <a:t>below-average </a:t>
            </a:r>
            <a:r>
              <a:rPr lang="en-US" altLang="en-US" sz="1100" b="1" dirty="0" smtClean="0">
                <a:solidFill>
                  <a:schemeClr val="bg1"/>
                </a:solidFill>
                <a:latin typeface="Arial" panose="020B0604020202020204" pitchFamily="34" charset="0"/>
                <a:cs typeface="Arial" panose="020B0604020202020204" pitchFamily="34" charset="0"/>
              </a:rPr>
              <a:t>rainfall over the far western </a:t>
            </a:r>
            <a:r>
              <a:rPr lang="en-US" altLang="en-US" sz="1100" b="1" dirty="0" smtClean="0">
                <a:solidFill>
                  <a:schemeClr val="bg1"/>
                </a:solidFill>
                <a:latin typeface="Arial" panose="020B0604020202020204" pitchFamily="34" charset="0"/>
                <a:cs typeface="Arial" panose="020B0604020202020204" pitchFamily="34" charset="0"/>
              </a:rPr>
              <a:t>West Africa. In contrast, there is an increased chance for above-average rainfall over portions of Central Africa, much of South Sudan, the southern and eastern portions of Sudan, and western Ethiopia. Week-2 outlooks call for an increased chance for above-average rainfall over the western portions of the Gulf of Guinea region, and the central portion of Sahel. There is an increased chance for below-average rainfall across the eastern portion of the Gulf of Guinea and the neighboring areas of Central Africa. </a:t>
            </a:r>
            <a:endParaRPr lang="en-US" altLang="en-US" sz="110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dirty="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dirty="0">
                <a:solidFill>
                  <a:schemeClr val="bg1"/>
                </a:solidFill>
              </a:rPr>
              <a:t>  Highlights</a:t>
            </a:r>
          </a:p>
          <a:p>
            <a:pPr eaLnBrk="1" hangingPunct="1">
              <a:lnSpc>
                <a:spcPct val="150000"/>
              </a:lnSpc>
              <a:buFontTx/>
              <a:buChar char="•"/>
            </a:pPr>
            <a:r>
              <a:rPr lang="en-US" altLang="en-US" sz="2400" b="1" dirty="0">
                <a:solidFill>
                  <a:schemeClr val="bg1"/>
                </a:solidFill>
              </a:rPr>
              <a:t>  Recent Evolution and Current Conditions</a:t>
            </a:r>
          </a:p>
          <a:p>
            <a:pPr eaLnBrk="1" hangingPunct="1">
              <a:lnSpc>
                <a:spcPct val="150000"/>
              </a:lnSpc>
              <a:buFontTx/>
              <a:buChar char="•"/>
            </a:pPr>
            <a:r>
              <a:rPr lang="en-US" altLang="en-US" sz="2400" b="1" dirty="0">
                <a:solidFill>
                  <a:schemeClr val="bg1"/>
                </a:solidFill>
              </a:rPr>
              <a:t>  NCEP GEFS Forecasts</a:t>
            </a:r>
          </a:p>
          <a:p>
            <a:pPr eaLnBrk="1" hangingPunct="1">
              <a:lnSpc>
                <a:spcPct val="150000"/>
              </a:lnSpc>
              <a:buFontTx/>
              <a:buChar char="•"/>
            </a:pPr>
            <a:r>
              <a:rPr lang="en-US" altLang="en-US" sz="2400" b="1" dirty="0">
                <a:solidFill>
                  <a:schemeClr val="bg1"/>
                </a:solidFill>
              </a:rPr>
              <a:t>  Summary</a:t>
            </a:r>
          </a:p>
          <a:p>
            <a:pPr eaLnBrk="1" hangingPunct="1">
              <a:lnSpc>
                <a:spcPct val="150000"/>
              </a:lnSpc>
            </a:pPr>
            <a:endParaRPr lang="en-US" altLang="en-US" sz="24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752600"/>
            <a:ext cx="8458200" cy="4953000"/>
          </a:xfrm>
          <a:prstGeom prst="rect">
            <a:avLst/>
          </a:prstGeom>
          <a:noFill/>
          <a:ln w="9525">
            <a:noFill/>
            <a:miter lim="800000"/>
            <a:headEnd/>
            <a:tailEnd/>
          </a:ln>
        </p:spPr>
        <p:txBody>
          <a:bodyPr/>
          <a:lstStyle/>
          <a:p>
            <a:pPr marL="285750" indent="-285750" algn="just" eaLnBrk="1" hangingPunct="1">
              <a:lnSpc>
                <a:spcPct val="90000"/>
              </a:lnSpc>
              <a:spcBef>
                <a:spcPct val="50000"/>
              </a:spcBef>
              <a:buFont typeface="Arial" panose="020B0604020202020204" pitchFamily="34" charset="0"/>
              <a:buChar char="•"/>
            </a:pPr>
            <a:r>
              <a:rPr lang="en-US" altLang="en-US" sz="1400" b="1" dirty="0">
                <a:solidFill>
                  <a:schemeClr val="bg1"/>
                </a:solidFill>
              </a:rPr>
              <a:t>During the past 7 days, in East Africa, rainfall was above-average over parts of southern Sudan, western South Sudan and western Ethiopia. Below-average rainfall was observed over pockets of central South Sudan and eastern Ethiopia. In Central Africa, rainfall was above-average over northern and eastern Cameroon, southern Chad, much of CAR, and northern DRC. Below-average rainfall was observed over pockets of Cameroon. In West Africa, above-average rainfall was observed over much of Senegal, western Guinea, Sierra Leone, central and eastern Burkina Faso, northern Ghana, and parts of northern Nigeria. Meanwhile, rainfall was below-average along the Gulf of Guinea coast.</a:t>
            </a:r>
          </a:p>
          <a:p>
            <a:pPr marL="285750" indent="-285750" algn="just" eaLnBrk="1" hangingPunct="1">
              <a:lnSpc>
                <a:spcPct val="90000"/>
              </a:lnSpc>
              <a:spcBef>
                <a:spcPct val="50000"/>
              </a:spcBef>
              <a:buFont typeface="Arial" panose="020B0604020202020204" pitchFamily="34" charset="0"/>
              <a:buChar char="•"/>
            </a:pPr>
            <a:endParaRPr lang="en-US" altLang="en-US" sz="1400" b="1" dirty="0">
              <a:solidFill>
                <a:schemeClr val="bg1"/>
              </a:solidFill>
            </a:endParaRPr>
          </a:p>
          <a:p>
            <a:pPr marL="285750" indent="-285750" algn="just" eaLnBrk="1" hangingPunct="1">
              <a:lnSpc>
                <a:spcPct val="90000"/>
              </a:lnSpc>
              <a:spcBef>
                <a:spcPct val="50000"/>
              </a:spcBef>
              <a:buFont typeface="Arial" panose="020B0604020202020204" pitchFamily="34" charset="0"/>
              <a:buChar char="•"/>
            </a:pPr>
            <a:r>
              <a:rPr lang="en-US" altLang="en-US" sz="1400" b="1" dirty="0">
                <a:solidFill>
                  <a:schemeClr val="bg1"/>
                </a:solidFill>
              </a:rPr>
              <a:t>Week-1 outlooks call for an increased chance for below-average rainfall over the far western West Africa. In contrast, there is an increased chance for above-average rainfall over portions of Central Africa, much of South Sudan, the southern and eastern portions of Sudan, and western Ethiopia. Week-2 outlooks call for an increased chance for above-average rainfall over the western portions of the Gulf of Guinea region, and the central portion of Sahel. There is an increased chance for below-average rainfall across the eastern portion of the Gulf of Guinea and the neighboring areas of Central Africa.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90 Days</a:t>
            </a:r>
          </a:p>
        </p:txBody>
      </p:sp>
      <p:sp>
        <p:nvSpPr>
          <p:cNvPr id="5" name="Text Box 8"/>
          <p:cNvSpPr txBox="1">
            <a:spLocks noChangeArrowheads="1"/>
          </p:cNvSpPr>
          <p:nvPr/>
        </p:nvSpPr>
        <p:spPr bwMode="auto">
          <a:xfrm>
            <a:off x="79248" y="5029200"/>
            <a:ext cx="8991600" cy="158825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080" b="1" dirty="0">
                <a:solidFill>
                  <a:schemeClr val="bg1"/>
                </a:solidFill>
              </a:rPr>
              <a:t>Over the past 90 days, </a:t>
            </a:r>
            <a:r>
              <a:rPr lang="en-US" altLang="en-US" sz="1080" b="1" dirty="0" smtClean="0">
                <a:solidFill>
                  <a:schemeClr val="bg1"/>
                </a:solidFill>
              </a:rPr>
              <a:t>in </a:t>
            </a:r>
            <a:r>
              <a:rPr lang="en-US" altLang="en-US" sz="1080" b="1" dirty="0">
                <a:solidFill>
                  <a:schemeClr val="bg1"/>
                </a:solidFill>
              </a:rPr>
              <a:t>East Africa, </a:t>
            </a:r>
            <a:r>
              <a:rPr lang="en-US" altLang="en-US" sz="1080" b="1" dirty="0" smtClean="0">
                <a:solidFill>
                  <a:schemeClr val="bg1"/>
                </a:solidFill>
              </a:rPr>
              <a:t>above-average </a:t>
            </a:r>
            <a:r>
              <a:rPr lang="en-US" altLang="en-US" sz="1080" b="1" dirty="0">
                <a:solidFill>
                  <a:schemeClr val="bg1"/>
                </a:solidFill>
              </a:rPr>
              <a:t>rainfall was observed over </a:t>
            </a:r>
            <a:r>
              <a:rPr lang="en-US" altLang="en-US" sz="1080" b="1" dirty="0" smtClean="0">
                <a:solidFill>
                  <a:schemeClr val="bg1"/>
                </a:solidFill>
              </a:rPr>
              <a:t>southern and eastern Sudan, the western and eastern portions of South Sudan, western Ethiopia, and parts of  southern </a:t>
            </a:r>
            <a:r>
              <a:rPr lang="en-US" altLang="en-US" sz="1080" b="1" dirty="0" smtClean="0">
                <a:solidFill>
                  <a:schemeClr val="bg1"/>
                </a:solidFill>
              </a:rPr>
              <a:t>Somalia, </a:t>
            </a:r>
            <a:r>
              <a:rPr lang="en-US" altLang="en-US" sz="1080" b="1" dirty="0" smtClean="0">
                <a:solidFill>
                  <a:schemeClr val="bg1"/>
                </a:solidFill>
              </a:rPr>
              <a:t>western and northern Tanzania and </a:t>
            </a:r>
            <a:r>
              <a:rPr lang="en-US" altLang="en-US" sz="1080" b="1" dirty="0" smtClean="0">
                <a:solidFill>
                  <a:schemeClr val="bg1"/>
                </a:solidFill>
              </a:rPr>
              <a:t>pockets of western and eastern Kenya. </a:t>
            </a:r>
            <a:r>
              <a:rPr lang="en-US" altLang="en-US" sz="1080" b="1" dirty="0" smtClean="0">
                <a:solidFill>
                  <a:schemeClr val="bg1"/>
                </a:solidFill>
              </a:rPr>
              <a:t>Rainfall </a:t>
            </a:r>
            <a:r>
              <a:rPr lang="en-US" altLang="en-US" sz="1080" b="1" dirty="0">
                <a:solidFill>
                  <a:schemeClr val="bg1"/>
                </a:solidFill>
              </a:rPr>
              <a:t>was below-average over </a:t>
            </a:r>
            <a:r>
              <a:rPr lang="en-US" altLang="en-US" sz="1080" b="1" dirty="0" smtClean="0">
                <a:solidFill>
                  <a:schemeClr val="bg1"/>
                </a:solidFill>
              </a:rPr>
              <a:t>southern and eastern Ethiopia, central and southern South Sudan, much of Kenya, central and northern Somalia, </a:t>
            </a:r>
            <a:r>
              <a:rPr lang="en-US" altLang="en-US" sz="1080" b="1" dirty="0" smtClean="0">
                <a:solidFill>
                  <a:schemeClr val="bg1"/>
                </a:solidFill>
              </a:rPr>
              <a:t>Uganda</a:t>
            </a:r>
            <a:r>
              <a:rPr lang="en-US" altLang="en-US" sz="1080" b="1" dirty="0" smtClean="0">
                <a:solidFill>
                  <a:schemeClr val="bg1"/>
                </a:solidFill>
              </a:rPr>
              <a:t>, as well as pockets of eastern Tanzania. In southern Africa, above-average rainfall was observed over northern Angola, </a:t>
            </a:r>
            <a:r>
              <a:rPr lang="en-US" altLang="en-US" sz="1080" b="1" dirty="0" smtClean="0">
                <a:solidFill>
                  <a:schemeClr val="bg1"/>
                </a:solidFill>
              </a:rPr>
              <a:t>northern Malawi</a:t>
            </a:r>
            <a:r>
              <a:rPr lang="en-US" altLang="en-US" sz="1080" b="1" dirty="0" smtClean="0">
                <a:solidFill>
                  <a:schemeClr val="bg1"/>
                </a:solidFill>
              </a:rPr>
              <a:t>, </a:t>
            </a:r>
            <a:r>
              <a:rPr lang="en-US" altLang="en-US" sz="1080" b="1" dirty="0" smtClean="0">
                <a:solidFill>
                  <a:schemeClr val="bg1"/>
                </a:solidFill>
              </a:rPr>
              <a:t>parts of South Africa and Mozambique. </a:t>
            </a:r>
            <a:r>
              <a:rPr lang="en-US" altLang="en-US" sz="1080" b="1" dirty="0" smtClean="0">
                <a:solidFill>
                  <a:schemeClr val="bg1"/>
                </a:solidFill>
              </a:rPr>
              <a:t>Below-average rainfall was observed over </a:t>
            </a:r>
            <a:r>
              <a:rPr lang="en-US" altLang="en-US" sz="1080" b="1" dirty="0" smtClean="0">
                <a:solidFill>
                  <a:schemeClr val="bg1"/>
                </a:solidFill>
              </a:rPr>
              <a:t>pockets of Botswana and much of </a:t>
            </a:r>
            <a:r>
              <a:rPr lang="en-US" altLang="en-US" sz="1080" b="1" dirty="0" smtClean="0">
                <a:solidFill>
                  <a:schemeClr val="bg1"/>
                </a:solidFill>
              </a:rPr>
              <a:t>Madagascar. In Central Africa, rainfall was above-average over central and eastern Cameroon, much of CAR, northern </a:t>
            </a:r>
            <a:r>
              <a:rPr lang="en-US" altLang="en-US" sz="1080" b="1" dirty="0" smtClean="0">
                <a:solidFill>
                  <a:schemeClr val="bg1"/>
                </a:solidFill>
              </a:rPr>
              <a:t>and eastern Gabon</a:t>
            </a:r>
            <a:r>
              <a:rPr lang="en-US" altLang="en-US" sz="1080" b="1" dirty="0" smtClean="0">
                <a:solidFill>
                  <a:schemeClr val="bg1"/>
                </a:solidFill>
              </a:rPr>
              <a:t>, Congo, and </a:t>
            </a:r>
            <a:r>
              <a:rPr lang="en-US" altLang="en-US" sz="1080" b="1" dirty="0" smtClean="0">
                <a:solidFill>
                  <a:schemeClr val="bg1"/>
                </a:solidFill>
              </a:rPr>
              <a:t>northern </a:t>
            </a:r>
            <a:r>
              <a:rPr lang="en-US" altLang="en-US" sz="1080" b="1" dirty="0" smtClean="0">
                <a:solidFill>
                  <a:schemeClr val="bg1"/>
                </a:solidFill>
              </a:rPr>
              <a:t>DRC. Rainfall was below-average over pockets of western Cameroon, parts of central DRC, and southern Gabon. In West Africa, rainfall was above-average over much of the Gulf of Guinea region, as well as </a:t>
            </a:r>
            <a:r>
              <a:rPr lang="en-US" altLang="en-US" sz="1080" b="1" dirty="0" smtClean="0">
                <a:solidFill>
                  <a:schemeClr val="bg1"/>
                </a:solidFill>
              </a:rPr>
              <a:t>Senegal, </a:t>
            </a:r>
            <a:r>
              <a:rPr lang="en-US" altLang="en-US" sz="1080" b="1" dirty="0" smtClean="0">
                <a:solidFill>
                  <a:schemeClr val="bg1"/>
                </a:solidFill>
              </a:rPr>
              <a:t>while below-average rainfall was observed over </a:t>
            </a:r>
            <a:r>
              <a:rPr lang="en-US" altLang="en-US" sz="1080" b="1" dirty="0" smtClean="0">
                <a:solidFill>
                  <a:schemeClr val="bg1"/>
                </a:solidFill>
              </a:rPr>
              <a:t>central </a:t>
            </a:r>
            <a:r>
              <a:rPr lang="en-US" altLang="en-US" sz="1080" b="1" dirty="0" smtClean="0">
                <a:solidFill>
                  <a:schemeClr val="bg1"/>
                </a:solidFill>
              </a:rPr>
              <a:t>Mali, eastern Liberia, </a:t>
            </a:r>
            <a:r>
              <a:rPr lang="en-US" altLang="en-US" sz="1080" b="1" dirty="0" smtClean="0">
                <a:solidFill>
                  <a:schemeClr val="bg1"/>
                </a:solidFill>
              </a:rPr>
              <a:t>parts of Cote D’Ivoire, pockets of northeastern </a:t>
            </a:r>
            <a:r>
              <a:rPr lang="en-US" altLang="en-US" sz="1080" b="1" dirty="0" smtClean="0">
                <a:solidFill>
                  <a:schemeClr val="bg1"/>
                </a:solidFill>
              </a:rPr>
              <a:t>Ghana, </a:t>
            </a:r>
            <a:r>
              <a:rPr lang="en-US" altLang="en-US" sz="1080" b="1" dirty="0" smtClean="0">
                <a:solidFill>
                  <a:schemeClr val="bg1"/>
                </a:solidFill>
              </a:rPr>
              <a:t>and parts of Nigeria</a:t>
            </a:r>
            <a:r>
              <a:rPr lang="en-US" altLang="en-US" sz="1080" b="1" dirty="0" smtClean="0">
                <a:solidFill>
                  <a:schemeClr val="bg1"/>
                </a:solidFill>
              </a:rPr>
              <a:t>.</a:t>
            </a:r>
            <a:endParaRPr lang="en-US" altLang="en-US" sz="1080" b="1"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216152"/>
            <a:ext cx="3813048" cy="381304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216152"/>
            <a:ext cx="3813048" cy="381304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30 Days</a:t>
            </a:r>
          </a:p>
        </p:txBody>
      </p:sp>
      <p:sp>
        <p:nvSpPr>
          <p:cNvPr id="5" name="Text Box 8"/>
          <p:cNvSpPr txBox="1">
            <a:spLocks noChangeArrowheads="1"/>
          </p:cNvSpPr>
          <p:nvPr/>
        </p:nvSpPr>
        <p:spPr bwMode="auto">
          <a:xfrm>
            <a:off x="79248" y="5110830"/>
            <a:ext cx="8991600" cy="1513107"/>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above-average </a:t>
            </a:r>
            <a:r>
              <a:rPr lang="en-US" altLang="en-US" sz="1140" b="1" dirty="0">
                <a:solidFill>
                  <a:schemeClr val="bg1"/>
                </a:solidFill>
              </a:rPr>
              <a:t>rainfall was observed </a:t>
            </a:r>
            <a:r>
              <a:rPr lang="en-US" altLang="en-US" sz="1140" b="1" dirty="0" smtClean="0">
                <a:solidFill>
                  <a:schemeClr val="bg1"/>
                </a:solidFill>
              </a:rPr>
              <a:t>over southern and eastern Sudan, parts of western and eastern South Sudan, and western, central and northern Ethiopia. Rainfall was below-average over the central and southern parts of South Sudan, Uganda, and </a:t>
            </a:r>
            <a:r>
              <a:rPr lang="en-US" altLang="en-US" sz="1140" b="1" dirty="0" smtClean="0">
                <a:solidFill>
                  <a:schemeClr val="bg1"/>
                </a:solidFill>
              </a:rPr>
              <a:t>pockets </a:t>
            </a:r>
            <a:r>
              <a:rPr lang="en-US" altLang="en-US" sz="1140" b="1" dirty="0" smtClean="0">
                <a:solidFill>
                  <a:schemeClr val="bg1"/>
                </a:solidFill>
              </a:rPr>
              <a:t>of western Kenya and </a:t>
            </a:r>
            <a:r>
              <a:rPr lang="en-US" altLang="en-US" sz="1140" b="1" dirty="0" smtClean="0">
                <a:solidFill>
                  <a:schemeClr val="bg1"/>
                </a:solidFill>
              </a:rPr>
              <a:t>southern </a:t>
            </a:r>
            <a:r>
              <a:rPr lang="en-US" altLang="en-US" sz="1140" b="1" dirty="0" smtClean="0">
                <a:solidFill>
                  <a:schemeClr val="bg1"/>
                </a:solidFill>
              </a:rPr>
              <a:t>Ethiopia. </a:t>
            </a:r>
            <a:r>
              <a:rPr lang="en-US" altLang="en-US" sz="1140" b="1" dirty="0">
                <a:solidFill>
                  <a:schemeClr val="bg1"/>
                </a:solidFill>
              </a:rPr>
              <a:t>In Central Africa, rainfall was </a:t>
            </a:r>
            <a:r>
              <a:rPr lang="en-US" altLang="en-US" sz="1140" b="1" dirty="0" smtClean="0">
                <a:solidFill>
                  <a:schemeClr val="bg1"/>
                </a:solidFill>
              </a:rPr>
              <a:t>above-average over parts of northern and eastern Cameroon, northern Congo, much of </a:t>
            </a:r>
            <a:r>
              <a:rPr lang="en-US" altLang="en-US" sz="1140" b="1" dirty="0" smtClean="0">
                <a:solidFill>
                  <a:schemeClr val="bg1"/>
                </a:solidFill>
              </a:rPr>
              <a:t>CAR, southern Chad </a:t>
            </a:r>
            <a:r>
              <a:rPr lang="en-US" altLang="en-US" sz="1140" b="1" dirty="0" smtClean="0">
                <a:solidFill>
                  <a:schemeClr val="bg1"/>
                </a:solidFill>
              </a:rPr>
              <a:t>and </a:t>
            </a:r>
            <a:r>
              <a:rPr lang="en-US" altLang="en-US" sz="1140" b="1" dirty="0" smtClean="0">
                <a:solidFill>
                  <a:schemeClr val="bg1"/>
                </a:solidFill>
              </a:rPr>
              <a:t>northern </a:t>
            </a:r>
            <a:r>
              <a:rPr lang="en-US" altLang="en-US" sz="1140" b="1" dirty="0" smtClean="0">
                <a:solidFill>
                  <a:schemeClr val="bg1"/>
                </a:solidFill>
              </a:rPr>
              <a:t>DRC. Rainfall was below-average over Equatorial Guinea, southern Cameroon, and pockets of </a:t>
            </a:r>
            <a:r>
              <a:rPr lang="en-US" altLang="en-US" sz="1140" b="1" dirty="0" smtClean="0">
                <a:solidFill>
                  <a:schemeClr val="bg1"/>
                </a:solidFill>
              </a:rPr>
              <a:t>central DRC</a:t>
            </a:r>
            <a:r>
              <a:rPr lang="en-US" altLang="en-US" sz="1140" b="1" dirty="0" smtClean="0">
                <a:solidFill>
                  <a:schemeClr val="bg1"/>
                </a:solidFill>
              </a:rPr>
              <a:t>. In Southern Africa, above-average rainfall was observed over </a:t>
            </a:r>
            <a:r>
              <a:rPr lang="en-US" altLang="en-US" sz="1140" b="1" dirty="0" smtClean="0">
                <a:solidFill>
                  <a:schemeClr val="bg1"/>
                </a:solidFill>
              </a:rPr>
              <a:t>parts of central Mozambique</a:t>
            </a:r>
            <a:r>
              <a:rPr lang="en-US" altLang="en-US" sz="1140" b="1" dirty="0" smtClean="0">
                <a:solidFill>
                  <a:schemeClr val="bg1"/>
                </a:solidFill>
              </a:rPr>
              <a:t>. In West Africa, rainfall was above-average over southern Senegal, western </a:t>
            </a:r>
            <a:r>
              <a:rPr lang="en-US" altLang="en-US" sz="1140" b="1" dirty="0" smtClean="0">
                <a:solidFill>
                  <a:schemeClr val="bg1"/>
                </a:solidFill>
              </a:rPr>
              <a:t>and central Guinea</a:t>
            </a:r>
            <a:r>
              <a:rPr lang="en-US" altLang="en-US" sz="1140" b="1" dirty="0" smtClean="0">
                <a:solidFill>
                  <a:schemeClr val="bg1"/>
                </a:solidFill>
              </a:rPr>
              <a:t>, </a:t>
            </a:r>
            <a:r>
              <a:rPr lang="en-US" altLang="en-US" sz="1140" b="1" dirty="0" smtClean="0">
                <a:solidFill>
                  <a:schemeClr val="bg1"/>
                </a:solidFill>
              </a:rPr>
              <a:t>Sierra Leone, western </a:t>
            </a:r>
            <a:r>
              <a:rPr lang="en-US" altLang="en-US" sz="1140" b="1" dirty="0" smtClean="0">
                <a:solidFill>
                  <a:schemeClr val="bg1"/>
                </a:solidFill>
              </a:rPr>
              <a:t>Liberia, </a:t>
            </a:r>
            <a:r>
              <a:rPr lang="en-US" altLang="en-US" sz="1140" b="1" dirty="0" smtClean="0">
                <a:solidFill>
                  <a:schemeClr val="bg1"/>
                </a:solidFill>
              </a:rPr>
              <a:t>Burkina </a:t>
            </a:r>
            <a:r>
              <a:rPr lang="en-US" altLang="en-US" sz="1140" b="1" dirty="0" smtClean="0">
                <a:solidFill>
                  <a:schemeClr val="bg1"/>
                </a:solidFill>
              </a:rPr>
              <a:t>Faso, </a:t>
            </a:r>
            <a:r>
              <a:rPr lang="en-US" altLang="en-US" sz="1140" b="1" dirty="0" smtClean="0">
                <a:solidFill>
                  <a:schemeClr val="bg1"/>
                </a:solidFill>
              </a:rPr>
              <a:t>coastal Cote </a:t>
            </a:r>
            <a:r>
              <a:rPr lang="en-US" altLang="en-US" sz="1140" b="1" dirty="0" smtClean="0">
                <a:solidFill>
                  <a:schemeClr val="bg1"/>
                </a:solidFill>
              </a:rPr>
              <a:t>d’Ivoire, </a:t>
            </a:r>
            <a:r>
              <a:rPr lang="en-US" altLang="en-US" sz="1140" b="1" dirty="0" smtClean="0">
                <a:solidFill>
                  <a:schemeClr val="bg1"/>
                </a:solidFill>
              </a:rPr>
              <a:t>parts </a:t>
            </a:r>
            <a:r>
              <a:rPr lang="en-US" altLang="en-US" sz="1140" b="1" dirty="0" smtClean="0">
                <a:solidFill>
                  <a:schemeClr val="bg1"/>
                </a:solidFill>
              </a:rPr>
              <a:t>of southern Niger </a:t>
            </a:r>
            <a:r>
              <a:rPr lang="en-US" altLang="en-US" sz="1140" b="1" dirty="0">
                <a:solidFill>
                  <a:schemeClr val="bg1"/>
                </a:solidFill>
              </a:rPr>
              <a:t>and </a:t>
            </a:r>
            <a:r>
              <a:rPr lang="en-US" altLang="en-US" sz="1140" b="1" dirty="0" smtClean="0">
                <a:solidFill>
                  <a:schemeClr val="bg1"/>
                </a:solidFill>
              </a:rPr>
              <a:t>northern </a:t>
            </a:r>
            <a:r>
              <a:rPr lang="en-US" altLang="en-US" sz="1140" b="1" dirty="0" smtClean="0">
                <a:solidFill>
                  <a:schemeClr val="bg1"/>
                </a:solidFill>
              </a:rPr>
              <a:t>Nigeria. In contrast, </a:t>
            </a:r>
            <a:r>
              <a:rPr lang="en-US" altLang="en-US" sz="1140" b="1" dirty="0" smtClean="0">
                <a:solidFill>
                  <a:schemeClr val="bg1"/>
                </a:solidFill>
              </a:rPr>
              <a:t>central </a:t>
            </a:r>
            <a:r>
              <a:rPr lang="en-US" altLang="en-US" sz="1140" b="1" dirty="0" smtClean="0">
                <a:solidFill>
                  <a:schemeClr val="bg1"/>
                </a:solidFill>
              </a:rPr>
              <a:t>and southern Mali, </a:t>
            </a:r>
            <a:r>
              <a:rPr lang="en-US" altLang="en-US" sz="1140" b="1" dirty="0" smtClean="0">
                <a:solidFill>
                  <a:schemeClr val="bg1"/>
                </a:solidFill>
              </a:rPr>
              <a:t>eastern Liberia, portions of Cote </a:t>
            </a:r>
            <a:r>
              <a:rPr lang="en-US" altLang="en-US" sz="1140" b="1" dirty="0" smtClean="0">
                <a:solidFill>
                  <a:schemeClr val="bg1"/>
                </a:solidFill>
              </a:rPr>
              <a:t>D’ivoire, western Niger and </a:t>
            </a:r>
            <a:r>
              <a:rPr lang="en-US" altLang="en-US" sz="1140" b="1" dirty="0" err="1" smtClean="0">
                <a:solidFill>
                  <a:schemeClr val="bg1"/>
                </a:solidFill>
              </a:rPr>
              <a:t>southeern</a:t>
            </a:r>
            <a:r>
              <a:rPr lang="en-US" altLang="en-US" sz="1140" b="1" dirty="0" smtClean="0">
                <a:solidFill>
                  <a:schemeClr val="bg1"/>
                </a:solidFill>
              </a:rPr>
              <a:t> </a:t>
            </a:r>
            <a:r>
              <a:rPr lang="en-US" altLang="en-US" sz="1140" b="1" dirty="0" smtClean="0">
                <a:solidFill>
                  <a:schemeClr val="bg1"/>
                </a:solidFill>
              </a:rPr>
              <a:t>Nigeria received below-average rainfall.</a:t>
            </a:r>
            <a:endParaRPr lang="en-US" altLang="en-US" sz="1140" b="1"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216152"/>
            <a:ext cx="3813048" cy="381304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1216152"/>
            <a:ext cx="3813048" cy="381304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dirty="0"/>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dirty="0"/>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dirty="0"/>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dirty="0"/>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Text Box 8"/>
          <p:cNvSpPr txBox="1">
            <a:spLocks noChangeArrowheads="1"/>
          </p:cNvSpPr>
          <p:nvPr/>
        </p:nvSpPr>
        <p:spPr bwMode="auto">
          <a:xfrm>
            <a:off x="79248" y="5105400"/>
            <a:ext cx="8991600" cy="100642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East Africa, rainfall was </a:t>
            </a:r>
            <a:r>
              <a:rPr lang="en-US" altLang="en-US" sz="1100" b="1" dirty="0" smtClean="0">
                <a:solidFill>
                  <a:schemeClr val="bg1"/>
                </a:solidFill>
              </a:rPr>
              <a:t>above-average over parts of </a:t>
            </a:r>
            <a:r>
              <a:rPr lang="en-US" altLang="en-US" sz="1100" b="1" dirty="0" smtClean="0">
                <a:solidFill>
                  <a:schemeClr val="bg1"/>
                </a:solidFill>
              </a:rPr>
              <a:t>southern Sudan</a:t>
            </a:r>
            <a:r>
              <a:rPr lang="en-US" altLang="en-US" sz="1100" b="1" dirty="0" smtClean="0">
                <a:solidFill>
                  <a:schemeClr val="bg1"/>
                </a:solidFill>
              </a:rPr>
              <a:t>, western South Sudan and </a:t>
            </a:r>
            <a:r>
              <a:rPr lang="en-US" altLang="en-US" sz="1100" b="1" dirty="0" smtClean="0">
                <a:solidFill>
                  <a:schemeClr val="bg1"/>
                </a:solidFill>
              </a:rPr>
              <a:t>western </a:t>
            </a:r>
            <a:r>
              <a:rPr lang="en-US" altLang="en-US" sz="1100" b="1" dirty="0" smtClean="0">
                <a:solidFill>
                  <a:schemeClr val="bg1"/>
                </a:solidFill>
              </a:rPr>
              <a:t>Ethiopia. Below-average rainfall was observed over pockets of </a:t>
            </a:r>
            <a:r>
              <a:rPr lang="en-US" altLang="en-US" sz="1100" b="1" dirty="0" smtClean="0">
                <a:solidFill>
                  <a:schemeClr val="bg1"/>
                </a:solidFill>
              </a:rPr>
              <a:t>central South </a:t>
            </a:r>
            <a:r>
              <a:rPr lang="en-US" altLang="en-US" sz="1100" b="1" dirty="0" smtClean="0">
                <a:solidFill>
                  <a:schemeClr val="bg1"/>
                </a:solidFill>
              </a:rPr>
              <a:t>Sudan and </a:t>
            </a:r>
            <a:r>
              <a:rPr lang="en-US" altLang="en-US" sz="1100" b="1" dirty="0" smtClean="0">
                <a:solidFill>
                  <a:schemeClr val="bg1"/>
                </a:solidFill>
              </a:rPr>
              <a:t>eastern Ethiopia</a:t>
            </a:r>
            <a:r>
              <a:rPr lang="en-US" altLang="en-US" sz="1100" b="1" dirty="0" smtClean="0">
                <a:solidFill>
                  <a:schemeClr val="bg1"/>
                </a:solidFill>
              </a:rPr>
              <a:t>. In Central </a:t>
            </a:r>
            <a:r>
              <a:rPr lang="en-US" altLang="en-US" sz="1100" b="1" dirty="0">
                <a:solidFill>
                  <a:schemeClr val="bg1"/>
                </a:solidFill>
              </a:rPr>
              <a:t>Africa, rainfall was </a:t>
            </a:r>
            <a:r>
              <a:rPr lang="en-US" altLang="en-US" sz="1100" b="1" dirty="0" smtClean="0">
                <a:solidFill>
                  <a:schemeClr val="bg1"/>
                </a:solidFill>
              </a:rPr>
              <a:t>above-average over northern </a:t>
            </a:r>
            <a:r>
              <a:rPr lang="en-US" altLang="en-US" sz="1100" b="1" dirty="0" smtClean="0">
                <a:solidFill>
                  <a:schemeClr val="bg1"/>
                </a:solidFill>
              </a:rPr>
              <a:t>and eastern Cameroon</a:t>
            </a:r>
            <a:r>
              <a:rPr lang="en-US" altLang="en-US" sz="1100" b="1" dirty="0" smtClean="0">
                <a:solidFill>
                  <a:schemeClr val="bg1"/>
                </a:solidFill>
              </a:rPr>
              <a:t>, </a:t>
            </a:r>
            <a:r>
              <a:rPr lang="en-US" altLang="en-US" sz="1100" b="1" dirty="0" smtClean="0">
                <a:solidFill>
                  <a:schemeClr val="bg1"/>
                </a:solidFill>
              </a:rPr>
              <a:t>southern Chad</a:t>
            </a:r>
            <a:r>
              <a:rPr lang="en-US" altLang="en-US" sz="1100" b="1" dirty="0" smtClean="0">
                <a:solidFill>
                  <a:schemeClr val="bg1"/>
                </a:solidFill>
              </a:rPr>
              <a:t>, </a:t>
            </a:r>
            <a:r>
              <a:rPr lang="en-US" altLang="en-US" sz="1100" b="1" dirty="0" smtClean="0">
                <a:solidFill>
                  <a:schemeClr val="bg1"/>
                </a:solidFill>
              </a:rPr>
              <a:t>much of </a:t>
            </a:r>
            <a:r>
              <a:rPr lang="en-US" altLang="en-US" sz="1100" b="1" dirty="0" smtClean="0">
                <a:solidFill>
                  <a:schemeClr val="bg1"/>
                </a:solidFill>
              </a:rPr>
              <a:t>CAR, and northern DRC. Below-average rainfall was observed over </a:t>
            </a:r>
            <a:r>
              <a:rPr lang="en-US" altLang="en-US" sz="1100" b="1" dirty="0" smtClean="0">
                <a:solidFill>
                  <a:schemeClr val="bg1"/>
                </a:solidFill>
              </a:rPr>
              <a:t>pockets of Cameroon. </a:t>
            </a:r>
            <a:r>
              <a:rPr lang="en-US" altLang="en-US" sz="1100" b="1" dirty="0" smtClean="0">
                <a:solidFill>
                  <a:schemeClr val="bg1"/>
                </a:solidFill>
              </a:rPr>
              <a:t>In West Africa, above-average rainfall was observed over </a:t>
            </a:r>
            <a:r>
              <a:rPr lang="en-US" altLang="en-US" sz="1100" b="1" dirty="0" smtClean="0">
                <a:solidFill>
                  <a:schemeClr val="bg1"/>
                </a:solidFill>
              </a:rPr>
              <a:t>much of Senegal, western </a:t>
            </a:r>
            <a:r>
              <a:rPr lang="en-US" altLang="en-US" sz="1100" b="1" dirty="0" smtClean="0">
                <a:solidFill>
                  <a:schemeClr val="bg1"/>
                </a:solidFill>
              </a:rPr>
              <a:t>Guinea, </a:t>
            </a:r>
            <a:r>
              <a:rPr lang="en-US" altLang="en-US" sz="1100" b="1" dirty="0" smtClean="0">
                <a:solidFill>
                  <a:schemeClr val="bg1"/>
                </a:solidFill>
              </a:rPr>
              <a:t>Sierra Leone, central and eastern Burkina </a:t>
            </a:r>
            <a:r>
              <a:rPr lang="en-US" altLang="en-US" sz="1100" b="1" dirty="0" smtClean="0">
                <a:solidFill>
                  <a:schemeClr val="bg1"/>
                </a:solidFill>
              </a:rPr>
              <a:t>Faso, </a:t>
            </a:r>
            <a:r>
              <a:rPr lang="en-US" altLang="en-US" sz="1100" b="1" dirty="0" smtClean="0">
                <a:solidFill>
                  <a:schemeClr val="bg1"/>
                </a:solidFill>
              </a:rPr>
              <a:t>northern Ghana, and parts of northern </a:t>
            </a:r>
            <a:r>
              <a:rPr lang="en-US" altLang="en-US" sz="1100" b="1" dirty="0" smtClean="0">
                <a:solidFill>
                  <a:schemeClr val="bg1"/>
                </a:solidFill>
              </a:rPr>
              <a:t>Nigeria. Meanwhile, rainfall was below-average </a:t>
            </a:r>
            <a:r>
              <a:rPr lang="en-US" altLang="en-US" sz="1100" b="1" dirty="0" smtClean="0">
                <a:solidFill>
                  <a:schemeClr val="bg1"/>
                </a:solidFill>
              </a:rPr>
              <a:t>along the Gulf of Guinea coast.</a:t>
            </a:r>
            <a:endParaRPr lang="en-US" altLang="en-US" sz="1100" b="1"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956" y="1235075"/>
            <a:ext cx="3813048" cy="381304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239429"/>
            <a:ext cx="3813048" cy="3813048"/>
          </a:xfrm>
          <a:prstGeom prst="rect">
            <a:avLst/>
          </a:prstGeom>
        </p:spPr>
      </p:pic>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504227"/>
            <a:ext cx="3813048" cy="3813048"/>
          </a:xfrm>
          <a:prstGeom prst="rect">
            <a:avLst/>
          </a:prstGeom>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78503"/>
            <a:ext cx="8991600" cy="4247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700-hPa level (left panel), anomalous </a:t>
            </a:r>
            <a:r>
              <a:rPr lang="en-US" altLang="en-US" sz="1200" b="1" dirty="0" smtClean="0">
                <a:solidFill>
                  <a:schemeClr val="bg1"/>
                </a:solidFill>
              </a:rPr>
              <a:t>westerly flow with its associated cyclonic shear was observed across West Africa.</a:t>
            </a:r>
            <a:endParaRPr lang="en-US" altLang="en-US" sz="1200" b="1" dirty="0">
              <a:solidFill>
                <a:schemeClr val="bg1"/>
              </a:solidFill>
            </a:endParaRPr>
          </a:p>
        </p:txBody>
      </p:sp>
      <p:sp>
        <p:nvSpPr>
          <p:cNvPr id="7" name="Oval 6"/>
          <p:cNvSpPr/>
          <p:nvPr/>
        </p:nvSpPr>
        <p:spPr bwMode="auto">
          <a:xfrm>
            <a:off x="701154" y="2667000"/>
            <a:ext cx="2042046" cy="630098"/>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1504227"/>
            <a:ext cx="3813048" cy="3813048"/>
          </a:xfrm>
          <a:prstGeom prst="rect">
            <a:avLst/>
          </a:prstGeom>
        </p:spPr>
      </p:pic>
    </p:spTree>
    <p:extLst>
      <p:ext uri="{BB962C8B-B14F-4D97-AF65-F5344CB8AC3E}">
        <p14:creationId xmlns:p14="http://schemas.microsoft.com/office/powerpoint/2010/main" val="3918889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2667000" y="1752600"/>
            <a:ext cx="533400" cy="2209798"/>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3505200" y="1814993"/>
            <a:ext cx="1447800" cy="1732872"/>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733800" y="779079"/>
            <a:ext cx="1219200" cy="821121"/>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a:t>
            </a:r>
            <a:r>
              <a:rPr lang="en-US" altLang="en-US" sz="1200" b="1" dirty="0" smtClean="0">
                <a:solidFill>
                  <a:schemeClr val="bg1"/>
                </a:solidFill>
                <a:latin typeface="Arial" charset="0"/>
                <a:cs typeface="+mn-cs"/>
              </a:rPr>
              <a:t>0 </a:t>
            </a:r>
            <a:r>
              <a:rPr lang="en-US" altLang="en-US" sz="1200" b="1" dirty="0">
                <a:solidFill>
                  <a:schemeClr val="bg1"/>
                </a:solidFill>
                <a:latin typeface="Arial" charset="0"/>
                <a:cs typeface="+mn-cs"/>
              </a:rPr>
              <a:t>days at selected locations shows </a:t>
            </a:r>
            <a:r>
              <a:rPr lang="en-US" altLang="en-US" sz="1200" b="1" dirty="0" smtClean="0">
                <a:solidFill>
                  <a:schemeClr val="bg1"/>
                </a:solidFill>
                <a:latin typeface="Arial" charset="0"/>
                <a:cs typeface="+mn-cs"/>
              </a:rPr>
              <a:t>increasing moisture deficits over parts of South Sudan (</a:t>
            </a:r>
            <a:r>
              <a:rPr lang="en-US" altLang="en-US" sz="1200" b="1" dirty="0" smtClean="0">
                <a:solidFill>
                  <a:schemeClr val="bg1"/>
                </a:solidFill>
                <a:latin typeface="Arial" charset="0"/>
              </a:rPr>
              <a:t>bottom right). Consistent heavy rains have kept significant moisture surpluses over parts of Central African Republic (bottom left) and western Ethiopia (top right). </a:t>
            </a:r>
            <a:endParaRPr lang="en-US" altLang="en-US" sz="1200" b="1" dirty="0">
              <a:solidFill>
                <a:schemeClr val="bg1"/>
              </a:solidFill>
              <a:latin typeface="Arial" charset="0"/>
              <a:cs typeface="+mn-cs"/>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6424" y="574741"/>
            <a:ext cx="3456432" cy="268833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611" y="3390264"/>
            <a:ext cx="3456432" cy="2688336"/>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16424" y="3390264"/>
            <a:ext cx="3456432" cy="2688336"/>
          </a:xfrm>
          <a:prstGeom prst="rect">
            <a:avLst/>
          </a:prstGeom>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5192129" y="1501140"/>
            <a:ext cx="3403239"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a:t>
            </a:r>
            <a:r>
              <a:rPr lang="en-US" altLang="en-US" b="1" dirty="0" smtClean="0">
                <a:solidFill>
                  <a:srgbClr val="FFFF00"/>
                </a:solidFill>
              </a:rPr>
              <a:t>2 – 8 August, </a:t>
            </a:r>
            <a:r>
              <a:rPr lang="en-US" altLang="en-US" b="1" dirty="0" smtClean="0">
                <a:solidFill>
                  <a:srgbClr val="FFFF00"/>
                </a:solidFill>
              </a:rPr>
              <a:t>2022</a:t>
            </a:r>
            <a:endParaRPr lang="en-US" altLang="en-US" dirty="0"/>
          </a:p>
        </p:txBody>
      </p:sp>
      <p:sp>
        <p:nvSpPr>
          <p:cNvPr id="7" name="Text Box 8"/>
          <p:cNvSpPr txBox="1">
            <a:spLocks noChangeArrowheads="1"/>
          </p:cNvSpPr>
          <p:nvPr/>
        </p:nvSpPr>
        <p:spPr bwMode="auto">
          <a:xfrm>
            <a:off x="79248" y="5428869"/>
            <a:ext cx="8991600" cy="59093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 and week-2 (right panel) the </a:t>
            </a:r>
            <a:r>
              <a:rPr lang="en-US" altLang="en-US" sz="1200" b="1" dirty="0">
                <a:solidFill>
                  <a:schemeClr val="bg1"/>
                </a:solidFill>
              </a:rPr>
              <a:t>NCEP GEFS indicates </a:t>
            </a:r>
            <a:r>
              <a:rPr lang="en-US" altLang="en-US" sz="1200" b="1" dirty="0" smtClean="0">
                <a:solidFill>
                  <a:schemeClr val="bg1"/>
                </a:solidFill>
              </a:rPr>
              <a:t>a 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a:t>
            </a:r>
            <a:r>
              <a:rPr lang="en-US" altLang="en-US" sz="1200" b="1" dirty="0" smtClean="0">
                <a:solidFill>
                  <a:schemeClr val="bg1"/>
                </a:solidFill>
              </a:rPr>
              <a:t>the western and eastern portions of the Gulf of Guinea region, parts of central Africa and western Ethiopia.</a:t>
            </a:r>
            <a:endParaRPr lang="en-US" altLang="en-US" sz="1200" b="1" dirty="0">
              <a:solidFill>
                <a:schemeClr val="bg1"/>
              </a:solidFill>
            </a:endParaRPr>
          </a:p>
        </p:txBody>
      </p:sp>
      <p:sp>
        <p:nvSpPr>
          <p:cNvPr id="9" name="TextBox 10"/>
          <p:cNvSpPr txBox="1">
            <a:spLocks noChangeArrowheads="1"/>
          </p:cNvSpPr>
          <p:nvPr/>
        </p:nvSpPr>
        <p:spPr bwMode="auto">
          <a:xfrm>
            <a:off x="496854" y="1524000"/>
            <a:ext cx="3940246"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a:t>
            </a:r>
            <a:r>
              <a:rPr lang="en-US" altLang="en-US" b="1" dirty="0">
                <a:solidFill>
                  <a:srgbClr val="FFFF00"/>
                </a:solidFill>
              </a:rPr>
              <a:t>26 </a:t>
            </a:r>
            <a:r>
              <a:rPr lang="en-US" altLang="en-US" b="1" dirty="0" smtClean="0">
                <a:solidFill>
                  <a:srgbClr val="FFFF00"/>
                </a:solidFill>
              </a:rPr>
              <a:t>July - 1 August, </a:t>
            </a:r>
            <a:r>
              <a:rPr lang="en-US" altLang="en-US" b="1" dirty="0">
                <a:solidFill>
                  <a:srgbClr val="FFFF00"/>
                </a:solidFill>
              </a:rPr>
              <a:t>2022</a:t>
            </a:r>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839694"/>
            <a:ext cx="4270248" cy="320268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839694"/>
            <a:ext cx="4270248" cy="320268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218669</TotalTime>
  <Words>1822</Words>
  <Application>Microsoft Office PowerPoint</Application>
  <PresentationFormat>On-screen Show (4:3)</PresentationFormat>
  <Paragraphs>59</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10214</cp:revision>
  <cp:lastPrinted>2018-07-09T15:13:07Z</cp:lastPrinted>
  <dcterms:created xsi:type="dcterms:W3CDTF">2001-08-31T10:39:36Z</dcterms:created>
  <dcterms:modified xsi:type="dcterms:W3CDTF">2022-07-25T16:49:36Z</dcterms:modified>
</cp:coreProperties>
</file>