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515"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88" autoAdjust="0"/>
    <p:restoredTop sz="90813" autoAdjust="0"/>
  </p:normalViewPr>
  <p:slideViewPr>
    <p:cSldViewPr>
      <p:cViewPr varScale="1">
        <p:scale>
          <a:sx n="69" d="100"/>
          <a:sy n="69" d="100"/>
        </p:scale>
        <p:origin x="1212" y="5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dirty="0"/>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8/22/2022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dirty="0"/>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dirty="0"/>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dirty="0"/>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dirty="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dirty="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62C6B-CC89-4827-94E3-A6ABFBF2EB54}" type="slidenum">
              <a:rPr lang="en-US" altLang="en-US" smtClean="0"/>
              <a:pPr/>
              <a:t>12</a:t>
            </a:fld>
            <a:endParaRPr lang="en-US" altLang="en-US" dirty="0"/>
          </a:p>
        </p:txBody>
      </p:sp>
    </p:spTree>
    <p:extLst>
      <p:ext uri="{BB962C8B-B14F-4D97-AF65-F5344CB8AC3E}">
        <p14:creationId xmlns:p14="http://schemas.microsoft.com/office/powerpoint/2010/main" val="69667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dirty="0"/>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dirty="0"/>
          </a:p>
        </p:txBody>
      </p:sp>
    </p:spTree>
    <p:extLst>
      <p:ext uri="{BB962C8B-B14F-4D97-AF65-F5344CB8AC3E}">
        <p14:creationId xmlns:p14="http://schemas.microsoft.com/office/powerpoint/2010/main" val="373674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dirty="0"/>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dirty="0"/>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735"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22 August 2022</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23 - 29 August, 2022</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728" y="1788759"/>
            <a:ext cx="2980939" cy="3857687"/>
          </a:xfrm>
          <a:prstGeom prst="rect">
            <a:avLst/>
          </a:prstGeom>
        </p:spPr>
      </p:pic>
      <p:sp>
        <p:nvSpPr>
          <p:cNvPr id="10" name="Text Box 8"/>
          <p:cNvSpPr txBox="1">
            <a:spLocks noChangeArrowheads="1"/>
          </p:cNvSpPr>
          <p:nvPr/>
        </p:nvSpPr>
        <p:spPr bwMode="auto">
          <a:xfrm>
            <a:off x="3581400" y="1661279"/>
            <a:ext cx="5349875" cy="4324261"/>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southern portions of Mauritania, southwestern Mali, much of Senegal, The Gambia, Guinea-Bissau, Guinea and Sierra Leone: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southeastern Cote d’Ivoire, central and southern portions of Ghana, Togo, Benin and Nigeria, and southwestern Cameroon: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eastern Burkina Faso, southeastern Mali, northern portions of Benin, Nigeria, Gabon and Congo, northern and eastern parts of Cameroon, much of CAR and South Sudan, central and southern portions of Niger, Chad and Sudan, western Ethiopia, and northern and central parts of DR Congo: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northern parts of Ethiopia and central Eritrea: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p:txBody>
      </p:sp>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30 August - 5 September, 2022</a:t>
            </a:r>
            <a:endParaRPr lang="en-US" altLang="en-US" b="1" dirty="0">
              <a:solidFill>
                <a:srgbClr val="FFFF00"/>
              </a:solidFill>
            </a:endParaRPr>
          </a:p>
        </p:txBody>
      </p:sp>
      <p:sp>
        <p:nvSpPr>
          <p:cNvPr id="10" name="Text Box 8"/>
          <p:cNvSpPr txBox="1">
            <a:spLocks noChangeArrowheads="1"/>
          </p:cNvSpPr>
          <p:nvPr/>
        </p:nvSpPr>
        <p:spPr bwMode="auto">
          <a:xfrm>
            <a:off x="3581400" y="1661279"/>
            <a:ext cx="5349875" cy="3477875"/>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southern parts of Mauritania, southwestern Mali, much of Senegal, The Gambia and Guinea-Bissau, and northern parts of Guinea: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much of Sierra Leone and Liberia, southeastern Guinea, southwestern Cote d’Ivoire, southern portions of Ghana, Togo, Benin and Nigeria, central and southern parts of Cameroon, much of Equatorial Guinea and Gabon, and western Congo: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southeastern Chad, southern parts of Sudan, western Ethiopia, much of South Sudan and Uganda, eastern parts of CAR, northern and central parts of DR Congo, and western Kenya: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28" y="1786355"/>
            <a:ext cx="2980939" cy="3857687"/>
          </a:xfrm>
          <a:prstGeom prst="rect">
            <a:avLst/>
          </a:prstGeom>
        </p:spPr>
      </p:pic>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100" b="1" dirty="0">
                <a:solidFill>
                  <a:schemeClr val="bg1"/>
                </a:solidFill>
                <a:latin typeface="Arial" panose="020B0604020202020204" pitchFamily="34" charset="0"/>
                <a:cs typeface="Arial" panose="020B0604020202020204" pitchFamily="34" charset="0"/>
              </a:rPr>
              <a:t>During the past 30 days, in East Africa, above-average rainfall was observed over southern and eastern Sudan, much of South Sudan, Eritrea, and central and northern Ethiopia. Rainfall was below-average over pockets of eastern Ethiopia. In Central Africa, rainfall was above-average over parts of northern and eastern Cameroon, northern Congo, much of CAR, central and southern Chad, and northern DRC. Rainfall was below-average over Equatorial Guinea, southern Cameroon, central Congo and pockets of central DRC. In West Africa, rainfall was above-average over southern Mauritania, Senegal, Guinea-Bissau, Guinea, Sierra Leone, western Liberia, Burkina Faso, northern Ghana, Togo, Benin, parts of Niger and western Nigeria. In contrast, central and southern Mali, eastern Liberia, Cote d’Ivoire, southern Ghana, and parts of Nigeria received below-average rainfall.</a:t>
            </a:r>
          </a:p>
          <a:p>
            <a:pPr algn="just"/>
            <a:endParaRPr lang="en-US" altLang="en-US" sz="1100" b="1" dirty="0" smtClean="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During the past 7 days, in East Africa, rainfall was above-average over the northwestern portion of South Sudan, western and eastern Sudan, Eritrea, northern Ethiopia and Uganda. Below-average rainfall was observed over pockets of South Sudan, southern Sudan, and parts of Ethiopia. In Central Africa, rainfall was above-average over the far eastern Cameroon, Chad, northern CAR, and parts of northern DRC. Below-average rainfall was observed over western Cameroon, and parts of CAR and DRC. In West Africa, above-average rainfall was observed over much of Senegal, Guinea, Sierra Leone,  Liberia, eastern Mali, eastern Burkina Faso, western Niger and northern Nigeria. In contrast, parts of southwestern Mali, and many parts of Nigeria received below-average rainfall.</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smtClean="0">
                <a:solidFill>
                  <a:schemeClr val="bg1"/>
                </a:solidFill>
                <a:latin typeface="Arial" panose="020B0604020202020204" pitchFamily="34" charset="0"/>
                <a:cs typeface="Arial" panose="020B0604020202020204" pitchFamily="34" charset="0"/>
              </a:rPr>
              <a:t>Week-1 </a:t>
            </a:r>
            <a:r>
              <a:rPr lang="en-US" altLang="en-US" sz="1100" b="1" dirty="0">
                <a:solidFill>
                  <a:schemeClr val="bg1"/>
                </a:solidFill>
                <a:latin typeface="Arial" panose="020B0604020202020204" pitchFamily="34" charset="0"/>
                <a:cs typeface="Arial" panose="020B0604020202020204" pitchFamily="34" charset="0"/>
              </a:rPr>
              <a:t>and week-2 outlooks call for an increased chance for </a:t>
            </a:r>
            <a:r>
              <a:rPr lang="en-US" altLang="en-US" sz="1100" b="1" dirty="0" smtClean="0">
                <a:solidFill>
                  <a:schemeClr val="bg1"/>
                </a:solidFill>
                <a:latin typeface="Arial" panose="020B0604020202020204" pitchFamily="34" charset="0"/>
                <a:cs typeface="Arial" panose="020B0604020202020204" pitchFamily="34" charset="0"/>
              </a:rPr>
              <a:t>above-average rainfall over the western and eastern portions of the Sahel region, parts of Central Africa, southern Sudan, much of South Sudan and western Ethiopia. In </a:t>
            </a:r>
            <a:r>
              <a:rPr lang="en-US" altLang="en-US" sz="1100" b="1" dirty="0">
                <a:solidFill>
                  <a:schemeClr val="bg1"/>
                </a:solidFill>
                <a:latin typeface="Arial" panose="020B0604020202020204" pitchFamily="34" charset="0"/>
                <a:cs typeface="Arial" panose="020B0604020202020204" pitchFamily="34" charset="0"/>
              </a:rPr>
              <a:t>contrast, there is an increased chance for </a:t>
            </a:r>
            <a:r>
              <a:rPr lang="en-US" altLang="en-US" sz="1100" b="1" dirty="0" smtClean="0">
                <a:solidFill>
                  <a:schemeClr val="bg1"/>
                </a:solidFill>
                <a:latin typeface="Arial" panose="020B0604020202020204" pitchFamily="34" charset="0"/>
                <a:cs typeface="Arial" panose="020B0604020202020204" pitchFamily="34" charset="0"/>
              </a:rPr>
              <a:t>below-average rainfall along the Gulf Guinea coast.</a:t>
            </a:r>
            <a:endParaRPr lang="en-US" altLang="en-US" sz="11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dirty="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dirty="0">
                <a:solidFill>
                  <a:schemeClr val="bg1"/>
                </a:solidFill>
              </a:rPr>
              <a:t>  Highlights</a:t>
            </a:r>
          </a:p>
          <a:p>
            <a:pPr eaLnBrk="1" hangingPunct="1">
              <a:lnSpc>
                <a:spcPct val="150000"/>
              </a:lnSpc>
              <a:buFontTx/>
              <a:buChar char="•"/>
            </a:pPr>
            <a:r>
              <a:rPr lang="en-US" altLang="en-US" sz="2400" b="1" dirty="0">
                <a:solidFill>
                  <a:schemeClr val="bg1"/>
                </a:solidFill>
              </a:rPr>
              <a:t>  Recent Evolution and Current Conditions</a:t>
            </a:r>
          </a:p>
          <a:p>
            <a:pPr eaLnBrk="1" hangingPunct="1">
              <a:lnSpc>
                <a:spcPct val="150000"/>
              </a:lnSpc>
              <a:buFontTx/>
              <a:buChar char="•"/>
            </a:pPr>
            <a:r>
              <a:rPr lang="en-US" altLang="en-US" sz="2400" b="1" dirty="0">
                <a:solidFill>
                  <a:schemeClr val="bg1"/>
                </a:solidFill>
              </a:rPr>
              <a:t>  NCEP GEFS Forecasts</a:t>
            </a:r>
          </a:p>
          <a:p>
            <a:pPr eaLnBrk="1" hangingPunct="1">
              <a:lnSpc>
                <a:spcPct val="150000"/>
              </a:lnSpc>
              <a:buFontTx/>
              <a:buChar char="•"/>
            </a:pPr>
            <a:r>
              <a:rPr lang="en-US" altLang="en-US" sz="2400" b="1" dirty="0">
                <a:solidFill>
                  <a:schemeClr val="bg1"/>
                </a:solidFill>
              </a:rPr>
              <a:t>  Summary</a:t>
            </a:r>
          </a:p>
          <a:p>
            <a:pPr eaLnBrk="1" hangingPunct="1">
              <a:lnSpc>
                <a:spcPct val="150000"/>
              </a:lnSpc>
            </a:pPr>
            <a:endParaRPr lang="en-US" altLang="en-US" sz="24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285750" indent="-285750" algn="just" eaLnBrk="1" hangingPunct="1">
              <a:lnSpc>
                <a:spcPct val="90000"/>
              </a:lnSpc>
              <a:spcBef>
                <a:spcPct val="50000"/>
              </a:spcBef>
              <a:buFont typeface="Arial" panose="020B0604020202020204" pitchFamily="34" charset="0"/>
              <a:buChar char="•"/>
            </a:pPr>
            <a:r>
              <a:rPr lang="en-US" altLang="en-US" sz="1400" b="1" dirty="0">
                <a:solidFill>
                  <a:schemeClr val="bg1"/>
                </a:solidFill>
              </a:rPr>
              <a:t>During the past 7 days, in East Africa, rainfall was above-average over the northwestern portion of South Sudan, western and eastern Sudan, Eritrea, northern Ethiopia and Uganda. Below-average rainfall was observed over pockets of South Sudan, southern Sudan, and parts of Ethiopia. In Central Africa, rainfall was above-average over the far eastern Cameroon, Chad, northern CAR, and parts of northern DRC. Below-average rainfall was observed over western Cameroon, and parts of CAR and DRC. In West Africa, above-average rainfall was observed over much of Senegal, Guinea, Sierra Leone,  Liberia, eastern Mali, eastern Burkina Faso, western Niger and northern Nigeria. In contrast, parts of southwestern Mali, and many parts of Nigeria received below-average rainfall.</a:t>
            </a:r>
          </a:p>
          <a:p>
            <a:pPr marL="285750" indent="-285750" algn="just" eaLnBrk="1" hangingPunct="1">
              <a:lnSpc>
                <a:spcPct val="90000"/>
              </a:lnSpc>
              <a:spcBef>
                <a:spcPct val="50000"/>
              </a:spcBef>
              <a:buFont typeface="Arial" panose="020B0604020202020204" pitchFamily="34" charset="0"/>
              <a:buChar char="•"/>
            </a:pPr>
            <a:endParaRPr lang="en-US" altLang="en-US" sz="1400" b="1" dirty="0">
              <a:solidFill>
                <a:schemeClr val="bg1"/>
              </a:solidFill>
            </a:endParaRPr>
          </a:p>
          <a:p>
            <a:pPr marL="285750" indent="-285750" algn="just" eaLnBrk="1" hangingPunct="1">
              <a:lnSpc>
                <a:spcPct val="90000"/>
              </a:lnSpc>
              <a:spcBef>
                <a:spcPct val="50000"/>
              </a:spcBef>
              <a:buFont typeface="Arial" panose="020B0604020202020204" pitchFamily="34" charset="0"/>
              <a:buChar char="•"/>
            </a:pPr>
            <a:r>
              <a:rPr lang="en-US" altLang="en-US" sz="1400" b="1" dirty="0">
                <a:solidFill>
                  <a:schemeClr val="bg1"/>
                </a:solidFill>
              </a:rPr>
              <a:t>Week-1 and week-2 outlooks call for an increased chance for above-average rainfall over the western and eastern portions of the Sahel region, parts of Central Africa, southern Sudan, much of South Sudan and western Ethiopia. In contrast, there is an increased chance for below-average rainfall along the Gulf Guinea coast.</a:t>
            </a:r>
            <a:endParaRPr lang="en-US" altLang="en-US" sz="14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58825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80" b="1" dirty="0">
                <a:solidFill>
                  <a:schemeClr val="bg1"/>
                </a:solidFill>
              </a:rPr>
              <a:t>Over the past 90 days, </a:t>
            </a:r>
            <a:r>
              <a:rPr lang="en-US" altLang="en-US" sz="1080" b="1" dirty="0" smtClean="0">
                <a:solidFill>
                  <a:schemeClr val="bg1"/>
                </a:solidFill>
              </a:rPr>
              <a:t>in </a:t>
            </a:r>
            <a:r>
              <a:rPr lang="en-US" altLang="en-US" sz="1080" b="1" dirty="0">
                <a:solidFill>
                  <a:schemeClr val="bg1"/>
                </a:solidFill>
              </a:rPr>
              <a:t>East Africa, </a:t>
            </a:r>
            <a:r>
              <a:rPr lang="en-US" altLang="en-US" sz="1080" b="1" dirty="0" smtClean="0">
                <a:solidFill>
                  <a:schemeClr val="bg1"/>
                </a:solidFill>
              </a:rPr>
              <a:t>above-average </a:t>
            </a:r>
            <a:r>
              <a:rPr lang="en-US" altLang="en-US" sz="1080" b="1" dirty="0">
                <a:solidFill>
                  <a:schemeClr val="bg1"/>
                </a:solidFill>
              </a:rPr>
              <a:t>rainfall was observed over </a:t>
            </a:r>
            <a:r>
              <a:rPr lang="en-US" altLang="en-US" sz="1080" b="1" dirty="0" smtClean="0">
                <a:solidFill>
                  <a:schemeClr val="bg1"/>
                </a:solidFill>
              </a:rPr>
              <a:t>southern and eastern Sudan, the western and eastern portions of South Sudan, western, central and northern Ethiopia, Uganda, western Kenya, northern Tanzania and much of Eritrea. Rainfall </a:t>
            </a:r>
            <a:r>
              <a:rPr lang="en-US" altLang="en-US" sz="1080" b="1" dirty="0">
                <a:solidFill>
                  <a:schemeClr val="bg1"/>
                </a:solidFill>
              </a:rPr>
              <a:t>was below-average over </a:t>
            </a:r>
            <a:r>
              <a:rPr lang="en-US" altLang="en-US" sz="1080" b="1" dirty="0" smtClean="0">
                <a:solidFill>
                  <a:schemeClr val="bg1"/>
                </a:solidFill>
              </a:rPr>
              <a:t>southern Ethiopia, central and southern South Sudan, and parts of Kenya. In southern Africa, above-average rainfall was observed over parts of South Africa and Mozambique. Below-average rainfall was observed over pockets of coastal South Africa and much of Madagascar. In Central Africa, rainfall was above-average over central and eastern Cameroon, much of CAR, northeastern Gabon, northern Congo, and northern DRC. Rainfall was below-average over pockets of western Cameroon, pockets of Gabon,  southern Congo, and parts of central DRC. In West Africa, rainfall was above-average over southern Mauritania, Senegal, Guinea-Bissau, Guinea, Sierra Leone, western Liberia, northeastern Mali, Burkina Faso, parts of Ghana, Togo, Benin, and parts of Niger and western and northern Nigeria. In contrast, below-average rainfall was observed over western and central Mali, eastern Liberia, parts of Cote D’Ivoire,  and parts of central and southern Nigeria.</a:t>
            </a:r>
            <a:endParaRPr lang="en-US" altLang="en-US" sz="1080" b="1"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216152"/>
            <a:ext cx="3813048" cy="381304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216152"/>
            <a:ext cx="3813048" cy="381304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30 Days</a:t>
            </a:r>
          </a:p>
        </p:txBody>
      </p:sp>
      <p:sp>
        <p:nvSpPr>
          <p:cNvPr id="5" name="Text Box 8"/>
          <p:cNvSpPr txBox="1">
            <a:spLocks noChangeArrowheads="1"/>
          </p:cNvSpPr>
          <p:nvPr/>
        </p:nvSpPr>
        <p:spPr bwMode="auto">
          <a:xfrm>
            <a:off x="79248" y="5110830"/>
            <a:ext cx="8991600" cy="119737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a:t>
            </a:r>
            <a:r>
              <a:rPr lang="en-US" altLang="en-US" sz="1140" b="1" dirty="0" smtClean="0">
                <a:solidFill>
                  <a:schemeClr val="bg1"/>
                </a:solidFill>
              </a:rPr>
              <a:t>over southern and eastern Sudan, much of South Sudan, Eritrea, and central and northern Ethiopia. Rainfall was below-average over pockets of eastern Ethiopia. </a:t>
            </a:r>
            <a:r>
              <a:rPr lang="en-US" altLang="en-US" sz="1140" b="1" dirty="0">
                <a:solidFill>
                  <a:schemeClr val="bg1"/>
                </a:solidFill>
              </a:rPr>
              <a:t>In Central Africa, rainfall was </a:t>
            </a:r>
            <a:r>
              <a:rPr lang="en-US" altLang="en-US" sz="1140" b="1" dirty="0" smtClean="0">
                <a:solidFill>
                  <a:schemeClr val="bg1"/>
                </a:solidFill>
              </a:rPr>
              <a:t>above-average over parts of northern and eastern Cameroon, northern Congo, much of CAR, central and southern Chad, and northern DRC. Rainfall was below-average over Equatorial Guinea, southern Cameroon, central Congo and pockets of central DRC. In West Africa, rainfall was above-average over southern Mauritania, Senegal, Guinea-Bissau, Guinea, Sierra Leone, western Liberia, Burkina Faso, northern Ghana, Togo, Benin, parts of Niger </a:t>
            </a:r>
            <a:r>
              <a:rPr lang="en-US" altLang="en-US" sz="1140" b="1" dirty="0">
                <a:solidFill>
                  <a:schemeClr val="bg1"/>
                </a:solidFill>
              </a:rPr>
              <a:t>and </a:t>
            </a:r>
            <a:r>
              <a:rPr lang="en-US" altLang="en-US" sz="1140" b="1" dirty="0" smtClean="0">
                <a:solidFill>
                  <a:schemeClr val="bg1"/>
                </a:solidFill>
              </a:rPr>
              <a:t>western Nigeria. In contrast, central and southern Mali, eastern Liberia, Cote d’Ivoire, southern Ghana, and parts of Nigeria received below-average rainfall.</a:t>
            </a:r>
            <a:endParaRPr lang="en-US" altLang="en-US" sz="1140" b="1"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216152"/>
            <a:ext cx="3813048" cy="381304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216152"/>
            <a:ext cx="3813048" cy="381304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dirty="0"/>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dirty="0"/>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dirty="0"/>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dirty="0"/>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 Box 8"/>
          <p:cNvSpPr txBox="1">
            <a:spLocks noChangeArrowheads="1"/>
          </p:cNvSpPr>
          <p:nvPr/>
        </p:nvSpPr>
        <p:spPr bwMode="auto">
          <a:xfrm>
            <a:off x="79248" y="5105400"/>
            <a:ext cx="8991600" cy="115877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above-average over </a:t>
            </a:r>
            <a:r>
              <a:rPr lang="en-US" altLang="en-US" sz="1100" b="1" dirty="0" smtClean="0">
                <a:solidFill>
                  <a:schemeClr val="bg1"/>
                </a:solidFill>
              </a:rPr>
              <a:t>the northwestern portion of South </a:t>
            </a:r>
            <a:r>
              <a:rPr lang="en-US" altLang="en-US" sz="1100" b="1" dirty="0">
                <a:solidFill>
                  <a:schemeClr val="bg1"/>
                </a:solidFill>
              </a:rPr>
              <a:t>Sudan, </a:t>
            </a:r>
            <a:r>
              <a:rPr lang="en-US" altLang="en-US" sz="1100" b="1" dirty="0" smtClean="0">
                <a:solidFill>
                  <a:schemeClr val="bg1"/>
                </a:solidFill>
              </a:rPr>
              <a:t>western and eastern Sudan</a:t>
            </a:r>
            <a:r>
              <a:rPr lang="en-US" altLang="en-US" sz="1100" b="1" dirty="0">
                <a:solidFill>
                  <a:schemeClr val="bg1"/>
                </a:solidFill>
              </a:rPr>
              <a:t>, Eritrea, </a:t>
            </a:r>
            <a:r>
              <a:rPr lang="en-US" altLang="en-US" sz="1100" b="1" dirty="0" smtClean="0">
                <a:solidFill>
                  <a:schemeClr val="bg1"/>
                </a:solidFill>
              </a:rPr>
              <a:t>northern </a:t>
            </a:r>
            <a:r>
              <a:rPr lang="en-US" altLang="en-US" sz="1100" b="1" dirty="0">
                <a:solidFill>
                  <a:schemeClr val="bg1"/>
                </a:solidFill>
              </a:rPr>
              <a:t>Ethiopia and </a:t>
            </a:r>
            <a:r>
              <a:rPr lang="en-US" altLang="en-US" sz="1100" b="1" dirty="0" smtClean="0">
                <a:solidFill>
                  <a:schemeClr val="bg1"/>
                </a:solidFill>
              </a:rPr>
              <a:t>Uganda. </a:t>
            </a:r>
            <a:r>
              <a:rPr lang="en-US" altLang="en-US" sz="1100" b="1" dirty="0">
                <a:solidFill>
                  <a:schemeClr val="bg1"/>
                </a:solidFill>
              </a:rPr>
              <a:t>Below-average rainfall was observed over pockets of </a:t>
            </a:r>
            <a:r>
              <a:rPr lang="en-US" altLang="en-US" sz="1100" b="1" dirty="0" smtClean="0">
                <a:solidFill>
                  <a:schemeClr val="bg1"/>
                </a:solidFill>
              </a:rPr>
              <a:t>South Sudan, southern Sudan, and parts of Ethiopia</a:t>
            </a:r>
            <a:r>
              <a:rPr lang="en-US" altLang="en-US" sz="1100" b="1" dirty="0">
                <a:solidFill>
                  <a:schemeClr val="bg1"/>
                </a:solidFill>
              </a:rPr>
              <a:t>. In Central Africa, rainfall was above-average over </a:t>
            </a:r>
            <a:r>
              <a:rPr lang="en-US" altLang="en-US" sz="1100" b="1" dirty="0" smtClean="0">
                <a:solidFill>
                  <a:schemeClr val="bg1"/>
                </a:solidFill>
              </a:rPr>
              <a:t>the far eastern </a:t>
            </a:r>
            <a:r>
              <a:rPr lang="en-US" altLang="en-US" sz="1100" b="1" dirty="0">
                <a:solidFill>
                  <a:schemeClr val="bg1"/>
                </a:solidFill>
              </a:rPr>
              <a:t>Cameroon, </a:t>
            </a:r>
            <a:r>
              <a:rPr lang="en-US" altLang="en-US" sz="1100" b="1" dirty="0" smtClean="0">
                <a:solidFill>
                  <a:schemeClr val="bg1"/>
                </a:solidFill>
              </a:rPr>
              <a:t>Chad</a:t>
            </a:r>
            <a:r>
              <a:rPr lang="en-US" altLang="en-US" sz="1100" b="1" dirty="0">
                <a:solidFill>
                  <a:schemeClr val="bg1"/>
                </a:solidFill>
              </a:rPr>
              <a:t>, </a:t>
            </a:r>
            <a:r>
              <a:rPr lang="en-US" altLang="en-US" sz="1100" b="1" dirty="0" smtClean="0">
                <a:solidFill>
                  <a:schemeClr val="bg1"/>
                </a:solidFill>
              </a:rPr>
              <a:t>northern CAR, and parts of northern DRC</a:t>
            </a:r>
            <a:r>
              <a:rPr lang="en-US" altLang="en-US" sz="1100" b="1" dirty="0">
                <a:solidFill>
                  <a:schemeClr val="bg1"/>
                </a:solidFill>
              </a:rPr>
              <a:t>. Below-average rainfall was observed over </a:t>
            </a:r>
            <a:r>
              <a:rPr lang="en-US" altLang="en-US" sz="1100" b="1" dirty="0" smtClean="0">
                <a:solidFill>
                  <a:schemeClr val="bg1"/>
                </a:solidFill>
              </a:rPr>
              <a:t>western </a:t>
            </a:r>
            <a:r>
              <a:rPr lang="en-US" altLang="en-US" sz="1100" b="1" dirty="0">
                <a:solidFill>
                  <a:schemeClr val="bg1"/>
                </a:solidFill>
              </a:rPr>
              <a:t>Cameroon, </a:t>
            </a:r>
            <a:r>
              <a:rPr lang="en-US" altLang="en-US" sz="1100" b="1" dirty="0" smtClean="0">
                <a:solidFill>
                  <a:schemeClr val="bg1"/>
                </a:solidFill>
              </a:rPr>
              <a:t>and parts of CAR </a:t>
            </a:r>
            <a:r>
              <a:rPr lang="en-US" altLang="en-US" sz="1100" b="1" dirty="0">
                <a:solidFill>
                  <a:schemeClr val="bg1"/>
                </a:solidFill>
              </a:rPr>
              <a:t>and </a:t>
            </a:r>
            <a:r>
              <a:rPr lang="en-US" altLang="en-US" sz="1100" b="1" dirty="0" smtClean="0">
                <a:solidFill>
                  <a:schemeClr val="bg1"/>
                </a:solidFill>
              </a:rPr>
              <a:t>DRC</a:t>
            </a:r>
            <a:r>
              <a:rPr lang="en-US" altLang="en-US" sz="1100" b="1" dirty="0">
                <a:solidFill>
                  <a:schemeClr val="bg1"/>
                </a:solidFill>
              </a:rPr>
              <a:t>. In West Africa, above-average rainfall was observed over </a:t>
            </a:r>
            <a:r>
              <a:rPr lang="en-US" altLang="en-US" sz="1100" b="1" dirty="0" smtClean="0">
                <a:solidFill>
                  <a:schemeClr val="bg1"/>
                </a:solidFill>
              </a:rPr>
              <a:t>much of Senegal, Guinea, Sierra Leone,  Liberia, eastern Mali, eastern Burkina Faso, western Niger and northern Nigeria. </a:t>
            </a:r>
            <a:r>
              <a:rPr lang="en-US" altLang="en-US" sz="1100" b="1" dirty="0">
                <a:solidFill>
                  <a:schemeClr val="bg1"/>
                </a:solidFill>
              </a:rPr>
              <a:t>In contrast, parts of </a:t>
            </a:r>
            <a:r>
              <a:rPr lang="en-US" altLang="en-US" sz="1100" b="1" dirty="0" smtClean="0">
                <a:solidFill>
                  <a:schemeClr val="bg1"/>
                </a:solidFill>
              </a:rPr>
              <a:t>southwestern </a:t>
            </a:r>
            <a:r>
              <a:rPr lang="en-US" altLang="en-US" sz="1100" b="1" dirty="0">
                <a:solidFill>
                  <a:schemeClr val="bg1"/>
                </a:solidFill>
              </a:rPr>
              <a:t>Mali, </a:t>
            </a:r>
            <a:r>
              <a:rPr lang="en-US" altLang="en-US" sz="1100" b="1" dirty="0" smtClean="0">
                <a:solidFill>
                  <a:schemeClr val="bg1"/>
                </a:solidFill>
              </a:rPr>
              <a:t>and many parts of Nigeria received </a:t>
            </a:r>
            <a:r>
              <a:rPr lang="en-US" altLang="en-US" sz="1100" b="1" dirty="0">
                <a:solidFill>
                  <a:schemeClr val="bg1"/>
                </a:solidFill>
              </a:rPr>
              <a:t>below-average rainfall.</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956" y="1235075"/>
            <a:ext cx="3813048" cy="381304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239429"/>
            <a:ext cx="3813048" cy="3813048"/>
          </a:xfrm>
          <a:prstGeom prst="rect">
            <a:avLst/>
          </a:prstGeom>
        </p:spPr>
      </p:pic>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504227"/>
            <a:ext cx="3813048" cy="3813048"/>
          </a:xfrm>
          <a:prstGeom prst="rect">
            <a:avLst/>
          </a:prstGeom>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78503"/>
            <a:ext cx="8991600" cy="4247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700-hPa level (left panel), a broad area of anomalous cyclonic flow was observed across the eastern portion of the Sahel, including Sudan.</a:t>
            </a:r>
            <a:endParaRPr lang="en-US" altLang="en-US" sz="1200" b="1" dirty="0">
              <a:solidFill>
                <a:schemeClr val="bg1"/>
              </a:solidFill>
            </a:endParaRPr>
          </a:p>
        </p:txBody>
      </p:sp>
      <p:sp>
        <p:nvSpPr>
          <p:cNvPr id="7" name="Oval 6"/>
          <p:cNvSpPr/>
          <p:nvPr/>
        </p:nvSpPr>
        <p:spPr bwMode="auto">
          <a:xfrm>
            <a:off x="1686737" y="2743200"/>
            <a:ext cx="1513663" cy="381000"/>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1504227"/>
            <a:ext cx="3813048" cy="3813048"/>
          </a:xfrm>
          <a:prstGeom prst="rect">
            <a:avLst/>
          </a:prstGeom>
        </p:spPr>
      </p:pic>
    </p:spTree>
    <p:extLst>
      <p:ext uri="{BB962C8B-B14F-4D97-AF65-F5344CB8AC3E}">
        <p14:creationId xmlns:p14="http://schemas.microsoft.com/office/powerpoint/2010/main" val="391888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1828800" y="1600200"/>
            <a:ext cx="152400" cy="2308857"/>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3657600" y="1441469"/>
            <a:ext cx="1258824" cy="2467588"/>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2971800" y="779079"/>
            <a:ext cx="1981200" cy="744921"/>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a:t>
            </a:r>
            <a:r>
              <a:rPr lang="en-US" altLang="en-US" sz="1200" b="1" dirty="0" smtClean="0">
                <a:solidFill>
                  <a:schemeClr val="bg1"/>
                </a:solidFill>
                <a:latin typeface="Arial" charset="0"/>
                <a:cs typeface="+mn-cs"/>
              </a:rPr>
              <a:t>0 </a:t>
            </a:r>
            <a:r>
              <a:rPr lang="en-US" altLang="en-US" sz="1200" b="1" dirty="0">
                <a:solidFill>
                  <a:schemeClr val="bg1"/>
                </a:solidFill>
                <a:latin typeface="Arial" charset="0"/>
                <a:cs typeface="+mn-cs"/>
              </a:rPr>
              <a:t>days at selected locations shows </a:t>
            </a:r>
            <a:r>
              <a:rPr lang="en-US" altLang="en-US" sz="1200" b="1" dirty="0" smtClean="0">
                <a:solidFill>
                  <a:schemeClr val="bg1"/>
                </a:solidFill>
                <a:latin typeface="Arial" charset="0"/>
                <a:cs typeface="+mn-cs"/>
              </a:rPr>
              <a:t>increasing moisture deficits over parts of central and southern Mali (bottom left).</a:t>
            </a:r>
            <a:r>
              <a:rPr lang="en-US" altLang="en-US" sz="1200" b="1" dirty="0" smtClean="0">
                <a:solidFill>
                  <a:schemeClr val="bg1"/>
                </a:solidFill>
                <a:latin typeface="Arial" charset="0"/>
              </a:rPr>
              <a:t> Consistent heavy rains have kept significant moisture surpluses over parts of Chad (top right) and eastern Sudan (bottom right). </a:t>
            </a:r>
            <a:endParaRPr lang="en-US" altLang="en-US" sz="1200" b="1" dirty="0">
              <a:solidFill>
                <a:schemeClr val="bg1"/>
              </a:solidFill>
              <a:latin typeface="Arial" charset="0"/>
              <a:cs typeface="+mn-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6424" y="574741"/>
            <a:ext cx="3456432" cy="268833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611" y="3390264"/>
            <a:ext cx="3456432" cy="2688336"/>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6424" y="3390264"/>
            <a:ext cx="3456432" cy="2688336"/>
          </a:xfrm>
          <a:prstGeom prst="rect">
            <a:avLst/>
          </a:prstGeom>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4600180" y="1501140"/>
            <a:ext cx="4315220"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30 Aug – 5 September, 2022</a:t>
            </a:r>
            <a:endParaRPr lang="en-US" altLang="en-US" dirty="0"/>
          </a:p>
        </p:txBody>
      </p:sp>
      <p:sp>
        <p:nvSpPr>
          <p:cNvPr id="7" name="Text Box 8"/>
          <p:cNvSpPr txBox="1">
            <a:spLocks noChangeArrowheads="1"/>
          </p:cNvSpPr>
          <p:nvPr/>
        </p:nvSpPr>
        <p:spPr bwMode="auto">
          <a:xfrm>
            <a:off x="79248" y="5428869"/>
            <a:ext cx="8991600" cy="42473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and week-2 (right panel) the </a:t>
            </a:r>
            <a:r>
              <a:rPr lang="en-US" altLang="en-US" sz="1200" b="1" dirty="0">
                <a:solidFill>
                  <a:schemeClr val="bg1"/>
                </a:solidFill>
              </a:rPr>
              <a:t>NCEP GEFS indicates </a:t>
            </a:r>
            <a:r>
              <a:rPr lang="en-US" altLang="en-US" sz="1200" b="1" dirty="0" smtClean="0">
                <a:solidFill>
                  <a:schemeClr val="bg1"/>
                </a:solidFill>
              </a:rPr>
              <a:t>a 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parts of West and Central Africa, and western Ethiopia.</a:t>
            </a:r>
            <a:endParaRPr lang="en-US" altLang="en-US" sz="1200" b="1" dirty="0">
              <a:solidFill>
                <a:schemeClr val="bg1"/>
              </a:solidFill>
            </a:endParaRPr>
          </a:p>
        </p:txBody>
      </p:sp>
      <p:sp>
        <p:nvSpPr>
          <p:cNvPr id="9" name="TextBox 10"/>
          <p:cNvSpPr txBox="1">
            <a:spLocks noChangeArrowheads="1"/>
          </p:cNvSpPr>
          <p:nvPr/>
        </p:nvSpPr>
        <p:spPr bwMode="auto">
          <a:xfrm>
            <a:off x="651543" y="1524000"/>
            <a:ext cx="3630866"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23 – 29 August, </a:t>
            </a:r>
            <a:r>
              <a:rPr lang="en-US" altLang="en-US" b="1" dirty="0" smtClean="0">
                <a:solidFill>
                  <a:srgbClr val="FFFF00"/>
                </a:solidFill>
              </a:rPr>
              <a:t>2022</a:t>
            </a:r>
            <a:endParaRPr lang="en-US" altLang="en-US" b="1" dirty="0">
              <a:solidFill>
                <a:srgbClr val="FFFF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839694"/>
            <a:ext cx="4270248" cy="320268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839694"/>
            <a:ext cx="4270248" cy="320268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222736</TotalTime>
  <Words>1747</Words>
  <Application>Microsoft Office PowerPoint</Application>
  <PresentationFormat>On-screen Show (4:3)</PresentationFormat>
  <Paragraphs>61</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10269</cp:revision>
  <cp:lastPrinted>2018-07-09T15:13:07Z</cp:lastPrinted>
  <dcterms:created xsi:type="dcterms:W3CDTF">2001-08-31T10:39:36Z</dcterms:created>
  <dcterms:modified xsi:type="dcterms:W3CDTF">2022-08-22T16:49:00Z</dcterms:modified>
</cp:coreProperties>
</file>