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6" r:id="rId11"/>
    <p:sldId id="517"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91" d="100"/>
          <a:sy n="91" d="100"/>
        </p:scale>
        <p:origin x="10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9/5/2022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3673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1109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876"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05 September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04800" y="1447800"/>
            <a:ext cx="33528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06 - 12 September, </a:t>
            </a:r>
            <a:r>
              <a:rPr lang="en-US" altLang="en-US" b="1" dirty="0">
                <a:solidFill>
                  <a:srgbClr val="FFFF00"/>
                </a:solidFill>
              </a:rPr>
              <a:t>2022</a:t>
            </a:r>
          </a:p>
        </p:txBody>
      </p:sp>
      <p:sp>
        <p:nvSpPr>
          <p:cNvPr id="10" name="Text Box 8"/>
          <p:cNvSpPr txBox="1">
            <a:spLocks noChangeArrowheads="1"/>
          </p:cNvSpPr>
          <p:nvPr/>
        </p:nvSpPr>
        <p:spPr bwMode="auto">
          <a:xfrm>
            <a:off x="3565525" y="1955527"/>
            <a:ext cx="5349875" cy="415498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sz="1100" b="1" dirty="0" smtClean="0">
                <a:solidFill>
                  <a:srgbClr val="FFFF00"/>
                </a:solidFill>
                <a:latin typeface="Arial" charset="0"/>
              </a:rPr>
              <a:t>There </a:t>
            </a:r>
            <a:r>
              <a:rPr lang="en-US" sz="1100" b="1" dirty="0">
                <a:solidFill>
                  <a:srgbClr val="FFFF00"/>
                </a:solidFill>
                <a:latin typeface="Arial" charset="0"/>
              </a:rPr>
              <a:t>is an increased chance for above-average rainfall across southeastern Mali, much of Burkina Faso, northern parts of Cote d’Ivoire, Ghana Togo, Ben, Nigeria, Congo and DR Congo, southern portions of Niger, Chad and Sudan, northern and central portions of Cameroon and Uganda, much of CAR and South Sudan, western Ethiopia, and western and central parts of Kenya: </a:t>
            </a:r>
            <a:r>
              <a:rPr lang="en-US" sz="1100" b="1" dirty="0">
                <a:solidFill>
                  <a:schemeClr val="bg1"/>
                </a:solidFill>
                <a:latin typeface="Arial" charset="0"/>
              </a:rPr>
              <a:t>An area of anomalous lower-level convergence and upper-level divergence is expected to enhance rainfall in the region. </a:t>
            </a:r>
            <a:r>
              <a:rPr 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sz="1100" b="1" dirty="0">
                <a:solidFill>
                  <a:srgbClr val="FFFF00"/>
                </a:solidFill>
                <a:latin typeface="Arial" charset="0"/>
              </a:rPr>
              <a:t>There is an increased chance for below-average rainfall across southeastern Cote d’Ivoire, central and southern parts of Ghana, Togo, Benin, Nigeria and Cameroon, much of Equatorial Guinea and Gabon, and western Congo: </a:t>
            </a:r>
            <a:r>
              <a:rPr lang="en-US" sz="1100" b="1" dirty="0">
                <a:solidFill>
                  <a:schemeClr val="bg1"/>
                </a:solidFill>
                <a:latin typeface="Arial" charset="0"/>
              </a:rPr>
              <a:t>An area of anomalous lower-level divergence and upper-level convergence is expected to suppress rainfall in the region. </a:t>
            </a:r>
            <a:r>
              <a:rPr lang="en-US" sz="1100" b="1" dirty="0">
                <a:solidFill>
                  <a:srgbClr val="FFFF00"/>
                </a:solidFill>
                <a:latin typeface="Arial" charset="0"/>
              </a:rPr>
              <a:t>Confidence: </a:t>
            </a:r>
            <a:r>
              <a:rPr lang="en-US" sz="1100" b="1" dirty="0" smtClean="0">
                <a:solidFill>
                  <a:srgbClr val="FFFF00"/>
                </a:solidFill>
                <a:latin typeface="Arial" charset="0"/>
              </a:rPr>
              <a:t>Moderate</a:t>
            </a:r>
          </a:p>
          <a:p>
            <a:pPr algn="just">
              <a:spcBef>
                <a:spcPct val="0"/>
              </a:spcBef>
              <a:buFontTx/>
              <a:buAutoNum type="arabicPeriod"/>
              <a:defRPr/>
            </a:pPr>
            <a:endParaRPr lang="en-US" sz="1100" b="1" dirty="0">
              <a:solidFill>
                <a:srgbClr val="FFFF00"/>
              </a:solidFill>
              <a:latin typeface="Arial" charset="0"/>
            </a:endParaRPr>
          </a:p>
          <a:p>
            <a:pPr algn="just">
              <a:spcBef>
                <a:spcPct val="0"/>
              </a:spcBef>
              <a:buFontTx/>
              <a:buAutoNum type="arabicPeriod"/>
              <a:defRPr/>
            </a:pPr>
            <a:r>
              <a:rPr lang="en-US" sz="1100" b="1" dirty="0">
                <a:solidFill>
                  <a:srgbClr val="FFFF00"/>
                </a:solidFill>
                <a:latin typeface="Arial" charset="0"/>
              </a:rPr>
              <a:t>There is an increased chance for below-average rainfall across northern parts of Ethiopia, central and southern parts of Eritrea, and much of Djibouti: </a:t>
            </a:r>
            <a:r>
              <a:rPr lang="en-US" sz="1100" b="1" dirty="0">
                <a:solidFill>
                  <a:schemeClr val="bg1"/>
                </a:solidFill>
                <a:latin typeface="Arial" charset="0"/>
              </a:rPr>
              <a:t>An area of anomalous lower-level divergence and upper-level convergence is expected to suppress rainfall in the region. </a:t>
            </a:r>
            <a:r>
              <a:rPr lang="en-US" sz="1100" b="1" dirty="0">
                <a:solidFill>
                  <a:srgbClr val="FFFF00"/>
                </a:solidFill>
                <a:latin typeface="Arial" charset="0"/>
              </a:rPr>
              <a:t>Confidence: Moderate</a:t>
            </a:r>
          </a:p>
          <a:p>
            <a:pPr algn="just">
              <a:spcBef>
                <a:spcPct val="0"/>
              </a:spcBef>
              <a:buFontTx/>
              <a:buAutoNum type="arabicPeriod"/>
              <a:defRPr/>
            </a:pPr>
            <a:endParaRPr lang="en-US" sz="1100" b="1" dirty="0">
              <a:solidFill>
                <a:srgbClr val="FFFF00"/>
              </a:solidFill>
              <a:latin typeface="Arial" charset="0"/>
            </a:endParaRPr>
          </a:p>
          <a:p>
            <a:pPr algn="just">
              <a:spcBef>
                <a:spcPct val="0"/>
              </a:spcBef>
              <a:buFontTx/>
              <a:buAutoNum type="arabicPeriod"/>
              <a:defRPr/>
            </a:pP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144" y="1976954"/>
            <a:ext cx="3272056" cy="4234425"/>
          </a:xfrm>
          <a:prstGeom prst="rect">
            <a:avLst/>
          </a:prstGeom>
        </p:spPr>
      </p:pic>
    </p:spTree>
    <p:extLst>
      <p:ext uri="{BB962C8B-B14F-4D97-AF65-F5344CB8AC3E}">
        <p14:creationId xmlns:p14="http://schemas.microsoft.com/office/powerpoint/2010/main" val="124694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13  - 19 September, 2022</a:t>
            </a:r>
            <a:endParaRPr lang="en-US" altLang="en-US" b="1" dirty="0">
              <a:solidFill>
                <a:srgbClr val="FFFF00"/>
              </a:solidFill>
            </a:endParaRPr>
          </a:p>
        </p:txBody>
      </p:sp>
      <p:sp>
        <p:nvSpPr>
          <p:cNvPr id="10" name="Text Box 8"/>
          <p:cNvSpPr txBox="1">
            <a:spLocks noChangeArrowheads="1"/>
          </p:cNvSpPr>
          <p:nvPr/>
        </p:nvSpPr>
        <p:spPr bwMode="auto">
          <a:xfrm>
            <a:off x="3591887" y="2133600"/>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sz="1100" b="1" dirty="0" smtClean="0">
                <a:solidFill>
                  <a:srgbClr val="FFFF00"/>
                </a:solidFill>
                <a:latin typeface="Arial" charset="0"/>
              </a:rPr>
              <a:t>There </a:t>
            </a:r>
            <a:r>
              <a:rPr lang="en-US" sz="1100" b="1" dirty="0">
                <a:solidFill>
                  <a:srgbClr val="FFFF00"/>
                </a:solidFill>
                <a:latin typeface="Arial" charset="0"/>
              </a:rPr>
              <a:t>is an increased chance for above-average rainfall across southeastern Senegal, southwestern parts of Mali, eastern Guinea-Bissau, western Sierra Leone, and western and central portions of Guinea: </a:t>
            </a:r>
            <a:r>
              <a:rPr lang="en-US" sz="1100" b="1" dirty="0">
                <a:solidFill>
                  <a:schemeClr val="bg1"/>
                </a:solidFill>
                <a:latin typeface="Arial" charset="0"/>
              </a:rPr>
              <a:t>An area of anomalous lower-level convergence and upper-level divergence is expected to enhance rainfall in the region. </a:t>
            </a:r>
            <a:r>
              <a:rPr lang="en-US" sz="1100" b="1" dirty="0">
                <a:solidFill>
                  <a:srgbClr val="FFFF00"/>
                </a:solidFill>
                <a:latin typeface="Arial" charset="0"/>
              </a:rPr>
              <a:t>Confidence: Moderate</a:t>
            </a:r>
          </a:p>
          <a:p>
            <a:pPr algn="just">
              <a:spcBef>
                <a:spcPct val="0"/>
              </a:spcBef>
              <a:buFontTx/>
              <a:buAutoNum type="arabicPeriod"/>
              <a:defRPr/>
            </a:pPr>
            <a:endParaRPr lang="en-US" altLang="en-US" sz="1100" b="1" dirty="0" smtClean="0">
              <a:solidFill>
                <a:srgbClr val="FFFF00"/>
              </a:solidFill>
              <a:latin typeface="Arial" charset="0"/>
            </a:endParaRPr>
          </a:p>
          <a:p>
            <a:pPr algn="just">
              <a:spcBef>
                <a:spcPct val="0"/>
              </a:spcBef>
              <a:buFontTx/>
              <a:buAutoNum type="arabicPeriod"/>
              <a:defRPr/>
            </a:pPr>
            <a:r>
              <a:rPr lang="en-US" sz="1100" b="1" dirty="0">
                <a:solidFill>
                  <a:srgbClr val="FFFF00"/>
                </a:solidFill>
                <a:latin typeface="Arial" charset="0"/>
              </a:rPr>
              <a:t>There is an increased chance for below-average rainfall across southern parts of Cameroon, much of Equatorial Guinea and Gabon, and western Congo: </a:t>
            </a:r>
            <a:r>
              <a:rPr lang="en-US" sz="1100" b="1" dirty="0">
                <a:solidFill>
                  <a:schemeClr val="bg1"/>
                </a:solidFill>
                <a:latin typeface="Arial" charset="0"/>
              </a:rPr>
              <a:t>An area of anomalous lower-level divergence and upper-level convergence is expected to suppress rainfall in the region. </a:t>
            </a:r>
            <a:r>
              <a:rPr lang="en-US" sz="1100" b="1" dirty="0">
                <a:solidFill>
                  <a:srgbClr val="FFFF00"/>
                </a:solidFill>
                <a:latin typeface="Arial" charset="0"/>
              </a:rPr>
              <a:t>Confidence: </a:t>
            </a:r>
            <a:r>
              <a:rPr lang="en-US" sz="1100" b="1" dirty="0" smtClean="0">
                <a:solidFill>
                  <a:srgbClr val="FFFF00"/>
                </a:solidFill>
                <a:latin typeface="Arial" charset="0"/>
              </a:rPr>
              <a:t>Moderate</a:t>
            </a:r>
          </a:p>
          <a:p>
            <a:pPr algn="just">
              <a:spcBef>
                <a:spcPct val="0"/>
              </a:spcBef>
              <a:buFontTx/>
              <a:buAutoNum type="arabicPeriod"/>
              <a:defRPr/>
            </a:pPr>
            <a:endParaRPr lang="en-US" sz="1100" b="1" dirty="0">
              <a:solidFill>
                <a:srgbClr val="FFFF00"/>
              </a:solidFill>
              <a:latin typeface="Arial" charset="0"/>
            </a:endParaRPr>
          </a:p>
          <a:p>
            <a:pPr algn="just">
              <a:spcBef>
                <a:spcPct val="0"/>
              </a:spcBef>
              <a:buFontTx/>
              <a:buAutoNum type="arabicPeriod"/>
              <a:defRPr/>
            </a:pPr>
            <a:r>
              <a:rPr lang="en-US" sz="1100" b="1" dirty="0">
                <a:solidFill>
                  <a:srgbClr val="FFFF00"/>
                </a:solidFill>
                <a:latin typeface="Arial" charset="0"/>
              </a:rPr>
              <a:t>There is an increased chance for above-average rainfall across eastern Chad, southern parts of Sudan and Eritrea, eastern CAR, much of South Sudan, Uganda, Rwanda and Burundi, western and central parts of Ethiopia, northern and central parts of DR Congo, and western Kenya: </a:t>
            </a:r>
            <a:r>
              <a:rPr lang="en-US" sz="1100" b="1" dirty="0">
                <a:solidFill>
                  <a:schemeClr val="bg1"/>
                </a:solidFill>
                <a:latin typeface="Arial" charset="0"/>
              </a:rPr>
              <a:t>An area of anomalous lower-level convergence and upper-level divergence is expected to enhance rainfall in the region. </a:t>
            </a:r>
            <a:r>
              <a:rPr 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50" y="1992313"/>
            <a:ext cx="3271299" cy="4233446"/>
          </a:xfrm>
          <a:prstGeom prst="rect">
            <a:avLst/>
          </a:prstGeom>
        </p:spPr>
      </p:pic>
    </p:spTree>
    <p:extLst>
      <p:ext uri="{BB962C8B-B14F-4D97-AF65-F5344CB8AC3E}">
        <p14:creationId xmlns:p14="http://schemas.microsoft.com/office/powerpoint/2010/main" val="18472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4953000"/>
          </a:xfrm>
        </p:spPr>
        <p:txBody>
          <a:bodyPr/>
          <a:lstStyle/>
          <a:p>
            <a:pPr algn="just" eaLnBrk="1" hangingPunct="1">
              <a:lnSpc>
                <a:spcPct val="90000"/>
              </a:lnSpc>
              <a:spcBef>
                <a:spcPct val="50000"/>
              </a:spcBef>
            </a:pPr>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central, and eastern Sudan, western and northern South Sudan, Eritrea, Djibouti, Uganda, central and northern Ethiopia, pockets of western Kenya, Rwanda, Burundi, and pockets of northwest Tanzania. Rainfall was below-average over pockets of eastern Ethiopia and central South Sudan.</a:t>
            </a:r>
            <a:r>
              <a:rPr lang="en-US" sz="1100" b="1" dirty="0">
                <a:solidFill>
                  <a:schemeClr val="bg1"/>
                </a:solidFill>
                <a:latin typeface="Arial" panose="020B0604020202020204" pitchFamily="34" charset="0"/>
                <a:cs typeface="Arial" panose="020B0604020202020204" pitchFamily="34" charset="0"/>
              </a:rPr>
              <a:t> In southern Africa, below-average rainfall was observed over pockets of coastal South Africa, and southern and northern Madagascar. </a:t>
            </a:r>
            <a:r>
              <a:rPr lang="en-US" altLang="en-US" sz="1100" b="1" dirty="0">
                <a:solidFill>
                  <a:schemeClr val="bg1"/>
                </a:solidFill>
                <a:latin typeface="Arial" panose="020B0604020202020204" pitchFamily="34" charset="0"/>
                <a:cs typeface="Arial" panose="020B0604020202020204" pitchFamily="34" charset="0"/>
              </a:rPr>
              <a:t>In Central Africa, rainfall was above-average over parts of eastern Cameroon, much of CAR, central and southern Chad, pockets of western, central, and northeast DRC, and central and northern Congo. Rainfall was below-average over Equatorial Guinea, northern Gabon, western Cameroon, and pockets of northwest DRC. In West Africa, rainfall was above-average over pockets of southern Mauritania, Senegal, central parts of Togo and Benin, parts of southern Niger, and northern and western parts of Nigeria. In contrast, parts of southern Mali and central Burkina Faso, and parts of central and southeast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pPr>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western and eastern South Sudan, southern and eastern Sudan, western and central Ethiopia, Uganda, Rwanda, Burundi and pockets of  northwest Tanzania. Below-average rainfall was observed over pockets of northern Ethiopia and central Eritrea. In Central Africa, rainfall was above-average over much of CAR, southern Chad, central and western DRC, northern, central, and eastern parts of Cameroon, and central and northern Congo. Below-average rainfall was observed over pockets of western Cameroon, northern Gabon, Equatorial Guinea, and pockets of northwest DRC. In West Africa, above-average rainfall was observed over Senegal, Gambia, Guinea Bissau, Guinea, Sierra Leone, Liberia, Cote D’Ivoire, central and southern Ghana, Toga, Benin, northern and central Burkina Faso, pockets of northwest and eastern Nigeria, southern and central Mali, and southern Mauritania. In contrast, parts of southern Burkina Faso, parts of southern Niger, and  pockets of central, southeast, and northeast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10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WWeek-1 outlook calls for an increased chance for above-average rainfall over eastern Guinea, Burkina Faso, central and northern Nigeria, northern Cameroon, CAR, northeast DRC, Uganda, South Sudan, and western Ethiopia. In contrast, there is an increased chance for below-average rainfall along the Gulf Guinea coast, central DRC, and pockets of eastern South Africa. Week-2 outlook suggests an increased chance for above-average rainfall southern Mali, northern Nigeria, southern Chad, CAR, central and northern DRC, South Sudan, Uganda, and western Ethiopia, while below-average rainfall is likely over the southern Ghana, Equatorial Guinea, Gabon, and central Congo.</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228600" y="1905000"/>
            <a:ext cx="8458200" cy="47244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western and eastern South Sudan, southern and eastern Sudan, western and central Ethiopia, Uganda, Rwanda, Burundi and pockets of  northwest Tanzania. Below-average rainfall was observed over pockets of northern Ethiopia and central Eritrea. In Central Africa, rainfall was above-average over much of CAR, southern Chad, central and western DRC, northern, central, and eastern parts of Cameroon, and central and northern Congo. Below-average rainfall was observed over pockets of western Cameroon, northern Gabon, Equatorial Guinea, and pockets of northwest DRC. In West Africa, above-average rainfall was observed over Senegal, Gambia, Guinea Bissau, Guinea, Sierra Leone, Liberia, Cote D’Ivoire, central and southern Ghana, Toga, Benin, northern and central Burkina Faso, pockets of northwest and eastern Nigeria, southern and central Mali, and southern Mauritania. In contrast, parts of southern Burkina Faso, parts of southern Niger, and  pockets of central, southeast, and northeast Nigeria received below-average rainfall.</a:t>
            </a:r>
          </a:p>
          <a:p>
            <a:r>
              <a:rPr lang="en-US" dirty="0"/>
              <a:t> </a:t>
            </a:r>
            <a:endParaRPr lang="en-US" sz="1400" dirty="0"/>
          </a:p>
          <a:p>
            <a:pPr marL="285750" indent="-285750" algn="just" eaLnBrk="1" hangingPunct="1">
              <a:lnSpc>
                <a:spcPct val="90000"/>
              </a:lnSpc>
              <a:spcBef>
                <a:spcPct val="50000"/>
              </a:spcBef>
              <a:buFont typeface="Arial" panose="020B0604020202020204" pitchFamily="34" charset="0"/>
              <a:buChar char="•"/>
            </a:pPr>
            <a:r>
              <a:rPr lang="en-US" sz="1400" b="1" dirty="0">
                <a:solidFill>
                  <a:schemeClr val="bg1"/>
                </a:solidFill>
              </a:rPr>
              <a:t>Week-1 outlook calls for an increased chance for above-average rainfall over eastern Guinea, Burkina Faso, central and northern Nigeria, northern Cameroon, CAR, northeast DRC, Uganda, South Sudan, and western Ethiopia. In contrast, there is an increased chance for below-average rainfall along the Gulf Guinea coast, central DRC, and pockets of eastern South Africa. Week-2 outlook suggests an increased chance for above-average rainfall southern Mali, northern Nigeria, southern Chad, CAR, central and northern DRC, South Sudan, Uganda, and western Ethiopia, while below-average rainfall is likely over the southern Ghana, Equatorial Guinea, Gabon, and central Congo.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4876800"/>
            <a:ext cx="8991600" cy="188744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50" b="1" dirty="0">
                <a:solidFill>
                  <a:schemeClr val="bg1"/>
                </a:solidFill>
              </a:rPr>
              <a:t>Over the past 90 days, </a:t>
            </a:r>
            <a:r>
              <a:rPr lang="en-US" altLang="en-US" sz="1050" b="1" dirty="0" smtClean="0">
                <a:solidFill>
                  <a:schemeClr val="bg1"/>
                </a:solidFill>
              </a:rPr>
              <a:t>in </a:t>
            </a:r>
            <a:r>
              <a:rPr lang="en-US" altLang="en-US" sz="1050" b="1" dirty="0">
                <a:solidFill>
                  <a:schemeClr val="bg1"/>
                </a:solidFill>
              </a:rPr>
              <a:t>East Africa, </a:t>
            </a:r>
            <a:r>
              <a:rPr lang="en-US" altLang="en-US" sz="1050" b="1" dirty="0" smtClean="0">
                <a:solidFill>
                  <a:schemeClr val="bg1"/>
                </a:solidFill>
              </a:rPr>
              <a:t>above-average </a:t>
            </a:r>
            <a:r>
              <a:rPr lang="en-US" altLang="en-US" sz="1050" b="1" dirty="0">
                <a:solidFill>
                  <a:schemeClr val="bg1"/>
                </a:solidFill>
              </a:rPr>
              <a:t>rainfall was observed over </a:t>
            </a:r>
            <a:r>
              <a:rPr lang="en-US" altLang="en-US" sz="1050" b="1" dirty="0" smtClean="0">
                <a:solidFill>
                  <a:schemeClr val="bg1"/>
                </a:solidFill>
              </a:rPr>
              <a:t>southern, central, and eastern Sudan, western and northern portions of South Sudan, western and northern Ethiopia, Eritrea, Djibouti, parts of southern Somalia, Uganda, Rwanda, Burundi, pockets of northwest Tanzania, and western Kenya. Rainfall </a:t>
            </a:r>
            <a:r>
              <a:rPr lang="en-US" altLang="en-US" sz="1050" b="1" dirty="0">
                <a:solidFill>
                  <a:schemeClr val="bg1"/>
                </a:solidFill>
              </a:rPr>
              <a:t>was below-average over </a:t>
            </a:r>
            <a:r>
              <a:rPr lang="en-US" altLang="en-US" sz="1050" b="1" dirty="0" smtClean="0">
                <a:solidFill>
                  <a:schemeClr val="bg1"/>
                </a:solidFill>
              </a:rPr>
              <a:t>southern Ethiopia, pockets of central South Sudan, and parts of northern Somalia. In southern Africa, above-average rainfall was observed over parts of western South Africa, central Mozambique and southern Malawi. Below-average rainfall was observed over pockets of coastal South Africa, and southern and northern Madagascar. In Central Africa, rainfall was above-average over northern and eastern Cameroon, southern, central, and eastern Chad, much of CAR, northern Congo, and northern DRC. Rainfall was below-average over pockets of western Cameroon, pockets of northern Gabon, Equatorial Guinea, and parts of central DRC. In West Africa, rainfall was above-average over southern Mauritania, Senegal, Gambia, Guinea-Bissau, Guinea, Sierra Leone, western and central Liberia, central and eastern Cote D’Ivoire, parts of northern and southern Ghana, central and northern parts of Togo</a:t>
            </a:r>
            <a:r>
              <a:rPr lang="en-US" altLang="en-US" sz="1050" b="1" dirty="0">
                <a:solidFill>
                  <a:schemeClr val="bg1"/>
                </a:solidFill>
              </a:rPr>
              <a:t> </a:t>
            </a:r>
            <a:r>
              <a:rPr lang="en-US" altLang="en-US" sz="1050" b="1" dirty="0" smtClean="0">
                <a:solidFill>
                  <a:schemeClr val="bg1"/>
                </a:solidFill>
              </a:rPr>
              <a:t>and Benin, Burkina </a:t>
            </a:r>
            <a:r>
              <a:rPr lang="en-US" altLang="en-US" sz="1050" b="1" dirty="0">
                <a:solidFill>
                  <a:schemeClr val="bg1"/>
                </a:solidFill>
              </a:rPr>
              <a:t>Faso, northeastern Mali, </a:t>
            </a:r>
            <a:r>
              <a:rPr lang="en-US" altLang="en-US" sz="1050" b="1" dirty="0" smtClean="0">
                <a:solidFill>
                  <a:schemeClr val="bg1"/>
                </a:solidFill>
              </a:rPr>
              <a:t>and parts of southern Niger, and western and northern Nigeria. In contrast, below-average rainfall was observed over southern Mali, eastern Liberia, and parts of central and southeast Nigeria.</a:t>
            </a:r>
            <a:endParaRPr lang="en-US" altLang="en-US" sz="105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200807"/>
            <a:ext cx="3599793" cy="359979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3516" y="1174951"/>
            <a:ext cx="3623021" cy="36230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65922"/>
            <a:ext cx="8991600" cy="146347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30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above-average </a:t>
            </a:r>
            <a:r>
              <a:rPr lang="en-US" altLang="en-US" sz="1100" b="1" dirty="0">
                <a:solidFill>
                  <a:schemeClr val="bg1"/>
                </a:solidFill>
              </a:rPr>
              <a:t>rainfall was observed </a:t>
            </a:r>
            <a:r>
              <a:rPr lang="en-US" altLang="en-US" sz="1100" b="1" dirty="0" smtClean="0">
                <a:solidFill>
                  <a:schemeClr val="bg1"/>
                </a:solidFill>
              </a:rPr>
              <a:t>over southern, central, and eastern Sudan, western and northern South Sudan, Eritrea, Djibouti, Uganda, central and northern Ethiopia, pockets of western Kenya, Rwanda, Burundi, and pockets of northwest Tanzania. Rainfall was below-average over pockets of eastern Ethiopia and central South Sudan</a:t>
            </a:r>
            <a:r>
              <a:rPr lang="en-US" altLang="en-US" sz="1100" b="1" dirty="0">
                <a:solidFill>
                  <a:schemeClr val="bg1"/>
                </a:solidFill>
              </a:rPr>
              <a:t>.</a:t>
            </a:r>
            <a:r>
              <a:rPr lang="en-US" sz="1100" b="1" dirty="0">
                <a:solidFill>
                  <a:schemeClr val="bg1"/>
                </a:solidFill>
              </a:rPr>
              <a:t> In southern Africa, below-average rainfall was observed over pockets of coastal South Africa, and southern and northern </a:t>
            </a:r>
            <a:r>
              <a:rPr lang="en-US" sz="1100" b="1" dirty="0" smtClean="0">
                <a:solidFill>
                  <a:schemeClr val="bg1"/>
                </a:solidFill>
              </a:rPr>
              <a:t>Madagascar. </a:t>
            </a:r>
            <a:r>
              <a:rPr lang="en-US" altLang="en-US" sz="1100" b="1" dirty="0" smtClean="0">
                <a:solidFill>
                  <a:schemeClr val="bg1"/>
                </a:solidFill>
              </a:rPr>
              <a:t>In </a:t>
            </a:r>
            <a:r>
              <a:rPr lang="en-US" altLang="en-US" sz="1100" b="1" dirty="0">
                <a:solidFill>
                  <a:schemeClr val="bg1"/>
                </a:solidFill>
              </a:rPr>
              <a:t>Central Africa, rainfall was </a:t>
            </a:r>
            <a:r>
              <a:rPr lang="en-US" altLang="en-US" sz="1100" b="1" dirty="0" smtClean="0">
                <a:solidFill>
                  <a:schemeClr val="bg1"/>
                </a:solidFill>
              </a:rPr>
              <a:t>above-average over parts of eastern Cameroon, much of CAR, central and southern Chad, pockets of western, central, and northeast DRC, and central and northern Congo. Rainfall was below-average over Equatorial Guinea, northern Gabon, western Cameroon, and pockets of northwest DRC. In West Africa, rainfall was above-average over pockets of southern </a:t>
            </a:r>
            <a:r>
              <a:rPr lang="en-US" altLang="en-US" sz="1100" b="1" dirty="0">
                <a:solidFill>
                  <a:schemeClr val="bg1"/>
                </a:solidFill>
              </a:rPr>
              <a:t>Mauritania, Senegal, central parts of Togo and Benin, parts of southern Niger, and northern and western parts of Nigeria. In contrast, parts of southern Mali and central Burkina Faso, and parts of central and southeast Nigeria received below-average rainfall.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77005"/>
            <a:ext cx="3810000" cy="381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71750"/>
            <a:ext cx="3815255" cy="38152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21465" y="5236543"/>
            <a:ext cx="8991600" cy="146347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During the past 7 days, in East Africa, rainfall was above-average over western and eastern South Sudan, southern and eastern Sudan, western and central Ethiopia, Uganda, Rwanda, Burundi and pockets of  northwest Tanzania. Below-average rainfall was observed over pockets of northern Ethiopia and central Eritrea. In Central Africa, rainfall was above-average over much of CAR, southern Chad, central and western DRC, northern, central, and eastern parts of Cameroon, and central and northern Congo. </a:t>
            </a:r>
            <a:r>
              <a:rPr lang="en-US" altLang="en-US" sz="1100" b="1" dirty="0">
                <a:solidFill>
                  <a:schemeClr val="bg1"/>
                </a:solidFill>
              </a:rPr>
              <a:t>Below-average rainfall was observed over </a:t>
            </a:r>
            <a:r>
              <a:rPr lang="en-US" altLang="en-US" sz="1100" b="1" dirty="0" smtClean="0">
                <a:solidFill>
                  <a:schemeClr val="bg1"/>
                </a:solidFill>
              </a:rPr>
              <a:t>pockets of western </a:t>
            </a:r>
            <a:r>
              <a:rPr lang="en-US" altLang="en-US" sz="1100" b="1" dirty="0">
                <a:solidFill>
                  <a:schemeClr val="bg1"/>
                </a:solidFill>
              </a:rPr>
              <a:t>Cameroon, </a:t>
            </a:r>
            <a:r>
              <a:rPr lang="en-US" altLang="en-US" sz="1100" b="1" dirty="0" smtClean="0">
                <a:solidFill>
                  <a:schemeClr val="bg1"/>
                </a:solidFill>
              </a:rPr>
              <a:t>northern Gabon, Equatorial Guinea, and pockets of northwest DRC. </a:t>
            </a:r>
            <a:r>
              <a:rPr lang="en-US" altLang="en-US" sz="1100" b="1" dirty="0">
                <a:solidFill>
                  <a:schemeClr val="bg1"/>
                </a:solidFill>
              </a:rPr>
              <a:t>In West Africa, above-average rainfall was observed over </a:t>
            </a:r>
            <a:r>
              <a:rPr lang="en-US" altLang="en-US" sz="1100" b="1" dirty="0" smtClean="0">
                <a:solidFill>
                  <a:schemeClr val="bg1"/>
                </a:solidFill>
              </a:rPr>
              <a:t>Senegal, Gambia, Guinea Bissau, Guinea, </a:t>
            </a:r>
            <a:r>
              <a:rPr lang="en-US" altLang="en-US" sz="1100" b="1" dirty="0">
                <a:solidFill>
                  <a:schemeClr val="bg1"/>
                </a:solidFill>
              </a:rPr>
              <a:t>Sierra </a:t>
            </a:r>
            <a:r>
              <a:rPr lang="en-US" altLang="en-US" sz="1100" b="1" dirty="0" smtClean="0">
                <a:solidFill>
                  <a:schemeClr val="bg1"/>
                </a:solidFill>
              </a:rPr>
              <a:t>Leone, </a:t>
            </a:r>
            <a:r>
              <a:rPr lang="en-US" altLang="en-US" sz="1100" b="1" dirty="0">
                <a:solidFill>
                  <a:schemeClr val="bg1"/>
                </a:solidFill>
              </a:rPr>
              <a:t>Liberia, Cote </a:t>
            </a:r>
            <a:r>
              <a:rPr lang="en-US" altLang="en-US" sz="1100" b="1" dirty="0" smtClean="0">
                <a:solidFill>
                  <a:schemeClr val="bg1"/>
                </a:solidFill>
              </a:rPr>
              <a:t>D’Ivoire, central and southern Ghana, Toga, Benin, northern and central Burkina Faso, pockets of northwest and eastern Nigeria</a:t>
            </a:r>
            <a:r>
              <a:rPr lang="en-US" altLang="en-US" sz="1100" b="1" dirty="0">
                <a:solidFill>
                  <a:schemeClr val="bg1"/>
                </a:solidFill>
              </a:rPr>
              <a:t>, </a:t>
            </a:r>
            <a:r>
              <a:rPr lang="en-US" altLang="en-US" sz="1100" b="1" dirty="0" smtClean="0">
                <a:solidFill>
                  <a:schemeClr val="bg1"/>
                </a:solidFill>
              </a:rPr>
              <a:t>southern and central Mali, and southern Mauritania. </a:t>
            </a:r>
            <a:r>
              <a:rPr lang="en-US" altLang="en-US" sz="1100" b="1" dirty="0">
                <a:solidFill>
                  <a:schemeClr val="bg1"/>
                </a:solidFill>
              </a:rPr>
              <a:t>In contrast, parts of </a:t>
            </a:r>
            <a:r>
              <a:rPr lang="en-US" altLang="en-US" sz="1100" b="1" dirty="0" smtClean="0">
                <a:solidFill>
                  <a:schemeClr val="bg1"/>
                </a:solidFill>
              </a:rPr>
              <a:t>southern Burkina Faso, parts of southern Niger, and  pockets of central, southeast, and northeast Nigeria received </a:t>
            </a:r>
            <a:r>
              <a:rPr lang="en-US" altLang="en-US" sz="1100" b="1" dirty="0">
                <a:solidFill>
                  <a:schemeClr val="bg1"/>
                </a:solidFill>
              </a:rPr>
              <a:t>below-average </a:t>
            </a:r>
            <a:r>
              <a:rPr lang="en-US" altLang="en-US" sz="1100" b="1" dirty="0" smtClean="0">
                <a:solidFill>
                  <a:schemeClr val="bg1"/>
                </a:solidFill>
              </a:rPr>
              <a:t>rainfall.</a:t>
            </a:r>
            <a:endParaRPr lang="en-US" altLang="en-US" sz="11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424" y="1271660"/>
            <a:ext cx="3889375" cy="38893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199" y="1263749"/>
            <a:ext cx="3897285" cy="3897285"/>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0380" y="5745680"/>
            <a:ext cx="8991600" cy="830997"/>
          </a:xfrm>
          <a:prstGeom prst="rect">
            <a:avLst/>
          </a:prstGeom>
          <a:noFill/>
          <a:ln w="9525">
            <a:noFill/>
            <a:miter lim="800000"/>
            <a:headEnd/>
            <a:tailEnd/>
          </a:ln>
        </p:spPr>
        <p:txBody>
          <a:bodyPr wrap="square">
            <a:spAutoFit/>
          </a:bodyPr>
          <a:lstStyle/>
          <a:p>
            <a:pPr algn="just"/>
            <a:r>
              <a:rPr lang="en-US" sz="1200" b="1" dirty="0">
                <a:solidFill>
                  <a:schemeClr val="bg1"/>
                </a:solidFill>
              </a:rPr>
              <a:t>At 700-hPa level (left panel), anomalous westerly flow with its associated cyclonic shear was observed across the eastern portion of the Sahel, including </a:t>
            </a:r>
            <a:r>
              <a:rPr lang="en-US" sz="1200" b="1" dirty="0" smtClean="0">
                <a:solidFill>
                  <a:schemeClr val="bg1"/>
                </a:solidFill>
              </a:rPr>
              <a:t>Sudan and </a:t>
            </a:r>
            <a:r>
              <a:rPr lang="en-US" sz="1200" b="1" dirty="0">
                <a:solidFill>
                  <a:schemeClr val="bg1"/>
                </a:solidFill>
              </a:rPr>
              <a:t>anomalous wind convergence may have contributed to the observed above-average  rainfall near Sudan/Ethiopia </a:t>
            </a:r>
            <a:r>
              <a:rPr lang="en-US" sz="1200" b="1" dirty="0" smtClean="0">
                <a:solidFill>
                  <a:schemeClr val="bg1"/>
                </a:solidFill>
              </a:rPr>
              <a:t>border. </a:t>
            </a:r>
            <a:r>
              <a:rPr lang="en-US" sz="1200" b="1" dirty="0">
                <a:solidFill>
                  <a:schemeClr val="bg1"/>
                </a:solidFill>
              </a:rPr>
              <a:t>At 200-hPa (right panel), anomalous upper-level speed divergence is observed over </a:t>
            </a:r>
            <a:r>
              <a:rPr lang="en-US" sz="1200" b="1" dirty="0" smtClean="0">
                <a:solidFill>
                  <a:schemeClr val="bg1"/>
                </a:solidFill>
              </a:rPr>
              <a:t>near </a:t>
            </a:r>
            <a:r>
              <a:rPr lang="en-US" sz="1200" b="1" dirty="0">
                <a:solidFill>
                  <a:schemeClr val="bg1"/>
                </a:solidFill>
              </a:rPr>
              <a:t>Sudan/Ethiopia border.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89901"/>
            <a:ext cx="4098154" cy="4098154"/>
          </a:xfrm>
          <a:prstGeom prst="rect">
            <a:avLst/>
          </a:prstGeom>
        </p:spPr>
      </p:pic>
      <p:sp>
        <p:nvSpPr>
          <p:cNvPr id="11" name="Oval 10"/>
          <p:cNvSpPr/>
          <p:nvPr/>
        </p:nvSpPr>
        <p:spPr bwMode="auto">
          <a:xfrm>
            <a:off x="762000" y="2767873"/>
            <a:ext cx="2438306" cy="79804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2" name="Oval 11"/>
          <p:cNvSpPr/>
          <p:nvPr/>
        </p:nvSpPr>
        <p:spPr bwMode="auto">
          <a:xfrm rot="20504311">
            <a:off x="2884795" y="2968197"/>
            <a:ext cx="722436" cy="432851"/>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088" y="1489902"/>
            <a:ext cx="4098154" cy="4098154"/>
          </a:xfrm>
          <a:prstGeom prst="rect">
            <a:avLst/>
          </a:prstGeom>
        </p:spPr>
      </p:pic>
      <p:sp>
        <p:nvSpPr>
          <p:cNvPr id="14" name="Oval 13"/>
          <p:cNvSpPr/>
          <p:nvPr/>
        </p:nvSpPr>
        <p:spPr bwMode="auto">
          <a:xfrm rot="20504311">
            <a:off x="7229369" y="2930353"/>
            <a:ext cx="678294" cy="37269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752600" y="1524000"/>
            <a:ext cx="180338" cy="2057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671781" y="1828800"/>
            <a:ext cx="2509817" cy="23621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2971800" y="1143000"/>
            <a:ext cx="2133734" cy="3810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rPr>
              <a:t>Daily evolution of rainfall over the last 90 days at selected locations shows increasing moisture deficits over parts </a:t>
            </a:r>
            <a:r>
              <a:rPr lang="en-US" altLang="en-US" sz="1200" b="1">
                <a:solidFill>
                  <a:schemeClr val="bg1"/>
                </a:solidFill>
                <a:latin typeface="Arial" charset="0"/>
              </a:rPr>
              <a:t>of </a:t>
            </a:r>
            <a:r>
              <a:rPr lang="en-US" altLang="en-US" sz="1200" b="1" smtClean="0">
                <a:solidFill>
                  <a:schemeClr val="bg1"/>
                </a:solidFill>
                <a:latin typeface="Arial" charset="0"/>
              </a:rPr>
              <a:t>southern </a:t>
            </a:r>
            <a:r>
              <a:rPr lang="en-US" altLang="en-US" sz="1200" b="1" dirty="0">
                <a:solidFill>
                  <a:schemeClr val="bg1"/>
                </a:solidFill>
                <a:latin typeface="Arial" charset="0"/>
              </a:rPr>
              <a:t>Mali (bottom left) and western Cameroon (bottom right). Consistent heavy rains have kept significant moisture surpluses over parts of Chad (top right).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0061" y="3509305"/>
            <a:ext cx="3158670" cy="245674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7575" y="578165"/>
            <a:ext cx="3428711" cy="266677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575" y="3391118"/>
            <a:ext cx="3428711" cy="2574931"/>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659041" y="1507123"/>
            <a:ext cx="39814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13 – 19 September, 2022</a:t>
            </a:r>
            <a:endParaRPr lang="en-US" altLang="en-US" dirty="0"/>
          </a:p>
        </p:txBody>
      </p:sp>
      <p:sp>
        <p:nvSpPr>
          <p:cNvPr id="7" name="Text Box 8"/>
          <p:cNvSpPr txBox="1">
            <a:spLocks noChangeArrowheads="1"/>
          </p:cNvSpPr>
          <p:nvPr/>
        </p:nvSpPr>
        <p:spPr bwMode="auto">
          <a:xfrm>
            <a:off x="237144" y="5215199"/>
            <a:ext cx="8689848" cy="1292662"/>
          </a:xfrm>
          <a:prstGeom prst="rect">
            <a:avLst/>
          </a:prstGeom>
          <a:noFill/>
          <a:ln w="9525">
            <a:noFill/>
            <a:miter lim="800000"/>
            <a:headEnd/>
            <a:tailEnd/>
          </a:ln>
        </p:spPr>
        <p:txBody>
          <a:bodyPr wrap="square">
            <a:spAutoFit/>
          </a:bodyPr>
          <a:lstStyle/>
          <a:p>
            <a:pPr algn="just"/>
            <a:r>
              <a:rPr lang="en-US" sz="1300" b="1" dirty="0">
                <a:solidFill>
                  <a:schemeClr val="bg1"/>
                </a:solidFill>
              </a:rPr>
              <a:t>For week-1 (left panel) the NCEP GEFS indicates a moderate to high chance (over 70%) for rainfall to exceed 50 mm over </a:t>
            </a:r>
            <a:r>
              <a:rPr lang="en-US" sz="1300" b="1" dirty="0" smtClean="0">
                <a:solidFill>
                  <a:schemeClr val="bg1"/>
                </a:solidFill>
              </a:rPr>
              <a:t>Guinea </a:t>
            </a:r>
            <a:r>
              <a:rPr lang="en-US" sz="1300" b="1" dirty="0">
                <a:solidFill>
                  <a:schemeClr val="bg1"/>
                </a:solidFill>
              </a:rPr>
              <a:t>Bissau, Guinea, Sierra Leone</a:t>
            </a:r>
            <a:r>
              <a:rPr lang="en-US" sz="1300" b="1" dirty="0" smtClean="0">
                <a:solidFill>
                  <a:schemeClr val="bg1"/>
                </a:solidFill>
              </a:rPr>
              <a:t>, western Liberia, northwest </a:t>
            </a:r>
            <a:r>
              <a:rPr lang="en-US" sz="1300" b="1" dirty="0">
                <a:solidFill>
                  <a:schemeClr val="bg1"/>
                </a:solidFill>
              </a:rPr>
              <a:t>Cote D’Ivoire, </a:t>
            </a:r>
            <a:r>
              <a:rPr lang="en-US" sz="1300" b="1" dirty="0" smtClean="0">
                <a:solidFill>
                  <a:schemeClr val="bg1"/>
                </a:solidFill>
              </a:rPr>
              <a:t>Toga</a:t>
            </a:r>
            <a:r>
              <a:rPr lang="en-US" sz="1300" b="1" dirty="0">
                <a:solidFill>
                  <a:schemeClr val="bg1"/>
                </a:solidFill>
              </a:rPr>
              <a:t>, </a:t>
            </a:r>
            <a:r>
              <a:rPr lang="en-US" sz="1300" b="1" dirty="0" smtClean="0">
                <a:solidFill>
                  <a:schemeClr val="bg1"/>
                </a:solidFill>
              </a:rPr>
              <a:t>Benin</a:t>
            </a:r>
            <a:r>
              <a:rPr lang="en-US" sz="1300" b="1" dirty="0">
                <a:solidFill>
                  <a:schemeClr val="bg1"/>
                </a:solidFill>
              </a:rPr>
              <a:t>, </a:t>
            </a:r>
            <a:r>
              <a:rPr lang="en-US" sz="1300" b="1" dirty="0" smtClean="0">
                <a:solidFill>
                  <a:schemeClr val="bg1"/>
                </a:solidFill>
              </a:rPr>
              <a:t>central and southern Nigeria</a:t>
            </a:r>
            <a:r>
              <a:rPr lang="en-US" sz="1300" b="1" dirty="0">
                <a:solidFill>
                  <a:schemeClr val="bg1"/>
                </a:solidFill>
              </a:rPr>
              <a:t>, </a:t>
            </a:r>
            <a:r>
              <a:rPr lang="en-US" sz="1300" b="1" dirty="0" smtClean="0">
                <a:solidFill>
                  <a:schemeClr val="bg1"/>
                </a:solidFill>
              </a:rPr>
              <a:t>northern and eastern Cameroon, CAR, northeast </a:t>
            </a:r>
            <a:r>
              <a:rPr lang="en-US" sz="1300" b="1" dirty="0">
                <a:solidFill>
                  <a:schemeClr val="bg1"/>
                </a:solidFill>
              </a:rPr>
              <a:t>DRC, and western Ethiopia. For week-2 (right panel), NCEP GEFS indicates a moderate to high chance (over 70%) for rainfall to exceed 50 mm over Guinea Bissau, Guinea, Sierra Leone, </a:t>
            </a:r>
            <a:r>
              <a:rPr lang="en-US" sz="1300" b="1" dirty="0" smtClean="0">
                <a:solidFill>
                  <a:schemeClr val="bg1"/>
                </a:solidFill>
              </a:rPr>
              <a:t>western Liberia, central and southern Nigeria, Cameroon, western CAR, northeast DRC, northern and central Uganda, and </a:t>
            </a:r>
            <a:r>
              <a:rPr lang="en-US" sz="1300" b="1" dirty="0">
                <a:solidFill>
                  <a:schemeClr val="bg1"/>
                </a:solidFill>
              </a:rPr>
              <a:t>western Ethiopia.</a:t>
            </a:r>
            <a:endParaRPr lang="en-US" sz="1300" dirty="0">
              <a:solidFill>
                <a:schemeClr val="bg1"/>
              </a:solidFill>
            </a:endParaRPr>
          </a:p>
        </p:txBody>
      </p:sp>
      <p:sp>
        <p:nvSpPr>
          <p:cNvPr id="9" name="TextBox 10"/>
          <p:cNvSpPr txBox="1">
            <a:spLocks noChangeArrowheads="1"/>
          </p:cNvSpPr>
          <p:nvPr/>
        </p:nvSpPr>
        <p:spPr bwMode="auto">
          <a:xfrm>
            <a:off x="314328" y="1524000"/>
            <a:ext cx="39814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06 – 12 September, 2022</a:t>
            </a:r>
            <a:endParaRPr lang="en-US" altLang="en-US" b="1"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89" y="2017177"/>
            <a:ext cx="4125248" cy="30939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7434" y="2001032"/>
            <a:ext cx="4146774" cy="311008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223512</TotalTime>
  <Words>2242</Words>
  <Application>Microsoft Office PowerPoint</Application>
  <PresentationFormat>On-screen Show (4:3)</PresentationFormat>
  <Paragraphs>60</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Ravi Shukla</cp:lastModifiedBy>
  <cp:revision>10374</cp:revision>
  <cp:lastPrinted>2018-07-09T15:13:07Z</cp:lastPrinted>
  <dcterms:created xsi:type="dcterms:W3CDTF">2001-08-31T10:39:36Z</dcterms:created>
  <dcterms:modified xsi:type="dcterms:W3CDTF">2022-09-05T18:12:21Z</dcterms:modified>
</cp:coreProperties>
</file>