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6" r:id="rId11"/>
    <p:sldId id="517"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102" d="100"/>
          <a:sy n="102" d="100"/>
        </p:scale>
        <p:origin x="120" y="2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9/12/2022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3673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1109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952"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12 September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04800" y="1447800"/>
            <a:ext cx="33528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13 </a:t>
            </a:r>
            <a:r>
              <a:rPr lang="en-US" altLang="en-US" b="1" dirty="0" smtClean="0">
                <a:solidFill>
                  <a:srgbClr val="FFFF00"/>
                </a:solidFill>
              </a:rPr>
              <a:t>- </a:t>
            </a:r>
            <a:r>
              <a:rPr lang="en-US" altLang="en-US" b="1" dirty="0" smtClean="0">
                <a:solidFill>
                  <a:srgbClr val="FFFF00"/>
                </a:solidFill>
              </a:rPr>
              <a:t>19 </a:t>
            </a:r>
            <a:r>
              <a:rPr lang="en-US" altLang="en-US" b="1" dirty="0" smtClean="0">
                <a:solidFill>
                  <a:srgbClr val="FFFF00"/>
                </a:solidFill>
              </a:rPr>
              <a:t>September, </a:t>
            </a:r>
            <a:r>
              <a:rPr lang="en-US" altLang="en-US" b="1" dirty="0">
                <a:solidFill>
                  <a:srgbClr val="FFFF00"/>
                </a:solidFill>
              </a:rPr>
              <a:t>2022</a:t>
            </a:r>
          </a:p>
        </p:txBody>
      </p:sp>
      <p:sp>
        <p:nvSpPr>
          <p:cNvPr id="10" name="Text Box 8"/>
          <p:cNvSpPr txBox="1">
            <a:spLocks noChangeArrowheads="1"/>
          </p:cNvSpPr>
          <p:nvPr/>
        </p:nvSpPr>
        <p:spPr bwMode="auto">
          <a:xfrm>
            <a:off x="3541232" y="2438400"/>
            <a:ext cx="5349875" cy="297004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much of Liberia, southern portions of Ghana, Togo, Benin, Nigeria, Cameroon, much of Gabon and western Congo. The forecast suggest above 65% chance for the weekly total rainfall to be below-normal over southern parts of Cote d’Ivoire, Nigeria, much of Equatorial Guinea, and northern parts of Gabon.</a:t>
            </a:r>
          </a:p>
          <a:p>
            <a:pPr algn="just">
              <a:spcBef>
                <a:spcPct val="0"/>
              </a:spcBef>
              <a:buFontTx/>
              <a:buAutoNum type="arabicPeriod"/>
              <a:defRPr/>
            </a:pPr>
            <a:endParaRPr lang="en-US" sz="1100" b="1" dirty="0">
              <a:solidFill>
                <a:schemeClr val="bg1"/>
              </a:solidFill>
              <a:latin typeface="Arial" charset="0"/>
            </a:endParaRPr>
          </a:p>
          <a:p>
            <a:pPr algn="just">
              <a:spcBef>
                <a:spcPct val="0"/>
              </a:spcBef>
              <a:buFontTx/>
              <a:buAutoNum type="arabicPeriod"/>
              <a:defRPr/>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Guinea, southern parts of Mali, eastern Burkina Faso, northern Nigeria and Cameroon, much of CAR and Uganda, northern and central parts of DR Congo, southern Niger, Chad and Sudan, and western Ethiopia. </a:t>
            </a:r>
            <a:r>
              <a:rPr lang="en-US" sz="1100" b="1" dirty="0">
                <a:solidFill>
                  <a:schemeClr val="bg1"/>
                </a:solidFill>
                <a:latin typeface="Arial" charset="0"/>
              </a:rPr>
              <a:t>In particular, there is above 80% chance for rainfall to be above-normal over eastern Guinea and northwestern Cote d’Ivoire, eastern South Sudan, northern Uganda, and northeastern, eastern and central parts of DR Congo</a:t>
            </a:r>
            <a:r>
              <a:rPr lang="en-US" sz="1100" b="1" dirty="0" smtClean="0">
                <a:solidFill>
                  <a:schemeClr val="bg1"/>
                </a:solidFill>
                <a:latin typeface="Arial" charset="0"/>
              </a:rPr>
              <a:t>.</a:t>
            </a:r>
            <a:endParaRPr lang="en-US" sz="1100" b="1" dirty="0">
              <a:solidFill>
                <a:schemeClr val="bg1"/>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9" y="1955527"/>
            <a:ext cx="3376102" cy="4369073"/>
          </a:xfrm>
          <a:prstGeom prst="rect">
            <a:avLst/>
          </a:prstGeom>
        </p:spPr>
      </p:pic>
    </p:spTree>
    <p:extLst>
      <p:ext uri="{BB962C8B-B14F-4D97-AF65-F5344CB8AC3E}">
        <p14:creationId xmlns:p14="http://schemas.microsoft.com/office/powerpoint/2010/main" val="124694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20</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September, 2022</a:t>
            </a:r>
            <a:endParaRPr lang="en-US" altLang="en-US" b="1" dirty="0">
              <a:solidFill>
                <a:srgbClr val="FFFF00"/>
              </a:solidFill>
            </a:endParaRPr>
          </a:p>
        </p:txBody>
      </p:sp>
      <p:sp>
        <p:nvSpPr>
          <p:cNvPr id="10" name="Text Box 8"/>
          <p:cNvSpPr txBox="1">
            <a:spLocks noChangeArrowheads="1"/>
          </p:cNvSpPr>
          <p:nvPr/>
        </p:nvSpPr>
        <p:spPr bwMode="auto">
          <a:xfrm>
            <a:off x="3591887" y="2550110"/>
            <a:ext cx="5349875" cy="26314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southern portions of Liberia, Cote d’Ivoire, Ghana and Gabon, much of Equatorial Guinea, and western Congo. The forecast suggest above 65% chance for the weekly total rainfall to be below-normal over southern parts of Cote d’Ivoire and Gabon, and southwestern Liberia and Ghana.</a:t>
            </a:r>
          </a:p>
          <a:p>
            <a:pPr algn="just">
              <a:spcBef>
                <a:spcPct val="0"/>
              </a:spcBef>
              <a:buFontTx/>
              <a:buAutoNum type="arabicPeriod"/>
              <a:defRPr/>
            </a:pPr>
            <a:endParaRPr lang="en-US" sz="1100" b="1" dirty="0">
              <a:solidFill>
                <a:schemeClr val="bg1"/>
              </a:solidFill>
              <a:latin typeface="Arial" charset="0"/>
            </a:endParaRPr>
          </a:p>
          <a:p>
            <a:pPr algn="just">
              <a:spcBef>
                <a:spcPct val="0"/>
              </a:spcBef>
              <a:buFontTx/>
              <a:buAutoNum type="arabicPeriod"/>
              <a:defRPr/>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Guinea, Burkina Faso, Nigeria, Cameroon, South Sudan and CAR, southern parts of Mali, western Uganda, southern parts of  and central parts of DR Congo, southern parts of Niger, Chand and Sudan, and western Ethiopia. In particular, there is above 80% chance for rainfall to be above-normal over southern Chad, northeastern and eastern parts of DR Congo.</a:t>
            </a:r>
          </a:p>
          <a:p>
            <a:pPr algn="just">
              <a:spcBef>
                <a:spcPct val="0"/>
              </a:spcBef>
              <a:buFontTx/>
              <a:buAutoNum type="arabicPeriod"/>
              <a:defRPr/>
            </a:pPr>
            <a:endParaRPr lang="en-US" sz="1100" b="1" dirty="0">
              <a:solidFill>
                <a:srgbClr val="FFFF00"/>
              </a:solidFill>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49340"/>
            <a:ext cx="3340083" cy="4322460"/>
          </a:xfrm>
          <a:prstGeom prst="rect">
            <a:avLst/>
          </a:prstGeom>
        </p:spPr>
      </p:pic>
    </p:spTree>
    <p:extLst>
      <p:ext uri="{BB962C8B-B14F-4D97-AF65-F5344CB8AC3E}">
        <p14:creationId xmlns:p14="http://schemas.microsoft.com/office/powerpoint/2010/main" val="18472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610600" cy="5410200"/>
          </a:xfrm>
        </p:spPr>
        <p:txBody>
          <a:bodyPr/>
          <a:lstStyle/>
          <a:p>
            <a:pPr algn="just" eaLnBrk="1" hangingPunct="1">
              <a:lnSpc>
                <a:spcPct val="90000"/>
              </a:lnSpc>
              <a:spcBef>
                <a:spcPct val="50000"/>
              </a:spcBef>
            </a:pPr>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central, and eastern Sudan, western and northern South Sudan, Eritrea, Djibouti, Uganda, western and northern Ethiopia, pockets of western Kenya, Rwanda, Burundi, and pockets of northwest Tanzania. Rainfall was below-average over pockets of central Ethiopia and central South Sudan.</a:t>
            </a:r>
            <a:r>
              <a:rPr lang="en-US" sz="1100" b="1" dirty="0">
                <a:solidFill>
                  <a:schemeClr val="bg1"/>
                </a:solidFill>
                <a:latin typeface="Arial" panose="020B0604020202020204" pitchFamily="34" charset="0"/>
                <a:cs typeface="Arial" panose="020B0604020202020204" pitchFamily="34" charset="0"/>
              </a:rPr>
              <a:t> In southern Africa, below-average rainfall was observed over eastern South Africa, and pockets of southern and northern Madagascar. </a:t>
            </a:r>
            <a:r>
              <a:rPr lang="en-US" altLang="en-US" sz="1100" b="1" dirty="0">
                <a:solidFill>
                  <a:schemeClr val="bg1"/>
                </a:solidFill>
                <a:latin typeface="Arial" panose="020B0604020202020204" pitchFamily="34" charset="0"/>
                <a:cs typeface="Arial" panose="020B0604020202020204" pitchFamily="34" charset="0"/>
              </a:rPr>
              <a:t>In Central Africa, rainfall was above-average over parts of eastern Cameroon, western and eastern CAR, central and southeast Chad, pockets of western, central, and northeast DRC, and central and northern Congo. Rainfall was below-average over Equatorial Guinea, northern Gabon, western Cameroon, and pockets of northern DRC and central CAR. In West Africa, rainfall was above-average over southern Mauritania, Senegal, Gambia, Guinea-Bissau, Guinea, Sierra Leone, Liberia, much of Cote D’Ivoire, parts central Ghana, central Togo and central Benin, western and northern Burkina Faso, parts of central and southeast Mali, southern Niger, and northern and western Nigeria. In contrast, pockets of western Mali and southern Burkina Faso, and parts of central and southeast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buFont typeface="Arial" panose="020B0604020202020204" pitchFamily="34" charset="0"/>
              <a:buChar char="•"/>
            </a:pPr>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western and eastern South Sudan, southern Sudan, western and northern Ethiopia, pockets of central and southern Eritrea, Djibouti, northeast Uganda, western Kenya, and pockets of  northern Tanzania. Below-average rainfall was observed over western Uganda, Rwanda, and Burundi. In Central Africa, rainfall was above-average over western and eastern CAR, central Chad, northwest DRC, central Cameroon, and northern Congo. Below-average rainfall was observed over pockets of western and southern Cameroon, northern Gabon, Equatorial Guinea, pockets of southern Chad, and central and eastern DRC. </a:t>
            </a:r>
            <a:r>
              <a:rPr lang="en-US" sz="1100" b="1" dirty="0">
                <a:solidFill>
                  <a:schemeClr val="bg1"/>
                </a:solidFill>
                <a:latin typeface="Arial" panose="020B0604020202020204" pitchFamily="34" charset="0"/>
                <a:cs typeface="Arial" panose="020B0604020202020204" pitchFamily="34" charset="0"/>
              </a:rPr>
              <a:t>In southern Africa, below-average rainfall was observed over pockets of northeast South Africa. </a:t>
            </a:r>
            <a:r>
              <a:rPr lang="en-US" altLang="en-US" sz="1100" b="1" dirty="0">
                <a:solidFill>
                  <a:schemeClr val="bg1"/>
                </a:solidFill>
                <a:latin typeface="Arial" panose="020B0604020202020204" pitchFamily="34" charset="0"/>
                <a:cs typeface="Arial" panose="020B0604020202020204" pitchFamily="34" charset="0"/>
              </a:rPr>
              <a:t>In West Africa, above-average rainfall was observed over pockets of southeast Senegal, Guinea Bissau, Guinea, Sierra Leone, western Liberia, northern Cote D’Ivoire, central and southern Mali, southern Burkina Faso, southern Niger, and northern Nigeria. In contrast, parts of northern and western Senegal, Gambia, southern Cote D’Ivoire, central and southern Ghana, Toga, Benin, central and northern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10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Week-1 outlook calls for an increased chance for above-average rainfall over Guinea, Sierra Leone, southern Mali, central Nigeria, southern Chad, northeast Cameroon, CAR, South Sudan, southern Sudan, western Ethiopia, Uganda, Rwanda, Burundi, and central, eastern and northern DRC. In contrast, there is an increased chance for below-average rainfall along the Gulf Guinea coast regions. Week-2 outlook suggests an increased chance for above-average rainfall Guinea Bissau, northern Guinea, southern Mali, Burkina Faso, Nigeria, northern Cameroon, southern Chad, CAR, northern Congo, central, northern, and eastern DRC, Uganda, Rwanda, Burundi, southern Sudan, western Ethiopia, and eastern South Africa, while below-average rainfall is likely along Sierra Leone, Liberia, southern Cote D’Ivoire, southern regions of Ghana, Togo and Benin, western Cameroon, Equatorial Guinea, and Gabon.  </a:t>
            </a:r>
          </a:p>
        </p:txBody>
      </p:sp>
      <p:sp>
        <p:nvSpPr>
          <p:cNvPr id="4" name="Rectangle 2"/>
          <p:cNvSpPr>
            <a:spLocks noGrp="1" noChangeArrowheads="1"/>
          </p:cNvSpPr>
          <p:nvPr>
            <p:ph type="title" idx="4294967295"/>
          </p:nvPr>
        </p:nvSpPr>
        <p:spPr>
          <a:xfrm>
            <a:off x="1219200" y="2286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3810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152400" y="1752600"/>
            <a:ext cx="8763000" cy="4953000"/>
          </a:xfrm>
          <a:prstGeom prst="rect">
            <a:avLst/>
          </a:prstGeom>
          <a:noFill/>
          <a:ln w="9525">
            <a:noFill/>
            <a:miter lim="800000"/>
            <a:headEnd/>
            <a:tailEnd/>
          </a:ln>
        </p:spPr>
        <p:txBody>
          <a:bodyPr/>
          <a:lstStyle/>
          <a:p>
            <a:pPr marL="285750" indent="-285750" algn="just" eaLnBrk="1" hangingPunct="1">
              <a:spcBef>
                <a:spcPct val="50000"/>
              </a:spcBef>
              <a:buFont typeface="Arial" panose="020B0604020202020204" pitchFamily="34" charset="0"/>
              <a:buChar char="•"/>
            </a:pPr>
            <a:r>
              <a:rPr lang="en-US" altLang="en-US" sz="1300" b="1" dirty="0">
                <a:solidFill>
                  <a:schemeClr val="bg1"/>
                </a:solidFill>
              </a:rPr>
              <a:t>During the past 7 days, in East Africa, rainfall was above-average over western and eastern South Sudan, southern Sudan, western and northern Ethiopia, pockets of central and southern Eritrea, Djibouti, northeast Uganda, western Kenya, and pockets of  northern Tanzania. Below-average rainfall was observed over western Uganda, Rwanda, and Burundi. In Central Africa, rainfall was above-average over western and eastern CAR, central Chad, northwest DRC, central Cameroon, and northern Congo. Below-average rainfall was observed over pockets of western and southern Cameroon, northern Gabon, Equatorial Guinea, pockets of southern Chad, and central and eastern DRC. </a:t>
            </a:r>
            <a:r>
              <a:rPr lang="en-US" sz="1300" b="1" dirty="0">
                <a:solidFill>
                  <a:schemeClr val="bg1"/>
                </a:solidFill>
              </a:rPr>
              <a:t>In southern Africa, below-average rainfall was observed over pockets of northeast South Africa. </a:t>
            </a:r>
            <a:r>
              <a:rPr lang="en-US" altLang="en-US" sz="1300" b="1" dirty="0">
                <a:solidFill>
                  <a:schemeClr val="bg1"/>
                </a:solidFill>
              </a:rPr>
              <a:t>In West Africa, above-average rainfall was observed over pockets of southeast Senegal, Guinea Bissau, Guinea, Sierra Leone, western Liberia, northern Cote D’Ivoire, central and southern Mali, southern Burkina Faso, southern Niger, and northern Nigeria. In contrast, parts of northern and western Senegal, Gambia, southern Cote D’Ivoire, central and southern Ghana, Toga, Benin, central and northern Nigeria received below-average rainfall.</a:t>
            </a:r>
          </a:p>
          <a:p>
            <a:pPr marL="285750" indent="-285750">
              <a:buFont typeface="Arial" panose="020B0604020202020204" pitchFamily="34" charset="0"/>
              <a:buChar char="•"/>
            </a:pPr>
            <a:endParaRPr lang="en-US" sz="1300" dirty="0">
              <a:solidFill>
                <a:schemeClr val="bg1"/>
              </a:solidFill>
            </a:endParaRPr>
          </a:p>
          <a:p>
            <a:pPr marL="285750" indent="-285750" algn="just">
              <a:buFont typeface="Arial" panose="020B0604020202020204" pitchFamily="34" charset="0"/>
              <a:buChar char="•"/>
            </a:pPr>
            <a:r>
              <a:rPr lang="en-US" sz="1300" b="1" dirty="0">
                <a:solidFill>
                  <a:schemeClr val="bg1"/>
                </a:solidFill>
              </a:rPr>
              <a:t>Week-1 outlook calls for an increased chance for above-average rainfall over Guinea, Sierra Leone, southern Mali, central Nigeria, southern Chad, northeast Cameroon, CAR, South Sudan, southern Sudan, western Ethiopia, Uganda, Rwanda, Burundi, and central, eastern and northern DRC. In contrast, there is an increased chance for below-average rainfall along the Gulf Guinea coast regions. Week-2 outlook suggests an increased chance for above-average rainfall Guinea Bissau, northern Guinea, southern Mali, Burkina Faso, Nigeria, northern Cameroon, southern Chad, CAR, northern Congo, central, northern, and eastern DRC, Uganda, Rwanda, Burundi, southern Sudan, western Ethiopia, and eastern South Africa, while below-average rainfall is likely along Sierra Leone, Liberia, southern Cote D’Ivoire, southern regions of Ghana, Togo and Benin, western Cameroon, Equatorial Guinea, and Gabon.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4876800"/>
            <a:ext cx="8991600" cy="18874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50" b="1" dirty="0">
                <a:solidFill>
                  <a:schemeClr val="bg1"/>
                </a:solidFill>
              </a:rPr>
              <a:t>Over the past 90 days, </a:t>
            </a:r>
            <a:r>
              <a:rPr lang="en-US" altLang="en-US" sz="1050" b="1" dirty="0" smtClean="0">
                <a:solidFill>
                  <a:schemeClr val="bg1"/>
                </a:solidFill>
              </a:rPr>
              <a:t>in </a:t>
            </a:r>
            <a:r>
              <a:rPr lang="en-US" altLang="en-US" sz="1050" b="1" dirty="0">
                <a:solidFill>
                  <a:schemeClr val="bg1"/>
                </a:solidFill>
              </a:rPr>
              <a:t>East Africa, </a:t>
            </a:r>
            <a:r>
              <a:rPr lang="en-US" altLang="en-US" sz="1050" b="1" dirty="0" smtClean="0">
                <a:solidFill>
                  <a:schemeClr val="bg1"/>
                </a:solidFill>
              </a:rPr>
              <a:t>above-average </a:t>
            </a:r>
            <a:r>
              <a:rPr lang="en-US" altLang="en-US" sz="1050" b="1" dirty="0">
                <a:solidFill>
                  <a:schemeClr val="bg1"/>
                </a:solidFill>
              </a:rPr>
              <a:t>rainfall was observed over </a:t>
            </a:r>
            <a:r>
              <a:rPr lang="en-US" altLang="en-US" sz="1050" b="1" dirty="0" smtClean="0">
                <a:solidFill>
                  <a:schemeClr val="bg1"/>
                </a:solidFill>
              </a:rPr>
              <a:t>southern, central, and eastern Sudan, western and northern portions of South Sudan, western and northern Ethiopia, Eritrea, Djibouti, parts of southern Somalia, Uganda, Rwanda, Burundi, pockets of northwest Tanzania, and western Kenya. Rainfall </a:t>
            </a:r>
            <a:r>
              <a:rPr lang="en-US" altLang="en-US" sz="1050" b="1" dirty="0">
                <a:solidFill>
                  <a:schemeClr val="bg1"/>
                </a:solidFill>
              </a:rPr>
              <a:t>was below-average over </a:t>
            </a:r>
            <a:r>
              <a:rPr lang="en-US" altLang="en-US" sz="1050" b="1" dirty="0" smtClean="0">
                <a:solidFill>
                  <a:schemeClr val="bg1"/>
                </a:solidFill>
              </a:rPr>
              <a:t>pockets of southern and central Ethiopia</a:t>
            </a:r>
            <a:r>
              <a:rPr lang="en-US" altLang="en-US" sz="1050" b="1" dirty="0" smtClean="0">
                <a:solidFill>
                  <a:schemeClr val="bg1"/>
                </a:solidFill>
              </a:rPr>
              <a:t>, pockets of central South Sudan, and parts of northern Somalia. In southern Africa, above-average rainfall was observed over parts of western South Africa, central Mozambique, southern Malawi, and pockets of southern Botswana and southeast Namibia. Below-average rainfall was observed over pockets of coastal South Africa, and southern, central, and northern Madagascar. In Central Africa, rainfall was above-average over northern and eastern Cameroon, southern, central, and eastern Chad, much of CAR, northern Congo, and northern and northwest DRC. Rainfall was below-average over western Cameroon, pockets of northern Gabon, Equatorial Guinea, and parts of central DRC. In West Africa, rainfall was above-average over southern Mauritania, Senegal, Gambia, Guinea-Bissau, Guinea, Sierra Leone, western and central Liberia, central and eastern Cote D’Ivoire, parts southern Ghana, central and northern parts of Togo</a:t>
            </a:r>
            <a:r>
              <a:rPr lang="en-US" altLang="en-US" sz="1050" b="1" dirty="0">
                <a:solidFill>
                  <a:schemeClr val="bg1"/>
                </a:solidFill>
              </a:rPr>
              <a:t> </a:t>
            </a:r>
            <a:r>
              <a:rPr lang="en-US" altLang="en-US" sz="1050" b="1" dirty="0" smtClean="0">
                <a:solidFill>
                  <a:schemeClr val="bg1"/>
                </a:solidFill>
              </a:rPr>
              <a:t>and Benin, Burkina </a:t>
            </a:r>
            <a:r>
              <a:rPr lang="en-US" altLang="en-US" sz="1050" b="1" dirty="0">
                <a:solidFill>
                  <a:schemeClr val="bg1"/>
                </a:solidFill>
              </a:rPr>
              <a:t>Faso, northeastern Mali, </a:t>
            </a:r>
            <a:r>
              <a:rPr lang="en-US" altLang="en-US" sz="1050" b="1" dirty="0" smtClean="0">
                <a:solidFill>
                  <a:schemeClr val="bg1"/>
                </a:solidFill>
              </a:rPr>
              <a:t>and parts of southern Niger and western and northern Nigeria. In contrast, below-average rainfall was observed over southeast Mauritania, </a:t>
            </a:r>
            <a:r>
              <a:rPr lang="en-US" altLang="en-US" sz="1050" b="1" dirty="0" smtClean="0">
                <a:solidFill>
                  <a:schemeClr val="bg1"/>
                </a:solidFill>
              </a:rPr>
              <a:t>western and southern parts of  </a:t>
            </a:r>
            <a:r>
              <a:rPr lang="en-US" altLang="en-US" sz="1050" b="1" dirty="0" smtClean="0">
                <a:solidFill>
                  <a:schemeClr val="bg1"/>
                </a:solidFill>
              </a:rPr>
              <a:t>Mali, eastern Liberia, and parts of central and southeast Nigeria.</a:t>
            </a:r>
            <a:endParaRPr lang="en-US" altLang="en-US" sz="105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607" y="1190717"/>
            <a:ext cx="3599793" cy="35997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190717"/>
            <a:ext cx="3581400" cy="3581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029200"/>
            <a:ext cx="8991600" cy="176817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30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above-average </a:t>
            </a:r>
            <a:r>
              <a:rPr lang="en-US" altLang="en-US" sz="1100" b="1" dirty="0">
                <a:solidFill>
                  <a:schemeClr val="bg1"/>
                </a:solidFill>
              </a:rPr>
              <a:t>rainfall was observed </a:t>
            </a:r>
            <a:r>
              <a:rPr lang="en-US" altLang="en-US" sz="1100" b="1" dirty="0" smtClean="0">
                <a:solidFill>
                  <a:schemeClr val="bg1"/>
                </a:solidFill>
              </a:rPr>
              <a:t>over southern, central, and eastern Sudan, western and northern South Sudan, Eritrea, Djibouti, Uganda, western and northern Ethiopia, pockets of western Kenya, Rwanda, Burundi, and pockets of northwest Tanzania. Rainfall was below-average over pockets of central Ethiopia and central South Sudan.</a:t>
            </a:r>
            <a:r>
              <a:rPr lang="en-US" sz="1100" b="1" dirty="0" smtClean="0">
                <a:solidFill>
                  <a:schemeClr val="bg1"/>
                </a:solidFill>
              </a:rPr>
              <a:t> In southern Africa, below-average rainfall was observed over eastern South Africa, and pockets of southern and northern Madagascar. </a:t>
            </a:r>
            <a:r>
              <a:rPr lang="en-US" altLang="en-US" sz="1100" b="1" dirty="0" smtClean="0">
                <a:solidFill>
                  <a:schemeClr val="bg1"/>
                </a:solidFill>
              </a:rPr>
              <a:t>In </a:t>
            </a:r>
            <a:r>
              <a:rPr lang="en-US" altLang="en-US" sz="1100" b="1" dirty="0">
                <a:solidFill>
                  <a:schemeClr val="bg1"/>
                </a:solidFill>
              </a:rPr>
              <a:t>Central Africa, rainfall was </a:t>
            </a:r>
            <a:r>
              <a:rPr lang="en-US" altLang="en-US" sz="1100" b="1" dirty="0" smtClean="0">
                <a:solidFill>
                  <a:schemeClr val="bg1"/>
                </a:solidFill>
              </a:rPr>
              <a:t>above-average over parts of eastern Cameroon, western and eastern CAR, central and southeast Chad, pockets of western, central, and northeast DRC, and central and northern Congo. Rainfall was below-average over Equatorial Guinea, northern Gabon, western Cameroon, and pockets of northern DRC and central CAR. In West Africa, rainfall was above-average over southern </a:t>
            </a:r>
            <a:r>
              <a:rPr lang="en-US" altLang="en-US" sz="1100" b="1" dirty="0">
                <a:solidFill>
                  <a:schemeClr val="bg1"/>
                </a:solidFill>
              </a:rPr>
              <a:t>Mauritania, Senegal, </a:t>
            </a:r>
            <a:r>
              <a:rPr lang="en-US" altLang="en-US" sz="1100" b="1" dirty="0" smtClean="0">
                <a:solidFill>
                  <a:schemeClr val="bg1"/>
                </a:solidFill>
              </a:rPr>
              <a:t>Gambia</a:t>
            </a:r>
            <a:r>
              <a:rPr lang="en-US" altLang="en-US" sz="1100" b="1" dirty="0">
                <a:solidFill>
                  <a:schemeClr val="bg1"/>
                </a:solidFill>
              </a:rPr>
              <a:t>, Guinea-Bissau, Guinea, Sierra Leone, </a:t>
            </a:r>
            <a:r>
              <a:rPr lang="en-US" altLang="en-US" sz="1100" b="1" dirty="0" smtClean="0">
                <a:solidFill>
                  <a:schemeClr val="bg1"/>
                </a:solidFill>
              </a:rPr>
              <a:t>Liberia</a:t>
            </a:r>
            <a:r>
              <a:rPr lang="en-US" altLang="en-US" sz="1100" b="1" dirty="0">
                <a:solidFill>
                  <a:schemeClr val="bg1"/>
                </a:solidFill>
              </a:rPr>
              <a:t>, </a:t>
            </a:r>
            <a:r>
              <a:rPr lang="en-US" altLang="en-US" sz="1100" b="1" dirty="0" smtClean="0">
                <a:solidFill>
                  <a:schemeClr val="bg1"/>
                </a:solidFill>
              </a:rPr>
              <a:t>much of Cote </a:t>
            </a:r>
            <a:r>
              <a:rPr lang="en-US" altLang="en-US" sz="1100" b="1" dirty="0">
                <a:solidFill>
                  <a:schemeClr val="bg1"/>
                </a:solidFill>
              </a:rPr>
              <a:t>D’Ivoire, parts </a:t>
            </a:r>
            <a:r>
              <a:rPr lang="en-US" altLang="en-US" sz="1100" b="1" dirty="0" smtClean="0">
                <a:solidFill>
                  <a:schemeClr val="bg1"/>
                </a:solidFill>
              </a:rPr>
              <a:t>central </a:t>
            </a:r>
            <a:r>
              <a:rPr lang="en-US" altLang="en-US" sz="1100" b="1" dirty="0">
                <a:solidFill>
                  <a:schemeClr val="bg1"/>
                </a:solidFill>
              </a:rPr>
              <a:t>Ghana, central </a:t>
            </a:r>
            <a:r>
              <a:rPr lang="en-US" altLang="en-US" sz="1100" b="1" dirty="0" smtClean="0">
                <a:solidFill>
                  <a:schemeClr val="bg1"/>
                </a:solidFill>
              </a:rPr>
              <a:t>Togo </a:t>
            </a:r>
            <a:r>
              <a:rPr lang="en-US" altLang="en-US" sz="1100" b="1" dirty="0">
                <a:solidFill>
                  <a:schemeClr val="bg1"/>
                </a:solidFill>
              </a:rPr>
              <a:t>and </a:t>
            </a:r>
            <a:r>
              <a:rPr lang="en-US" altLang="en-US" sz="1100" b="1" dirty="0" smtClean="0">
                <a:solidFill>
                  <a:schemeClr val="bg1"/>
                </a:solidFill>
              </a:rPr>
              <a:t>central Benin</a:t>
            </a:r>
            <a:r>
              <a:rPr lang="en-US" altLang="en-US" sz="1100" b="1" dirty="0">
                <a:solidFill>
                  <a:schemeClr val="bg1"/>
                </a:solidFill>
              </a:rPr>
              <a:t>, </a:t>
            </a:r>
            <a:r>
              <a:rPr lang="en-US" altLang="en-US" sz="1100" b="1" dirty="0" smtClean="0">
                <a:solidFill>
                  <a:schemeClr val="bg1"/>
                </a:solidFill>
              </a:rPr>
              <a:t>western and northern Burkina Faso, </a:t>
            </a:r>
            <a:r>
              <a:rPr lang="en-US" altLang="en-US" sz="1100" b="1" dirty="0">
                <a:solidFill>
                  <a:schemeClr val="bg1"/>
                </a:solidFill>
              </a:rPr>
              <a:t>parts of </a:t>
            </a:r>
            <a:r>
              <a:rPr lang="en-US" altLang="en-US" sz="1100" b="1" dirty="0" smtClean="0">
                <a:solidFill>
                  <a:schemeClr val="bg1"/>
                </a:solidFill>
              </a:rPr>
              <a:t>central and southeast Mali, southern </a:t>
            </a:r>
            <a:r>
              <a:rPr lang="en-US" altLang="en-US" sz="1100" b="1" dirty="0">
                <a:solidFill>
                  <a:schemeClr val="bg1"/>
                </a:solidFill>
              </a:rPr>
              <a:t>Niger, and northern </a:t>
            </a:r>
            <a:r>
              <a:rPr lang="en-US" altLang="en-US" sz="1100" b="1" dirty="0" smtClean="0">
                <a:solidFill>
                  <a:schemeClr val="bg1"/>
                </a:solidFill>
              </a:rPr>
              <a:t>and western Nigeria</a:t>
            </a:r>
            <a:r>
              <a:rPr lang="en-US" altLang="en-US" sz="1100" b="1" dirty="0">
                <a:solidFill>
                  <a:schemeClr val="bg1"/>
                </a:solidFill>
              </a:rPr>
              <a:t>. In contrast, </a:t>
            </a:r>
            <a:r>
              <a:rPr lang="en-US" altLang="en-US" sz="1100" b="1" dirty="0" smtClean="0">
                <a:solidFill>
                  <a:schemeClr val="bg1"/>
                </a:solidFill>
              </a:rPr>
              <a:t>pockets of western Mali </a:t>
            </a:r>
            <a:r>
              <a:rPr lang="en-US" altLang="en-US" sz="1100" b="1" dirty="0">
                <a:solidFill>
                  <a:schemeClr val="bg1"/>
                </a:solidFill>
              </a:rPr>
              <a:t>and </a:t>
            </a:r>
            <a:r>
              <a:rPr lang="en-US" altLang="en-US" sz="1100" b="1" dirty="0" smtClean="0">
                <a:solidFill>
                  <a:schemeClr val="bg1"/>
                </a:solidFill>
              </a:rPr>
              <a:t>southern </a:t>
            </a:r>
            <a:r>
              <a:rPr lang="en-US" altLang="en-US" sz="1100" b="1" dirty="0">
                <a:solidFill>
                  <a:schemeClr val="bg1"/>
                </a:solidFill>
              </a:rPr>
              <a:t>Burkina Faso, and parts of central and southeast Nigeria received below-average rainfall.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71751"/>
            <a:ext cx="3681250" cy="36812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048" y="1274378"/>
            <a:ext cx="3678623" cy="36786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6200" y="5105400"/>
            <a:ext cx="8991600" cy="161582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During the past 7 days, in East Africa, rainfall was above-average over western and eastern South Sudan, southern Sudan, western and northern Ethiopia, pockets of central and southern Eritrea, Djibouti, northeast Uganda, western Kenya, and pockets of  northern Tanzania. Below-average rainfall was observed over western Uganda, Rwanda, and Burundi. In Central Africa, rainfall was above-average over western and eastern CAR, central Chad, northwest DRC, central Cameroon, and northern Congo. </a:t>
            </a:r>
            <a:r>
              <a:rPr lang="en-US" altLang="en-US" sz="1100" b="1" dirty="0">
                <a:solidFill>
                  <a:schemeClr val="bg1"/>
                </a:solidFill>
              </a:rPr>
              <a:t>Below-average rainfall was observed over </a:t>
            </a:r>
            <a:r>
              <a:rPr lang="en-US" altLang="en-US" sz="1100" b="1" dirty="0" smtClean="0">
                <a:solidFill>
                  <a:schemeClr val="bg1"/>
                </a:solidFill>
              </a:rPr>
              <a:t>pockets of western and southern Cameroon</a:t>
            </a:r>
            <a:r>
              <a:rPr lang="en-US" altLang="en-US" sz="1100" b="1" dirty="0">
                <a:solidFill>
                  <a:schemeClr val="bg1"/>
                </a:solidFill>
              </a:rPr>
              <a:t>, </a:t>
            </a:r>
            <a:r>
              <a:rPr lang="en-US" altLang="en-US" sz="1100" b="1" dirty="0" smtClean="0">
                <a:solidFill>
                  <a:schemeClr val="bg1"/>
                </a:solidFill>
              </a:rPr>
              <a:t>northern Gabon, Equatorial Guinea, pockets of southern Chad, and central and eastern DRC. </a:t>
            </a:r>
            <a:r>
              <a:rPr lang="en-US" sz="1100" b="1" dirty="0">
                <a:solidFill>
                  <a:schemeClr val="bg1"/>
                </a:solidFill>
              </a:rPr>
              <a:t>In southern Africa, below-average rainfall was observed over pockets of </a:t>
            </a:r>
            <a:r>
              <a:rPr lang="en-US" sz="1100" b="1" dirty="0" smtClean="0">
                <a:solidFill>
                  <a:schemeClr val="bg1"/>
                </a:solidFill>
              </a:rPr>
              <a:t>northeast </a:t>
            </a:r>
            <a:r>
              <a:rPr lang="en-US" sz="1100" b="1" dirty="0">
                <a:solidFill>
                  <a:schemeClr val="bg1"/>
                </a:solidFill>
              </a:rPr>
              <a:t>South </a:t>
            </a:r>
            <a:r>
              <a:rPr lang="en-US" sz="1100" b="1" dirty="0" smtClean="0">
                <a:solidFill>
                  <a:schemeClr val="bg1"/>
                </a:solidFill>
              </a:rPr>
              <a:t>Africa.</a:t>
            </a:r>
            <a:r>
              <a:rPr lang="en-US" sz="1100" b="1" dirty="0">
                <a:solidFill>
                  <a:schemeClr val="bg1"/>
                </a:solidFill>
              </a:rPr>
              <a:t> </a:t>
            </a:r>
            <a:r>
              <a:rPr lang="en-US" altLang="en-US" sz="1100" b="1" dirty="0" smtClean="0">
                <a:solidFill>
                  <a:schemeClr val="bg1"/>
                </a:solidFill>
              </a:rPr>
              <a:t>In </a:t>
            </a:r>
            <a:r>
              <a:rPr lang="en-US" altLang="en-US" sz="1100" b="1" dirty="0">
                <a:solidFill>
                  <a:schemeClr val="bg1"/>
                </a:solidFill>
              </a:rPr>
              <a:t>West Africa, above-average rainfall was observed over </a:t>
            </a:r>
            <a:r>
              <a:rPr lang="en-US" altLang="en-US" sz="1100" b="1" dirty="0" smtClean="0">
                <a:solidFill>
                  <a:schemeClr val="bg1"/>
                </a:solidFill>
              </a:rPr>
              <a:t>pockets of southeast Senegal, Guinea Bissau, Guinea, </a:t>
            </a:r>
            <a:r>
              <a:rPr lang="en-US" altLang="en-US" sz="1100" b="1" dirty="0">
                <a:solidFill>
                  <a:schemeClr val="bg1"/>
                </a:solidFill>
              </a:rPr>
              <a:t>Sierra </a:t>
            </a:r>
            <a:r>
              <a:rPr lang="en-US" altLang="en-US" sz="1100" b="1" dirty="0" smtClean="0">
                <a:solidFill>
                  <a:schemeClr val="bg1"/>
                </a:solidFill>
              </a:rPr>
              <a:t>Leone, western Liberia</a:t>
            </a:r>
            <a:r>
              <a:rPr lang="en-US" altLang="en-US" sz="1100" b="1" dirty="0">
                <a:solidFill>
                  <a:schemeClr val="bg1"/>
                </a:solidFill>
              </a:rPr>
              <a:t>, </a:t>
            </a:r>
            <a:r>
              <a:rPr lang="en-US" altLang="en-US" sz="1100" b="1" dirty="0" smtClean="0">
                <a:solidFill>
                  <a:schemeClr val="bg1"/>
                </a:solidFill>
              </a:rPr>
              <a:t>northern Cote D’Ivoire, central and southern Mali, southern </a:t>
            </a:r>
            <a:r>
              <a:rPr lang="en-US" altLang="en-US" sz="1100" b="1" dirty="0">
                <a:solidFill>
                  <a:schemeClr val="bg1"/>
                </a:solidFill>
              </a:rPr>
              <a:t>Burkina </a:t>
            </a:r>
            <a:r>
              <a:rPr lang="en-US" altLang="en-US" sz="1100" b="1" dirty="0" smtClean="0">
                <a:solidFill>
                  <a:schemeClr val="bg1"/>
                </a:solidFill>
              </a:rPr>
              <a:t>Faso, southern Niger, and northern Nigeria. </a:t>
            </a:r>
            <a:r>
              <a:rPr lang="en-US" altLang="en-US" sz="1100" b="1" dirty="0">
                <a:solidFill>
                  <a:schemeClr val="bg1"/>
                </a:solidFill>
              </a:rPr>
              <a:t>In contrast, parts of </a:t>
            </a:r>
            <a:r>
              <a:rPr lang="en-US" altLang="en-US" sz="1100" b="1" dirty="0" smtClean="0">
                <a:solidFill>
                  <a:schemeClr val="bg1"/>
                </a:solidFill>
              </a:rPr>
              <a:t>northern and western Senegal, Gambia, southern Cote D’Ivoire, central and southern Ghana, Toga, Benin, central and northern Nigeria received </a:t>
            </a:r>
            <a:r>
              <a:rPr lang="en-US" altLang="en-US" sz="1100" b="1" dirty="0">
                <a:solidFill>
                  <a:schemeClr val="bg1"/>
                </a:solidFill>
              </a:rPr>
              <a:t>below-average </a:t>
            </a:r>
            <a:r>
              <a:rPr lang="en-US" altLang="en-US" sz="1100" b="1" dirty="0" smtClean="0">
                <a:solidFill>
                  <a:schemeClr val="bg1"/>
                </a:solidFill>
              </a:rPr>
              <a:t>rainfall.</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43" y="1219200"/>
            <a:ext cx="3810057" cy="38100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9200"/>
            <a:ext cx="3782614" cy="3810057"/>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0380" y="5745680"/>
            <a:ext cx="8991600" cy="830997"/>
          </a:xfrm>
          <a:prstGeom prst="rect">
            <a:avLst/>
          </a:prstGeom>
          <a:noFill/>
          <a:ln w="9525">
            <a:noFill/>
            <a:miter lim="800000"/>
            <a:headEnd/>
            <a:tailEnd/>
          </a:ln>
        </p:spPr>
        <p:txBody>
          <a:bodyPr wrap="square">
            <a:spAutoFit/>
          </a:bodyPr>
          <a:lstStyle/>
          <a:p>
            <a:pPr algn="just"/>
            <a:r>
              <a:rPr lang="en-US" sz="1200" b="1" dirty="0">
                <a:solidFill>
                  <a:schemeClr val="bg1"/>
                </a:solidFill>
              </a:rPr>
              <a:t>At 700-hPa level (left panel), anomalous westerly </a:t>
            </a:r>
            <a:r>
              <a:rPr lang="en-US" sz="1200" b="1" dirty="0" smtClean="0">
                <a:solidFill>
                  <a:schemeClr val="bg1"/>
                </a:solidFill>
              </a:rPr>
              <a:t>flow </a:t>
            </a:r>
            <a:r>
              <a:rPr lang="en-US" sz="1200" b="1" dirty="0">
                <a:solidFill>
                  <a:schemeClr val="bg1"/>
                </a:solidFill>
              </a:rPr>
              <a:t>was observed across much of the </a:t>
            </a:r>
            <a:r>
              <a:rPr lang="en-US" sz="1200" b="1" dirty="0" smtClean="0">
                <a:solidFill>
                  <a:schemeClr val="bg1"/>
                </a:solidFill>
              </a:rPr>
              <a:t>Sahel region and its </a:t>
            </a:r>
            <a:r>
              <a:rPr lang="en-US" sz="1200" b="1" dirty="0">
                <a:solidFill>
                  <a:schemeClr val="bg1"/>
                </a:solidFill>
              </a:rPr>
              <a:t>associated cyclonic shear was observed across the eastern portion of the Sahel, including </a:t>
            </a:r>
            <a:r>
              <a:rPr lang="en-US" sz="1200" b="1" dirty="0" smtClean="0">
                <a:solidFill>
                  <a:schemeClr val="bg1"/>
                </a:solidFill>
              </a:rPr>
              <a:t>Sudan. </a:t>
            </a:r>
            <a:r>
              <a:rPr lang="en-US" sz="1200" b="1" dirty="0">
                <a:solidFill>
                  <a:schemeClr val="bg1"/>
                </a:solidFill>
              </a:rPr>
              <a:t>A</a:t>
            </a:r>
            <a:r>
              <a:rPr lang="en-US" sz="1200" b="1" dirty="0" smtClean="0">
                <a:solidFill>
                  <a:schemeClr val="bg1"/>
                </a:solidFill>
              </a:rPr>
              <a:t>nomalous </a:t>
            </a:r>
            <a:r>
              <a:rPr lang="en-US" sz="1200" b="1" dirty="0">
                <a:solidFill>
                  <a:schemeClr val="bg1"/>
                </a:solidFill>
              </a:rPr>
              <a:t>wind </a:t>
            </a:r>
            <a:r>
              <a:rPr lang="en-US" sz="1200" b="1" dirty="0" smtClean="0">
                <a:solidFill>
                  <a:schemeClr val="bg1"/>
                </a:solidFill>
              </a:rPr>
              <a:t>convergence at 700-hPa level </a:t>
            </a:r>
            <a:r>
              <a:rPr lang="en-US" sz="1200" b="1" dirty="0">
                <a:solidFill>
                  <a:schemeClr val="bg1"/>
                </a:solidFill>
              </a:rPr>
              <a:t>may have contributed to the observed above-average  rainfall near Sudan/Ethiopia </a:t>
            </a:r>
            <a:r>
              <a:rPr lang="en-US" sz="1200" b="1" dirty="0" smtClean="0">
                <a:solidFill>
                  <a:schemeClr val="bg1"/>
                </a:solidFill>
              </a:rPr>
              <a:t>border. </a:t>
            </a:r>
            <a:r>
              <a:rPr lang="en-US" sz="1200" b="1" dirty="0">
                <a:solidFill>
                  <a:schemeClr val="bg1"/>
                </a:solidFill>
              </a:rPr>
              <a:t>At 200-hPa (right panel), anomalous upper-level speed divergence is observed over </a:t>
            </a:r>
            <a:r>
              <a:rPr lang="en-US" sz="1200" b="1" dirty="0" smtClean="0">
                <a:solidFill>
                  <a:schemeClr val="bg1"/>
                </a:solidFill>
              </a:rPr>
              <a:t>near </a:t>
            </a:r>
            <a:r>
              <a:rPr lang="en-US" sz="1200" b="1" dirty="0">
                <a:solidFill>
                  <a:schemeClr val="bg1"/>
                </a:solidFill>
              </a:rPr>
              <a:t>Sudan/Ethiopia border.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88" y="1383961"/>
            <a:ext cx="4150321" cy="4150321"/>
          </a:xfrm>
          <a:prstGeom prst="rect">
            <a:avLst/>
          </a:prstGeom>
        </p:spPr>
      </p:pic>
      <p:sp>
        <p:nvSpPr>
          <p:cNvPr id="10" name="Oval 9"/>
          <p:cNvSpPr/>
          <p:nvPr/>
        </p:nvSpPr>
        <p:spPr bwMode="auto">
          <a:xfrm>
            <a:off x="995996" y="2661077"/>
            <a:ext cx="2438306" cy="79804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3" name="Oval 12"/>
          <p:cNvSpPr/>
          <p:nvPr/>
        </p:nvSpPr>
        <p:spPr bwMode="auto">
          <a:xfrm rot="20504311">
            <a:off x="3169379" y="2866485"/>
            <a:ext cx="515102" cy="432851"/>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005" y="1383961"/>
            <a:ext cx="4142395" cy="4142395"/>
          </a:xfrm>
          <a:prstGeom prst="rect">
            <a:avLst/>
          </a:prstGeom>
        </p:spPr>
      </p:pic>
      <p:sp>
        <p:nvSpPr>
          <p:cNvPr id="15" name="Oval 14"/>
          <p:cNvSpPr/>
          <p:nvPr/>
        </p:nvSpPr>
        <p:spPr bwMode="auto">
          <a:xfrm rot="20504311">
            <a:off x="7379736" y="2836529"/>
            <a:ext cx="655579" cy="37269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752600" y="1524000"/>
            <a:ext cx="180338" cy="2057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667002" y="1828802"/>
            <a:ext cx="2590798" cy="24383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971800" y="1143000"/>
            <a:ext cx="2133734" cy="3810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rPr>
              <a:t>Daily evolution of rainfall over the last 90 days at selected locations shows increasing moisture deficits over parts </a:t>
            </a:r>
            <a:r>
              <a:rPr lang="en-US" altLang="en-US" sz="1200" b="1">
                <a:solidFill>
                  <a:schemeClr val="bg1"/>
                </a:solidFill>
                <a:latin typeface="Arial" charset="0"/>
              </a:rPr>
              <a:t>of </a:t>
            </a:r>
            <a:r>
              <a:rPr lang="en-US" altLang="en-US" sz="1200" b="1" smtClean="0">
                <a:solidFill>
                  <a:schemeClr val="bg1"/>
                </a:solidFill>
                <a:latin typeface="Arial" charset="0"/>
              </a:rPr>
              <a:t>southern </a:t>
            </a:r>
            <a:r>
              <a:rPr lang="en-US" altLang="en-US" sz="1200" b="1" dirty="0">
                <a:solidFill>
                  <a:schemeClr val="bg1"/>
                </a:solidFill>
                <a:latin typeface="Arial" charset="0"/>
              </a:rPr>
              <a:t>Mali (bottom left) and western Cameroon (bottom right). Consistent heavy rains have kept significant moisture surpluses over parts of Chad (top right).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60" y="3581400"/>
            <a:ext cx="3135230" cy="24385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433" y="3429000"/>
            <a:ext cx="3400425" cy="26447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2670" y="656391"/>
            <a:ext cx="3389989" cy="2636658"/>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42989" y="171017"/>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705389" y="1642646"/>
            <a:ext cx="39814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20 – 26 September, 2022</a:t>
            </a:r>
            <a:endParaRPr lang="en-US" altLang="en-US" dirty="0"/>
          </a:p>
        </p:txBody>
      </p:sp>
      <p:sp>
        <p:nvSpPr>
          <p:cNvPr id="7" name="Text Box 8"/>
          <p:cNvSpPr txBox="1">
            <a:spLocks noChangeArrowheads="1"/>
          </p:cNvSpPr>
          <p:nvPr/>
        </p:nvSpPr>
        <p:spPr bwMode="auto">
          <a:xfrm>
            <a:off x="237144" y="5215199"/>
            <a:ext cx="8689848" cy="1492716"/>
          </a:xfrm>
          <a:prstGeom prst="rect">
            <a:avLst/>
          </a:prstGeom>
          <a:noFill/>
          <a:ln w="9525">
            <a:noFill/>
            <a:miter lim="800000"/>
            <a:headEnd/>
            <a:tailEnd/>
          </a:ln>
        </p:spPr>
        <p:txBody>
          <a:bodyPr wrap="square">
            <a:spAutoFit/>
          </a:bodyPr>
          <a:lstStyle/>
          <a:p>
            <a:pPr algn="just"/>
            <a:r>
              <a:rPr lang="en-US" sz="1300" b="1" dirty="0">
                <a:solidFill>
                  <a:schemeClr val="bg1"/>
                </a:solidFill>
              </a:rPr>
              <a:t>For week-1 (left panel) the NCEP GEFS indicates a moderate to high chance (over 70%) for rainfall to exceed 50 mm over </a:t>
            </a:r>
            <a:r>
              <a:rPr lang="en-US" sz="1300" b="1" dirty="0" smtClean="0">
                <a:solidFill>
                  <a:schemeClr val="bg1"/>
                </a:solidFill>
              </a:rPr>
              <a:t>Guinea </a:t>
            </a:r>
            <a:r>
              <a:rPr lang="en-US" sz="1300" b="1" dirty="0">
                <a:solidFill>
                  <a:schemeClr val="bg1"/>
                </a:solidFill>
              </a:rPr>
              <a:t>Bissau, Guinea, Sierra Leone</a:t>
            </a:r>
            <a:r>
              <a:rPr lang="en-US" sz="1300" b="1" dirty="0" smtClean="0">
                <a:solidFill>
                  <a:schemeClr val="bg1"/>
                </a:solidFill>
              </a:rPr>
              <a:t>, western and eastern Liberia, northwest </a:t>
            </a:r>
            <a:r>
              <a:rPr lang="en-US" sz="1300" b="1" dirty="0">
                <a:solidFill>
                  <a:schemeClr val="bg1"/>
                </a:solidFill>
              </a:rPr>
              <a:t>Cote D’Ivoire</a:t>
            </a:r>
            <a:r>
              <a:rPr lang="en-US" sz="1300" b="1" dirty="0" smtClean="0">
                <a:solidFill>
                  <a:schemeClr val="bg1"/>
                </a:solidFill>
              </a:rPr>
              <a:t>, western Burkina Faso, Toga</a:t>
            </a:r>
            <a:r>
              <a:rPr lang="en-US" sz="1300" b="1" dirty="0">
                <a:solidFill>
                  <a:schemeClr val="bg1"/>
                </a:solidFill>
              </a:rPr>
              <a:t>, </a:t>
            </a:r>
            <a:r>
              <a:rPr lang="en-US" sz="1300" b="1" dirty="0" smtClean="0">
                <a:solidFill>
                  <a:schemeClr val="bg1"/>
                </a:solidFill>
              </a:rPr>
              <a:t>Benin</a:t>
            </a:r>
            <a:r>
              <a:rPr lang="en-US" sz="1300" b="1" dirty="0">
                <a:solidFill>
                  <a:schemeClr val="bg1"/>
                </a:solidFill>
              </a:rPr>
              <a:t>, </a:t>
            </a:r>
            <a:r>
              <a:rPr lang="en-US" sz="1300" b="1" dirty="0" smtClean="0">
                <a:solidFill>
                  <a:schemeClr val="bg1"/>
                </a:solidFill>
              </a:rPr>
              <a:t>central and southern Nigeria</a:t>
            </a:r>
            <a:r>
              <a:rPr lang="en-US" sz="1300" b="1" dirty="0">
                <a:solidFill>
                  <a:schemeClr val="bg1"/>
                </a:solidFill>
              </a:rPr>
              <a:t>, </a:t>
            </a:r>
            <a:r>
              <a:rPr lang="en-US" sz="1300" b="1" dirty="0" smtClean="0">
                <a:solidFill>
                  <a:schemeClr val="bg1"/>
                </a:solidFill>
              </a:rPr>
              <a:t>much of Cameroon, CAR, norther and northeast </a:t>
            </a:r>
            <a:r>
              <a:rPr lang="en-US" sz="1300" b="1" dirty="0">
                <a:solidFill>
                  <a:schemeClr val="bg1"/>
                </a:solidFill>
              </a:rPr>
              <a:t>DRC, </a:t>
            </a:r>
            <a:r>
              <a:rPr lang="en-US" sz="1300" b="1" dirty="0" smtClean="0">
                <a:solidFill>
                  <a:schemeClr val="bg1"/>
                </a:solidFill>
              </a:rPr>
              <a:t>western Uganda, and </a:t>
            </a:r>
            <a:r>
              <a:rPr lang="en-US" sz="1300" b="1" dirty="0">
                <a:solidFill>
                  <a:schemeClr val="bg1"/>
                </a:solidFill>
              </a:rPr>
              <a:t>western Ethiopia. For week-2 (right panel), NCEP GEFS indicates a moderate to high chance (over 70%) for rainfall to exceed 50 mm over Guinea Bissau, Guinea, Sierra Leone, </a:t>
            </a:r>
            <a:r>
              <a:rPr lang="en-US" sz="1300" b="1" dirty="0" smtClean="0">
                <a:solidFill>
                  <a:schemeClr val="bg1"/>
                </a:solidFill>
              </a:rPr>
              <a:t>northwest Liberia, central and southern Nigeria, Cameroon, western and southern CAR, northern and northeast DRC, northern Congo, and </a:t>
            </a:r>
            <a:r>
              <a:rPr lang="en-US" sz="1300" b="1" dirty="0">
                <a:solidFill>
                  <a:schemeClr val="bg1"/>
                </a:solidFill>
              </a:rPr>
              <a:t>western Ethiopia.</a:t>
            </a:r>
            <a:endParaRPr lang="en-US" sz="1300" dirty="0">
              <a:solidFill>
                <a:schemeClr val="bg1"/>
              </a:solidFill>
            </a:endParaRPr>
          </a:p>
        </p:txBody>
      </p:sp>
      <p:sp>
        <p:nvSpPr>
          <p:cNvPr id="9" name="TextBox 10"/>
          <p:cNvSpPr txBox="1">
            <a:spLocks noChangeArrowheads="1"/>
          </p:cNvSpPr>
          <p:nvPr/>
        </p:nvSpPr>
        <p:spPr bwMode="auto">
          <a:xfrm>
            <a:off x="438189" y="1642646"/>
            <a:ext cx="39814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13 – 19 September, 2022</a:t>
            </a:r>
            <a:endParaRPr lang="en-US" altLang="en-US" b="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00897"/>
            <a:ext cx="4070367" cy="30527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094866"/>
            <a:ext cx="4078406" cy="30588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223711</TotalTime>
  <Words>2451</Words>
  <Application>Microsoft Office PowerPoint</Application>
  <PresentationFormat>On-screen Show (4:3)</PresentationFormat>
  <Paragraphs>55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Ravi Shukla</cp:lastModifiedBy>
  <cp:revision>10416</cp:revision>
  <cp:lastPrinted>2018-07-09T15:13:07Z</cp:lastPrinted>
  <dcterms:created xsi:type="dcterms:W3CDTF">2001-08-31T10:39:36Z</dcterms:created>
  <dcterms:modified xsi:type="dcterms:W3CDTF">2022-09-12T17:35:37Z</dcterms:modified>
</cp:coreProperties>
</file>