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6" r:id="rId11"/>
    <p:sldId id="517"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86" d="100"/>
          <a:sy n="86" d="100"/>
        </p:scale>
        <p:origin x="8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9/26/2022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36735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11099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7071"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26 September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04800" y="1447800"/>
            <a:ext cx="33528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27 Sep </a:t>
            </a:r>
            <a:r>
              <a:rPr lang="en-US" altLang="en-US" b="1" dirty="0" smtClean="0">
                <a:solidFill>
                  <a:srgbClr val="FFFF00"/>
                </a:solidFill>
              </a:rPr>
              <a:t>- </a:t>
            </a:r>
            <a:r>
              <a:rPr lang="en-US" altLang="en-US" b="1" dirty="0" smtClean="0">
                <a:solidFill>
                  <a:srgbClr val="FFFF00"/>
                </a:solidFill>
              </a:rPr>
              <a:t>03</a:t>
            </a:r>
            <a:r>
              <a:rPr lang="en-US" altLang="en-US" b="1" dirty="0" smtClean="0">
                <a:solidFill>
                  <a:srgbClr val="FFFF00"/>
                </a:solidFill>
              </a:rPr>
              <a:t> October, </a:t>
            </a:r>
            <a:r>
              <a:rPr lang="en-US" altLang="en-US" b="1" dirty="0">
                <a:solidFill>
                  <a:srgbClr val="FFFF00"/>
                </a:solidFill>
              </a:rPr>
              <a:t>2022</a:t>
            </a:r>
          </a:p>
        </p:txBody>
      </p:sp>
      <p:sp>
        <p:nvSpPr>
          <p:cNvPr id="10" name="Text Box 8"/>
          <p:cNvSpPr txBox="1">
            <a:spLocks noChangeArrowheads="1"/>
          </p:cNvSpPr>
          <p:nvPr/>
        </p:nvSpPr>
        <p:spPr bwMode="auto">
          <a:xfrm>
            <a:off x="3733800" y="2286000"/>
            <a:ext cx="5157307" cy="2529923"/>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Font typeface="+mj-lt"/>
              <a:buAutoNum type="arabicPeriod"/>
            </a:pPr>
            <a:r>
              <a:rPr lang="en-US" sz="1100" b="1" dirty="0">
                <a:solidFill>
                  <a:schemeClr val="bg1"/>
                </a:solidFill>
                <a:latin typeface="Arial" charset="0"/>
              </a:rPr>
              <a:t>The consolidated probabilistic forecasts suggest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northeastern DR Congo, much of Uganda, western Kenya, southern South Sudan, northern Tanzania, and eastern Madagascar. In particular, there is above 80% chance for weekly rainfall to be below normal over southwestern Uganda and much of </a:t>
            </a:r>
            <a:r>
              <a:rPr lang="en-US" sz="1100" b="1" dirty="0" err="1">
                <a:solidFill>
                  <a:schemeClr val="bg1"/>
                </a:solidFill>
                <a:latin typeface="Arial" charset="0"/>
              </a:rPr>
              <a:t>Eswatini</a:t>
            </a:r>
            <a:r>
              <a:rPr lang="en-US" sz="1100" b="1" dirty="0">
                <a:solidFill>
                  <a:schemeClr val="bg1"/>
                </a:solidFill>
                <a:latin typeface="Arial" charset="0"/>
              </a:rPr>
              <a:t>.</a:t>
            </a:r>
          </a:p>
          <a:p>
            <a:pPr marL="285750" indent="-285750" algn="just">
              <a:buFont typeface="+mj-lt"/>
              <a:buAutoNum type="arabicPeriod"/>
            </a:pPr>
            <a:endParaRPr lang="en-US" sz="1100" b="1" dirty="0">
              <a:solidFill>
                <a:schemeClr val="bg1"/>
              </a:solidFill>
              <a:latin typeface="Arial" charset="0"/>
            </a:endParaRPr>
          </a:p>
          <a:p>
            <a:pPr marL="285750" indent="-285750" algn="just">
              <a:buFont typeface="+mj-lt"/>
              <a:buAutoNum type="arabicPeriod"/>
            </a:pPr>
            <a:r>
              <a:rPr lang="en-US" sz="1100" b="1" dirty="0">
                <a:solidFill>
                  <a:schemeClr val="bg1"/>
                </a:solidFill>
                <a:latin typeface="Arial" charset="0"/>
              </a:rPr>
              <a:t>The forecast suggests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much of Senegal, Guinea, Sierra Leone, Liberia, Cote d’Ivoire, Ghana, Togo, Benin, CAR, Equatorial Guinea, Gabon and Congo, southern Nigeria and Chad. </a:t>
            </a:r>
            <a:r>
              <a:rPr lang="en-US" sz="1100" b="1" dirty="0">
                <a:solidFill>
                  <a:schemeClr val="bg1"/>
                </a:solidFill>
                <a:latin typeface="Arial" charset="0"/>
              </a:rPr>
              <a:t>In particular, there is above 80% chance for rainfall to be above-normal over eastern Senegal, southern Mali, much of Cameroon, southern DR Congo, southern Sudan and northern South Sudan</a:t>
            </a:r>
            <a:r>
              <a:rPr lang="en-US" sz="1100" b="1" dirty="0" smtClean="0">
                <a:solidFill>
                  <a:schemeClr val="bg1"/>
                </a:solidFill>
                <a:latin typeface="Arial" charset="0"/>
              </a:rPr>
              <a:t>.</a:t>
            </a:r>
            <a:endParaRPr lang="en-US" sz="1100" b="1" dirty="0">
              <a:solidFill>
                <a:schemeClr val="bg1"/>
              </a:solidFill>
              <a:latin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39" y="1854781"/>
            <a:ext cx="3512832" cy="4546019"/>
          </a:xfrm>
          <a:prstGeom prst="rect">
            <a:avLst/>
          </a:prstGeom>
        </p:spPr>
      </p:pic>
    </p:spTree>
    <p:extLst>
      <p:ext uri="{BB962C8B-B14F-4D97-AF65-F5344CB8AC3E}">
        <p14:creationId xmlns:p14="http://schemas.microsoft.com/office/powerpoint/2010/main" val="124694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2004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04 - 10 </a:t>
            </a:r>
            <a:r>
              <a:rPr lang="en-US" altLang="en-US" b="1" dirty="0" smtClean="0">
                <a:solidFill>
                  <a:srgbClr val="FFFF00"/>
                </a:solidFill>
              </a:rPr>
              <a:t>October, 2022</a:t>
            </a:r>
            <a:endParaRPr lang="en-US" altLang="en-US" b="1" dirty="0">
              <a:solidFill>
                <a:srgbClr val="FFFF00"/>
              </a:solidFill>
            </a:endParaRPr>
          </a:p>
        </p:txBody>
      </p:sp>
      <p:sp>
        <p:nvSpPr>
          <p:cNvPr id="10" name="Text Box 8"/>
          <p:cNvSpPr txBox="1">
            <a:spLocks noChangeArrowheads="1"/>
          </p:cNvSpPr>
          <p:nvPr/>
        </p:nvSpPr>
        <p:spPr bwMode="auto">
          <a:xfrm>
            <a:off x="3591887" y="2550110"/>
            <a:ext cx="5349875" cy="25299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Font typeface="+mj-lt"/>
              <a:buAutoNum type="arabicPeriod"/>
            </a:pPr>
            <a:r>
              <a:rPr lang="en-US" sz="1100" b="1" dirty="0">
                <a:solidFill>
                  <a:schemeClr val="bg1"/>
                </a:solidFill>
                <a:latin typeface="Arial" charset="0"/>
              </a:rPr>
              <a:t>The consolidated probabilistic forecasts suggest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much of Sierra Leone, southern Guinea, western Liberia, southern Uganda, northeastern South Africa and much of </a:t>
            </a:r>
            <a:r>
              <a:rPr lang="en-US" sz="1100" b="1" dirty="0" err="1">
                <a:solidFill>
                  <a:schemeClr val="bg1"/>
                </a:solidFill>
                <a:latin typeface="Arial" charset="0"/>
              </a:rPr>
              <a:t>Eswatini</a:t>
            </a:r>
            <a:r>
              <a:rPr lang="en-US" sz="1100" b="1" dirty="0">
                <a:solidFill>
                  <a:schemeClr val="bg1"/>
                </a:solidFill>
                <a:latin typeface="Arial" charset="0"/>
              </a:rPr>
              <a:t>. In particular, there is above 65% chance for rainfall to be below-normal over southern Ethiopia, much of Somalia, southern Kenya, southeastern Uganda, and central portions of Madagascar.</a:t>
            </a:r>
          </a:p>
          <a:p>
            <a:pPr marL="285750" indent="-285750" algn="just">
              <a:buFont typeface="+mj-lt"/>
              <a:buAutoNum type="arabicPeriod"/>
            </a:pPr>
            <a:endParaRPr lang="en-US" sz="1100" b="1" dirty="0">
              <a:solidFill>
                <a:schemeClr val="bg1"/>
              </a:solidFill>
              <a:latin typeface="Arial" charset="0"/>
            </a:endParaRPr>
          </a:p>
          <a:p>
            <a:pPr marL="285750" indent="-285750" algn="just">
              <a:buFont typeface="+mj-lt"/>
              <a:buAutoNum type="arabicPeriod"/>
            </a:pPr>
            <a:r>
              <a:rPr lang="en-US" sz="1100" b="1" dirty="0">
                <a:solidFill>
                  <a:schemeClr val="bg1"/>
                </a:solidFill>
                <a:latin typeface="Arial" charset="0"/>
              </a:rPr>
              <a:t>The forecast suggests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southern Mali, much of Burkina Faso, Nigeria, Cameroon, CAR, South Sudan, Equatorial Guinea, and Congo. </a:t>
            </a:r>
            <a:r>
              <a:rPr lang="en-US" sz="1100" b="1" dirty="0">
                <a:solidFill>
                  <a:schemeClr val="bg1"/>
                </a:solidFill>
                <a:latin typeface="Arial" charset="0"/>
              </a:rPr>
              <a:t>In particular, there is above 80% chance for rainfall to be above-normal over southern Sudan, southeastern Chad, southeastern Congo and western portions of DR Congo</a:t>
            </a:r>
            <a:r>
              <a:rPr lang="en-US" sz="1100" b="1" dirty="0" smtClean="0">
                <a:solidFill>
                  <a:schemeClr val="bg1"/>
                </a:solidFill>
                <a:latin typeface="Arial" charset="0"/>
              </a:rPr>
              <a:t>.</a:t>
            </a:r>
            <a:endParaRPr lang="en-US" sz="1100" b="1" dirty="0">
              <a:solidFill>
                <a:schemeClr val="bg1"/>
              </a:solidFill>
              <a:latin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06459"/>
            <a:ext cx="3322585" cy="4299815"/>
          </a:xfrm>
          <a:prstGeom prst="rect">
            <a:avLst/>
          </a:prstGeom>
        </p:spPr>
      </p:pic>
    </p:spTree>
    <p:extLst>
      <p:ext uri="{BB962C8B-B14F-4D97-AF65-F5344CB8AC3E}">
        <p14:creationId xmlns:p14="http://schemas.microsoft.com/office/powerpoint/2010/main" val="184722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10200"/>
          </a:xfrm>
        </p:spPr>
        <p:txBody>
          <a:bodyPr/>
          <a:lstStyle/>
          <a:p>
            <a:pPr algn="just" eaLnBrk="1" hangingPunct="1">
              <a:spcBef>
                <a:spcPct val="50000"/>
              </a:spcBef>
            </a:pPr>
            <a:r>
              <a:rPr lang="en-US" altLang="en-US" sz="10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central, and eastern Sudan, South Sudan, Eritrea, Djibouti, Uganda, western and northern Ethiopia, pockets of western Kenya, Rwanda, Burundi, and pockets of northwest Tanzania. Rainfall was below-average over pockets of central Ethiopia and northern Somalia.</a:t>
            </a:r>
            <a:r>
              <a:rPr lang="en-US" sz="1000" b="1" dirty="0">
                <a:solidFill>
                  <a:schemeClr val="bg1"/>
                </a:solidFill>
                <a:latin typeface="Arial" panose="020B0604020202020204" pitchFamily="34" charset="0"/>
                <a:cs typeface="Arial" panose="020B0604020202020204" pitchFamily="34" charset="0"/>
              </a:rPr>
              <a:t> In southern Africa, below-average rainfall was observed over pockets of northeast South Africa, northern Lesotho, and pockets of central Madagascar. </a:t>
            </a:r>
            <a:r>
              <a:rPr lang="en-US" altLang="en-US" sz="1000" b="1" dirty="0">
                <a:solidFill>
                  <a:schemeClr val="bg1"/>
                </a:solidFill>
                <a:latin typeface="Arial" panose="020B0604020202020204" pitchFamily="34" charset="0"/>
                <a:cs typeface="Arial" panose="020B0604020202020204" pitchFamily="34" charset="0"/>
              </a:rPr>
              <a:t>Rainfall was above-average over pockets of southeast South Africa, southern Mozambique and northern Madagascar. In Central Africa, rainfall was above-average over parts of northern Cameroon, much of CAR, western, central and eastern parts of  Chad, pockets of western, southern, and northeast DRC, eastern Gabon, and central and northern Congo. Rainfall was below-average over Equatorial Guinea, western and northern Gabon, western Cameroon, and pockets of central DRC. In West Africa, rainfall was above-average over southern Mauritania, Senegal, Gambia, Guinea-Bissau, Guinea, Sierra Leone, Liberia, much of Cote D’Ivoire, parts western and northern Ghana, much of Togo and Benin, Burkina Faso, parts of western and southern Mali, southern Niger, and northern and western Nigeria. </a:t>
            </a:r>
            <a:r>
              <a:rPr lang="en-US" altLang="en-US" sz="1000" b="1" dirty="0">
                <a:solidFill>
                  <a:schemeClr val="bg1"/>
                </a:solidFill>
                <a:latin typeface="Arial" panose="020B0604020202020204" pitchFamily="34" charset="0"/>
                <a:cs typeface="Arial" panose="020B0604020202020204" pitchFamily="34" charset="0"/>
              </a:rPr>
              <a:t>In contrast, pockets of northern and eastern Mauritania, eastern Mali and parts of central and southeast Nigeria received below-average rainfall</a:t>
            </a:r>
            <a:r>
              <a:rPr lang="en-US" altLang="en-US" sz="1000" b="1" dirty="0" smtClean="0">
                <a:solidFill>
                  <a:schemeClr val="bg1"/>
                </a:solidFill>
                <a:latin typeface="Arial" panose="020B0604020202020204" pitchFamily="34" charset="0"/>
                <a:cs typeface="Arial" panose="020B0604020202020204" pitchFamily="34" charset="0"/>
              </a:rPr>
              <a:t>.</a:t>
            </a:r>
            <a:endParaRPr lang="en-US" altLang="en-US" sz="1000" b="1" dirty="0" smtClean="0">
              <a:solidFill>
                <a:schemeClr val="bg1"/>
              </a:solidFill>
              <a:latin typeface="Arial" panose="020B0604020202020204" pitchFamily="34" charset="0"/>
              <a:cs typeface="Arial" panose="020B0604020202020204" pitchFamily="34" charset="0"/>
            </a:endParaRPr>
          </a:p>
          <a:p>
            <a:pPr algn="just" eaLnBrk="1" hangingPunct="1">
              <a:spcBef>
                <a:spcPct val="50000"/>
              </a:spcBef>
              <a:buFont typeface="Arial" panose="020B0604020202020204" pitchFamily="34" charset="0"/>
              <a:buChar char="•"/>
            </a:pPr>
            <a:r>
              <a:rPr lang="en-US" altLang="en-US" sz="1000" b="1" dirty="0">
                <a:solidFill>
                  <a:schemeClr val="bg1"/>
                </a:solidFill>
                <a:latin typeface="Arial" panose="020B0604020202020204" pitchFamily="34" charset="0"/>
                <a:cs typeface="Arial" panose="020B0604020202020204" pitchFamily="34" charset="0"/>
              </a:rPr>
              <a:t>During the past 7 days, in East Africa, rainfall was above-average over south Sudan, northeast parts of South Sudan, northwest and northern Ethiopia, pockets of central Eritrea, and pockets of southern Uganda. Below-average rainfall was observed over pockets of southwest Ethiopia, northern Uganda, and pockets of southern South Sudan and southwest Kenya. In Central Africa, rainfall was above-average over western and northern CAR, central and southern Chad, pockets of western and southern DRC, central Congo, eastern Gabon, and northeast Angola. Below-average rainfall was observed over pockets of western and central Cameroon, western Gabon, Equatorial Guinea, southeast CAR, pockets of northwest and central DRC and pockets of northern Angola. </a:t>
            </a:r>
            <a:r>
              <a:rPr lang="en-US" sz="1000" b="1" dirty="0">
                <a:solidFill>
                  <a:schemeClr val="bg1"/>
                </a:solidFill>
                <a:latin typeface="Arial" panose="020B0604020202020204" pitchFamily="34" charset="0"/>
                <a:cs typeface="Arial" panose="020B0604020202020204" pitchFamily="34" charset="0"/>
              </a:rPr>
              <a:t>In southern Africa, above-average rainfall was observed over eastern South Africa, Lesotho, Swaziland, southern Mozambique, and northeast Madagascar. </a:t>
            </a:r>
            <a:r>
              <a:rPr lang="en-US" altLang="en-US" sz="1000" b="1" dirty="0">
                <a:solidFill>
                  <a:schemeClr val="bg1"/>
                </a:solidFill>
                <a:latin typeface="Arial" panose="020B0604020202020204" pitchFamily="34" charset="0"/>
                <a:cs typeface="Arial" panose="020B0604020202020204" pitchFamily="34" charset="0"/>
              </a:rPr>
              <a:t>In West Africa, above-average rainfall was observed over Senegal, Gambia, Guinea Bissau, much of Guinea, southern Mauritania, southern and central Mali, central Liberia, central and northern Cote D’Ivoire, Ghana, Burkina Faso, pockets of central and northern Togo and Benin, pockets of southern Niger, and western and southwest Nigeria. </a:t>
            </a:r>
            <a:r>
              <a:rPr lang="en-US" altLang="en-US" sz="1000" b="1" dirty="0">
                <a:solidFill>
                  <a:schemeClr val="bg1"/>
                </a:solidFill>
                <a:latin typeface="Arial" panose="020B0604020202020204" pitchFamily="34" charset="0"/>
                <a:cs typeface="Arial" panose="020B0604020202020204" pitchFamily="34" charset="0"/>
              </a:rPr>
              <a:t>In contrast, parts of Sierra Leone, eastern Liberia, southern Cote D’Ivoire, and southeast and central Nigeria received below-average rainfall</a:t>
            </a:r>
            <a:r>
              <a:rPr lang="en-US" altLang="en-US" sz="1000" b="1" dirty="0" smtClean="0">
                <a:solidFill>
                  <a:schemeClr val="bg1"/>
                </a:solidFill>
                <a:latin typeface="Arial" panose="020B0604020202020204" pitchFamily="34" charset="0"/>
                <a:cs typeface="Arial" panose="020B0604020202020204" pitchFamily="34" charset="0"/>
              </a:rPr>
              <a:t>.</a:t>
            </a:r>
            <a:endParaRPr lang="en-US" altLang="en-US" sz="1000" b="1" dirty="0">
              <a:solidFill>
                <a:schemeClr val="bg1"/>
              </a:solidFill>
              <a:latin typeface="Arial" panose="020B0604020202020204" pitchFamily="34" charset="0"/>
              <a:cs typeface="Arial" panose="020B0604020202020204" pitchFamily="34" charset="0"/>
            </a:endParaRPr>
          </a:p>
          <a:p>
            <a:pPr algn="just" eaLnBrk="1" hangingPunct="1">
              <a:spcBef>
                <a:spcPct val="50000"/>
              </a:spcBef>
              <a:buFont typeface="Arial" panose="020B0604020202020204" pitchFamily="34" charset="0"/>
              <a:buChar char="•"/>
            </a:pPr>
            <a:r>
              <a:rPr lang="en-US" sz="1000" b="1" dirty="0">
                <a:solidFill>
                  <a:schemeClr val="bg1"/>
                </a:solidFill>
                <a:latin typeface="Arial" panose="020B0604020202020204" pitchFamily="34" charset="0"/>
                <a:cs typeface="Arial" panose="020B0604020202020204" pitchFamily="34" charset="0"/>
              </a:rPr>
              <a:t>Week-1 outlook calls for an increased chance for above-average rainfall across much of the Sahel regions and Gulf Guinea coast, Southern Chad, CAR, western and northern DRC, parts of southern Sudan and western South Sudan, and northwest Ethiopia. In contrast, there is an increased chance for below-average rainfall over pockets of southern and southeast DRC, eastern South Sudan, Uganda, Rwanda, Burundi, eastern Ethiopia, central and northeast South Africa, Lesotho, Swaziland, and central Madagascar. Week-2 outlook suggests an increased chance for above-average rainfall over Guinea Bissau, Guinea, southern Mai,  much of Burkina Faso, northern parts of Cote D’Ivoire and Ghana, Togo, Benin, Nigeria, southern Chad, northern Cameroon, CAR, northern Congo, northern DRC, northeast Angola, South Sudan, southern Sudan, northern Uganda, and western Ethiopia, while below-average rainfall is likely along central Senegal, Liberia, southern Cote D’Ivoire, southern Cameroon, Equatorial  Guinea, northern Gabon, central and southern DRC, Rwanda, Burundi, eastern Ethiopia, central and northern Somalia, northwest and northeast Kenya, parts of central and northeast South Africa, Swaziland, and central Madagascar.  </a:t>
            </a:r>
          </a:p>
        </p:txBody>
      </p:sp>
      <p:sp>
        <p:nvSpPr>
          <p:cNvPr id="4" name="Rectangle 2"/>
          <p:cNvSpPr>
            <a:spLocks noGrp="1" noChangeArrowheads="1"/>
          </p:cNvSpPr>
          <p:nvPr>
            <p:ph type="title" idx="4294967295"/>
          </p:nvPr>
        </p:nvSpPr>
        <p:spPr>
          <a:xfrm>
            <a:off x="1219200" y="2286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381000"/>
            <a:ext cx="61722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152400" y="1752600"/>
            <a:ext cx="8839200" cy="4800600"/>
          </a:xfrm>
          <a:prstGeom prst="rect">
            <a:avLst/>
          </a:prstGeom>
          <a:noFill/>
          <a:ln w="9525">
            <a:noFill/>
            <a:miter lim="800000"/>
            <a:headEnd/>
            <a:tailEnd/>
          </a:ln>
        </p:spPr>
        <p:txBody>
          <a:bodyPr/>
          <a:lstStyle/>
          <a:p>
            <a:pPr marL="171450" indent="-171450" algn="just" eaLnBrk="1" hangingPunct="1">
              <a:spcBef>
                <a:spcPct val="50000"/>
              </a:spcBef>
              <a:buFont typeface="Arial" panose="020B0604020202020204" pitchFamily="34" charset="0"/>
              <a:buChar char="•"/>
            </a:pPr>
            <a:r>
              <a:rPr lang="en-US" altLang="en-US" sz="1200" b="1" dirty="0">
                <a:solidFill>
                  <a:schemeClr val="bg1"/>
                </a:solidFill>
              </a:rPr>
              <a:t>During the past 7 days, in East Africa, rainfall was above-average over south Sudan, northeast parts of South Sudan, northwest and northern Ethiopia, pockets of central Eritrea, and pockets of southern Uganda. Below-average rainfall was observed over pockets of southwest Ethiopia, northern Uganda, and pockets of southern South Sudan and southwest Kenya. In Central Africa, rainfall was above-average over western and northern CAR, central and southern Chad, pockets of western and southern DRC, central Congo, eastern Gabon, and northeast Angola. Below-average rainfall was observed over pockets of western and central Cameroon, western Gabon, Equatorial Guinea, southeast CAR, pockets of northwest and central DRC and pockets of northern Angola. </a:t>
            </a:r>
            <a:r>
              <a:rPr lang="en-US" sz="1200" b="1" dirty="0">
                <a:solidFill>
                  <a:schemeClr val="bg1"/>
                </a:solidFill>
              </a:rPr>
              <a:t>In southern Africa, above-average rainfall was observed over eastern South Africa, Lesotho, Swaziland, southern Mozambique, and northeast Madagascar. </a:t>
            </a:r>
            <a:r>
              <a:rPr lang="en-US" altLang="en-US" sz="1200" b="1" dirty="0">
                <a:solidFill>
                  <a:schemeClr val="bg1"/>
                </a:solidFill>
              </a:rPr>
              <a:t>In West Africa, above-average rainfall was observed over Senegal, Gambia, Guinea Bissau, much of Guinea, southern Mauritania, southern and central Mali, central Liberia, central and northern Cote D’Ivoire, Ghana, Burkina Faso, pockets of central and northern Togo and Benin, pockets of southern Niger, and western and southwest Nigeria. In contrast, parts of Sierra Leone, eastern Liberia, southern Cote D’Ivoire, and southeast and central Nigeria received below-average rainfall.</a:t>
            </a:r>
          </a:p>
          <a:p>
            <a:pPr marL="171450" indent="-171450" algn="just" eaLnBrk="1" hangingPunct="1">
              <a:spcBef>
                <a:spcPct val="50000"/>
              </a:spcBef>
              <a:buFont typeface="Arial" panose="020B0604020202020204" pitchFamily="34" charset="0"/>
              <a:buChar char="•"/>
            </a:pPr>
            <a:endParaRPr lang="en-US" sz="1200" dirty="0">
              <a:solidFill>
                <a:schemeClr val="bg1"/>
              </a:solidFill>
            </a:endParaRPr>
          </a:p>
          <a:p>
            <a:pPr marL="171450" indent="-171450" algn="just">
              <a:buFont typeface="Arial" panose="020B0604020202020204" pitchFamily="34" charset="0"/>
              <a:buChar char="•"/>
            </a:pPr>
            <a:r>
              <a:rPr lang="en-US" sz="1200" b="1" dirty="0">
                <a:solidFill>
                  <a:schemeClr val="bg1"/>
                </a:solidFill>
              </a:rPr>
              <a:t>Week-1 outlook calls for an increased chance for above-average rainfall across much of the Sahel regions and Gulf Guinea coast, Southern Chad, CAR, western and northern DRC, parts of southern Sudan and western South Sudan, and northwest Ethiopia. In contrast, there is an increased chance for below-average rainfall over pockets of southern and southeast DRC, eastern South Sudan, Uganda, Rwanda, Burundi, eastern Ethiopia, central and northeast South Africa, Lesotho, Swaziland, and central Madagascar. Week-2 outlook suggests an increased chance for above-average rainfall over Guinea Bissau, Guinea, southern Mai,  much of Burkina Faso, northern parts of Cote D’Ivoire and Ghana, Togo, Benin, Nigeria, southern Chad, northern Cameroon, CAR, northern Congo, northern DRC, northeast Angola, South Sudan, southern Sudan, northern Uganda, and western Ethiopia, while below-average rainfall is likely along central Senegal, Liberia, southern Cote D’Ivoire, southern Cameroon, Equatorial  Guinea, northern Gabon, central and southern DRC, Rwanda, Burundi, eastern Ethiopia, central and northern Somalia, northwest and northeast Kenya, parts of central and northeast South Africa, Swaziland, and central Madagascar.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15240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4876800"/>
            <a:ext cx="8991600" cy="183742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50" b="1" dirty="0">
                <a:solidFill>
                  <a:schemeClr val="bg1"/>
                </a:solidFill>
              </a:rPr>
              <a:t>Over the past 90 days, </a:t>
            </a:r>
            <a:r>
              <a:rPr lang="en-US" altLang="en-US" sz="1050" b="1" dirty="0" smtClean="0">
                <a:solidFill>
                  <a:schemeClr val="bg1"/>
                </a:solidFill>
              </a:rPr>
              <a:t>in </a:t>
            </a:r>
            <a:r>
              <a:rPr lang="en-US" altLang="en-US" sz="1050" b="1" dirty="0">
                <a:solidFill>
                  <a:schemeClr val="bg1"/>
                </a:solidFill>
              </a:rPr>
              <a:t>East Africa, </a:t>
            </a:r>
            <a:r>
              <a:rPr lang="en-US" altLang="en-US" sz="1050" b="1" dirty="0" smtClean="0">
                <a:solidFill>
                  <a:schemeClr val="bg1"/>
                </a:solidFill>
              </a:rPr>
              <a:t>above-average </a:t>
            </a:r>
            <a:r>
              <a:rPr lang="en-US" altLang="en-US" sz="1050" b="1" dirty="0">
                <a:solidFill>
                  <a:schemeClr val="bg1"/>
                </a:solidFill>
              </a:rPr>
              <a:t>rainfall was observed over </a:t>
            </a:r>
            <a:r>
              <a:rPr lang="en-US" altLang="en-US" sz="1050" b="1" dirty="0" smtClean="0">
                <a:solidFill>
                  <a:schemeClr val="bg1"/>
                </a:solidFill>
              </a:rPr>
              <a:t>southern, central, and eastern parts of Sudan, much of South Sudan, western and northern Ethiopia, Eritrea, Djibouti, parts of southern Somalia, Uganda, Rwanda, Burundi, pockets of northwest and eastern Tanzania, and western Kenya. Rainfall </a:t>
            </a:r>
            <a:r>
              <a:rPr lang="en-US" altLang="en-US" sz="1050" b="1" dirty="0">
                <a:solidFill>
                  <a:schemeClr val="bg1"/>
                </a:solidFill>
              </a:rPr>
              <a:t>was below-average over </a:t>
            </a:r>
            <a:r>
              <a:rPr lang="en-US" altLang="en-US" sz="1050" b="1" dirty="0" smtClean="0">
                <a:solidFill>
                  <a:schemeClr val="bg1"/>
                </a:solidFill>
              </a:rPr>
              <a:t>pockets of southern and central Ethiopia, and parts of northern Somalia. In southern Africa, above-average rainfall was observed over pockets of eastern South Africa, central Mozambique, southern Malawi, and eastern Zimbabwe. Below-average rainfall was observed over pockets of southern and northeast South Africa, Lesotho, and southern, central, and northern Madagascar. In Central Africa, rainfall was above-average over northern and eastern Cameroon, southern, central, and eastern Chad, CAR, northern Congo, and northern, western and northeast parts of DRC. Rainfall was below-average over western Cameroon, pockets of western, northern and central Gabon, Equatorial Guinea, parts of southeast DRC, and northern Angola. In West Africa, rainfall was above-average over southern Mauritania, Senegal, Gambia, Guinea-Bissau, Guinea, Sierra Leone, western and central Liberia, much of Cote D’Ivoire, parts of western and northern Ghana, central and northern parts of Togo</a:t>
            </a:r>
            <a:r>
              <a:rPr lang="en-US" altLang="en-US" sz="1050" b="1" dirty="0">
                <a:solidFill>
                  <a:schemeClr val="bg1"/>
                </a:solidFill>
              </a:rPr>
              <a:t> </a:t>
            </a:r>
            <a:r>
              <a:rPr lang="en-US" altLang="en-US" sz="1050" b="1" dirty="0" smtClean="0">
                <a:solidFill>
                  <a:schemeClr val="bg1"/>
                </a:solidFill>
              </a:rPr>
              <a:t>and Benin, Burkina </a:t>
            </a:r>
            <a:r>
              <a:rPr lang="en-US" altLang="en-US" sz="1050" b="1" dirty="0">
                <a:solidFill>
                  <a:schemeClr val="bg1"/>
                </a:solidFill>
              </a:rPr>
              <a:t>Faso, </a:t>
            </a:r>
            <a:r>
              <a:rPr lang="en-US" altLang="en-US" sz="1050" b="1" dirty="0" smtClean="0">
                <a:solidFill>
                  <a:schemeClr val="bg1"/>
                </a:solidFill>
              </a:rPr>
              <a:t>eastern </a:t>
            </a:r>
            <a:r>
              <a:rPr lang="en-US" altLang="en-US" sz="1050" b="1" dirty="0">
                <a:solidFill>
                  <a:schemeClr val="bg1"/>
                </a:solidFill>
              </a:rPr>
              <a:t>Mali, </a:t>
            </a:r>
            <a:r>
              <a:rPr lang="en-US" altLang="en-US" sz="1050" b="1" dirty="0" smtClean="0">
                <a:solidFill>
                  <a:schemeClr val="bg1"/>
                </a:solidFill>
              </a:rPr>
              <a:t>and parts of southern Niger and western and northern Nigeria. In contrast, below-average rainfall was observed over east Mauritania, western and southern parts of  Mali, eastern Liberia, and parts of central and southeast Nigeria.</a:t>
            </a:r>
            <a:endParaRPr lang="en-US" altLang="en-US" sz="105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90718"/>
            <a:ext cx="3581400" cy="3581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190718"/>
            <a:ext cx="3581400" cy="3581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7620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4785074"/>
            <a:ext cx="8991600" cy="192052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30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above-average </a:t>
            </a:r>
            <a:r>
              <a:rPr lang="en-US" altLang="en-US" sz="1100" b="1" dirty="0">
                <a:solidFill>
                  <a:schemeClr val="bg1"/>
                </a:solidFill>
              </a:rPr>
              <a:t>rainfall was observed </a:t>
            </a:r>
            <a:r>
              <a:rPr lang="en-US" altLang="en-US" sz="1100" b="1" dirty="0" smtClean="0">
                <a:solidFill>
                  <a:schemeClr val="bg1"/>
                </a:solidFill>
              </a:rPr>
              <a:t>over southern, central, and eastern Sudan, South Sudan, Eritrea, Djibouti, Uganda, western and northern Ethiopia, pockets of western Kenya, Rwanda, Burundi, </a:t>
            </a:r>
            <a:r>
              <a:rPr lang="en-US" altLang="en-US" sz="1100" b="1" dirty="0">
                <a:solidFill>
                  <a:schemeClr val="bg1"/>
                </a:solidFill>
              </a:rPr>
              <a:t>and </a:t>
            </a:r>
            <a:r>
              <a:rPr lang="en-US" altLang="en-US" sz="1100" b="1" dirty="0" smtClean="0">
                <a:solidFill>
                  <a:schemeClr val="bg1"/>
                </a:solidFill>
              </a:rPr>
              <a:t>pockets of northwest Tanzania. Rainfall was below-average over pockets of central Ethiopia and northern Somalia.</a:t>
            </a:r>
            <a:r>
              <a:rPr lang="en-US" sz="1100" b="1" dirty="0" smtClean="0">
                <a:solidFill>
                  <a:schemeClr val="bg1"/>
                </a:solidFill>
              </a:rPr>
              <a:t> In southern Africa, below-average rainfall was observed over pockets of northeast South Africa, northern Lesotho, and pockets of central Madagascar. </a:t>
            </a:r>
            <a:r>
              <a:rPr lang="en-US" altLang="en-US" sz="1100" b="1" dirty="0">
                <a:solidFill>
                  <a:schemeClr val="bg1"/>
                </a:solidFill>
              </a:rPr>
              <a:t>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pockets of southeast South Africa, southern Mozambique and northern Madagascar. In </a:t>
            </a:r>
            <a:r>
              <a:rPr lang="en-US" altLang="en-US" sz="1100" b="1" dirty="0">
                <a:solidFill>
                  <a:schemeClr val="bg1"/>
                </a:solidFill>
              </a:rPr>
              <a:t>Central Africa, rainfall was </a:t>
            </a:r>
            <a:r>
              <a:rPr lang="en-US" altLang="en-US" sz="1100" b="1" dirty="0" smtClean="0">
                <a:solidFill>
                  <a:schemeClr val="bg1"/>
                </a:solidFill>
              </a:rPr>
              <a:t>above-average over parts of northern Cameroon, much of CAR, western, central and eastern parts of  Chad, pockets of western, southern, and northeast DRC, eastern Gabon, and central and northern Congo. Rainfall was below-average over Equatorial Guinea, western and northern Gabon, western Cameroon, and pockets of central DRC. In West Africa, rainfall was above-average over southern </a:t>
            </a:r>
            <a:r>
              <a:rPr lang="en-US" altLang="en-US" sz="1100" b="1" dirty="0">
                <a:solidFill>
                  <a:schemeClr val="bg1"/>
                </a:solidFill>
              </a:rPr>
              <a:t>Mauritania, Senegal, </a:t>
            </a:r>
            <a:r>
              <a:rPr lang="en-US" altLang="en-US" sz="1100" b="1" dirty="0" smtClean="0">
                <a:solidFill>
                  <a:schemeClr val="bg1"/>
                </a:solidFill>
              </a:rPr>
              <a:t>Gambia</a:t>
            </a:r>
            <a:r>
              <a:rPr lang="en-US" altLang="en-US" sz="1100" b="1" dirty="0">
                <a:solidFill>
                  <a:schemeClr val="bg1"/>
                </a:solidFill>
              </a:rPr>
              <a:t>, Guinea-Bissau, Guinea, Sierra Leone, </a:t>
            </a:r>
            <a:r>
              <a:rPr lang="en-US" altLang="en-US" sz="1100" b="1" dirty="0" smtClean="0">
                <a:solidFill>
                  <a:schemeClr val="bg1"/>
                </a:solidFill>
              </a:rPr>
              <a:t>Liberia</a:t>
            </a:r>
            <a:r>
              <a:rPr lang="en-US" altLang="en-US" sz="1100" b="1" dirty="0">
                <a:solidFill>
                  <a:schemeClr val="bg1"/>
                </a:solidFill>
              </a:rPr>
              <a:t>, </a:t>
            </a:r>
            <a:r>
              <a:rPr lang="en-US" altLang="en-US" sz="1100" b="1" dirty="0" smtClean="0">
                <a:solidFill>
                  <a:schemeClr val="bg1"/>
                </a:solidFill>
              </a:rPr>
              <a:t>much of Cote </a:t>
            </a:r>
            <a:r>
              <a:rPr lang="en-US" altLang="en-US" sz="1100" b="1" dirty="0">
                <a:solidFill>
                  <a:schemeClr val="bg1"/>
                </a:solidFill>
              </a:rPr>
              <a:t>D’Ivoire, parts </a:t>
            </a:r>
            <a:r>
              <a:rPr lang="en-US" altLang="en-US" sz="1100" b="1" dirty="0" smtClean="0">
                <a:solidFill>
                  <a:schemeClr val="bg1"/>
                </a:solidFill>
              </a:rPr>
              <a:t>western and northern Ghana, much of Togo and Benin</a:t>
            </a:r>
            <a:r>
              <a:rPr lang="en-US" altLang="en-US" sz="1100" b="1" dirty="0">
                <a:solidFill>
                  <a:schemeClr val="bg1"/>
                </a:solidFill>
              </a:rPr>
              <a:t>, </a:t>
            </a:r>
            <a:r>
              <a:rPr lang="en-US" altLang="en-US" sz="1100" b="1" dirty="0" smtClean="0">
                <a:solidFill>
                  <a:schemeClr val="bg1"/>
                </a:solidFill>
              </a:rPr>
              <a:t>Burkina Faso, </a:t>
            </a:r>
            <a:r>
              <a:rPr lang="en-US" altLang="en-US" sz="1100" b="1" dirty="0">
                <a:solidFill>
                  <a:schemeClr val="bg1"/>
                </a:solidFill>
              </a:rPr>
              <a:t>parts of </a:t>
            </a:r>
            <a:r>
              <a:rPr lang="en-US" altLang="en-US" sz="1100" b="1" dirty="0" smtClean="0">
                <a:solidFill>
                  <a:schemeClr val="bg1"/>
                </a:solidFill>
              </a:rPr>
              <a:t>western and southern Mali, southern </a:t>
            </a:r>
            <a:r>
              <a:rPr lang="en-US" altLang="en-US" sz="1100" b="1" dirty="0">
                <a:solidFill>
                  <a:schemeClr val="bg1"/>
                </a:solidFill>
              </a:rPr>
              <a:t>Niger, and northern </a:t>
            </a:r>
            <a:r>
              <a:rPr lang="en-US" altLang="en-US" sz="1100" b="1" dirty="0" smtClean="0">
                <a:solidFill>
                  <a:schemeClr val="bg1"/>
                </a:solidFill>
              </a:rPr>
              <a:t>and western Nigeria</a:t>
            </a:r>
            <a:r>
              <a:rPr lang="en-US" altLang="en-US" sz="1100" b="1" dirty="0">
                <a:solidFill>
                  <a:schemeClr val="bg1"/>
                </a:solidFill>
              </a:rPr>
              <a:t>. In contrast, </a:t>
            </a:r>
            <a:r>
              <a:rPr lang="en-US" altLang="en-US" sz="1100" b="1" dirty="0" smtClean="0">
                <a:solidFill>
                  <a:schemeClr val="bg1"/>
                </a:solidFill>
              </a:rPr>
              <a:t>pockets of northern and eastern Mauritania, eastern Mali </a:t>
            </a:r>
            <a:r>
              <a:rPr lang="en-US" altLang="en-US" sz="1100" b="1" dirty="0">
                <a:solidFill>
                  <a:schemeClr val="bg1"/>
                </a:solidFill>
              </a:rPr>
              <a:t>and parts of central and southeast Nigeria received below-average rainfall.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143000"/>
            <a:ext cx="3526222" cy="35262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740" y="1143000"/>
            <a:ext cx="3526222" cy="35262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7620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6200" y="4861224"/>
            <a:ext cx="8991600" cy="176817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During the past 7 days, in East Africa, rainfall was above-average over south Sudan, northeast parts of South Sudan, northwest and northern Ethiopia, pockets of central Eritrea, and pockets of southern Uganda. Below-average rainfall was observed over pockets of southwest Ethiopia, northern Uganda, and pockets of southern South Sudan and southwest Kenya. In Central Africa, rainfall was above-average over western and northern CAR, central and southern Chad, pockets of western</a:t>
            </a:r>
            <a:r>
              <a:rPr lang="en-US" altLang="en-US" sz="1100" b="1" dirty="0">
                <a:solidFill>
                  <a:schemeClr val="bg1"/>
                </a:solidFill>
              </a:rPr>
              <a:t> </a:t>
            </a:r>
            <a:r>
              <a:rPr lang="en-US" altLang="en-US" sz="1100" b="1" dirty="0" smtClean="0">
                <a:solidFill>
                  <a:schemeClr val="bg1"/>
                </a:solidFill>
              </a:rPr>
              <a:t>and southern DRC, central Congo, eastern Gabon, and northeast Angola. Below-average </a:t>
            </a:r>
            <a:r>
              <a:rPr lang="en-US" altLang="en-US" sz="1100" b="1" dirty="0">
                <a:solidFill>
                  <a:schemeClr val="bg1"/>
                </a:solidFill>
              </a:rPr>
              <a:t>rainfall was observed over </a:t>
            </a:r>
            <a:r>
              <a:rPr lang="en-US" altLang="en-US" sz="1100" b="1" dirty="0" smtClean="0">
                <a:solidFill>
                  <a:schemeClr val="bg1"/>
                </a:solidFill>
              </a:rPr>
              <a:t>pockets of western and central Cameroon</a:t>
            </a:r>
            <a:r>
              <a:rPr lang="en-US" altLang="en-US" sz="1100" b="1" dirty="0">
                <a:solidFill>
                  <a:schemeClr val="bg1"/>
                </a:solidFill>
              </a:rPr>
              <a:t>, </a:t>
            </a:r>
            <a:r>
              <a:rPr lang="en-US" altLang="en-US" sz="1100" b="1" dirty="0" smtClean="0">
                <a:solidFill>
                  <a:schemeClr val="bg1"/>
                </a:solidFill>
              </a:rPr>
              <a:t>western Gabon, Equatorial Guinea, southeast CAR, pockets of northwest and central DRC and pockets of northern Angola. </a:t>
            </a:r>
            <a:r>
              <a:rPr lang="en-US" sz="1100" b="1" dirty="0">
                <a:solidFill>
                  <a:schemeClr val="bg1"/>
                </a:solidFill>
              </a:rPr>
              <a:t>In southern Africa, </a:t>
            </a:r>
            <a:r>
              <a:rPr lang="en-US" sz="1100" b="1" dirty="0" smtClean="0">
                <a:solidFill>
                  <a:schemeClr val="bg1"/>
                </a:solidFill>
              </a:rPr>
              <a:t>above-average </a:t>
            </a:r>
            <a:r>
              <a:rPr lang="en-US" sz="1100" b="1" dirty="0">
                <a:solidFill>
                  <a:schemeClr val="bg1"/>
                </a:solidFill>
              </a:rPr>
              <a:t>rainfall was observed over </a:t>
            </a:r>
            <a:r>
              <a:rPr lang="en-US" sz="1100" b="1" dirty="0" smtClean="0">
                <a:solidFill>
                  <a:schemeClr val="bg1"/>
                </a:solidFill>
              </a:rPr>
              <a:t>eastern South Africa, Lesotho, Swaziland, southern Mozambique, and northeast Madagascar. </a:t>
            </a:r>
            <a:r>
              <a:rPr lang="en-US" altLang="en-US" sz="1100" b="1" dirty="0" smtClean="0">
                <a:solidFill>
                  <a:schemeClr val="bg1"/>
                </a:solidFill>
              </a:rPr>
              <a:t>In </a:t>
            </a:r>
            <a:r>
              <a:rPr lang="en-US" altLang="en-US" sz="1100" b="1" dirty="0">
                <a:solidFill>
                  <a:schemeClr val="bg1"/>
                </a:solidFill>
              </a:rPr>
              <a:t>West Africa, above-average rainfall was observed over </a:t>
            </a:r>
            <a:r>
              <a:rPr lang="en-US" altLang="en-US" sz="1100" b="1" dirty="0" smtClean="0">
                <a:solidFill>
                  <a:schemeClr val="bg1"/>
                </a:solidFill>
              </a:rPr>
              <a:t>Senegal, Gambia, Guinea Bissau, much of Guinea, southern Mauritania, southern and central Mali, central Liberia, central and northern Cote D’Ivoire, Ghana, Burkina Faso, pockets of central and northern Togo and Benin, pockets of southern Niger, and western and southwest Nigeria. In contrast, parts of </a:t>
            </a:r>
            <a:r>
              <a:rPr lang="en-US" altLang="en-US" sz="1100" b="1" dirty="0">
                <a:solidFill>
                  <a:schemeClr val="bg1"/>
                </a:solidFill>
              </a:rPr>
              <a:t>Sierra </a:t>
            </a:r>
            <a:r>
              <a:rPr lang="en-US" altLang="en-US" sz="1100" b="1" dirty="0" smtClean="0">
                <a:solidFill>
                  <a:schemeClr val="bg1"/>
                </a:solidFill>
              </a:rPr>
              <a:t>Leone, eastern Liberia, southern </a:t>
            </a:r>
            <a:r>
              <a:rPr lang="en-US" altLang="en-US" sz="1100" b="1" dirty="0">
                <a:solidFill>
                  <a:schemeClr val="bg1"/>
                </a:solidFill>
              </a:rPr>
              <a:t>Cote </a:t>
            </a:r>
            <a:r>
              <a:rPr lang="en-US" altLang="en-US" sz="1100" b="1" dirty="0" smtClean="0">
                <a:solidFill>
                  <a:schemeClr val="bg1"/>
                </a:solidFill>
              </a:rPr>
              <a:t>D’Ivoire, and southeast and central Nigeria received below-average rainfall.</a:t>
            </a:r>
            <a:endParaRPr lang="en-US" altLang="en-US" sz="11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3" y="1127630"/>
            <a:ext cx="3565525" cy="35655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9" y="1127630"/>
            <a:ext cx="3562639" cy="3562639"/>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152400" y="5688938"/>
            <a:ext cx="8717180" cy="461665"/>
          </a:xfrm>
          <a:prstGeom prst="rect">
            <a:avLst/>
          </a:prstGeom>
          <a:noFill/>
          <a:ln w="9525">
            <a:noFill/>
            <a:miter lim="800000"/>
            <a:headEnd/>
            <a:tailEnd/>
          </a:ln>
        </p:spPr>
        <p:txBody>
          <a:bodyPr wrap="square">
            <a:spAutoFit/>
          </a:bodyPr>
          <a:lstStyle/>
          <a:p>
            <a:pPr algn="just"/>
            <a:r>
              <a:rPr lang="en-US" sz="1200" b="1" dirty="0">
                <a:solidFill>
                  <a:schemeClr val="bg1"/>
                </a:solidFill>
              </a:rPr>
              <a:t>At 700-hPa level (left panel), anomalous westerly flow was observed across much of the Sahel region and Gulf of Guinea  regions .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439723"/>
            <a:ext cx="3901390" cy="3901390"/>
          </a:xfrm>
          <a:prstGeom prst="rect">
            <a:avLst/>
          </a:prstGeom>
        </p:spPr>
      </p:pic>
      <p:sp>
        <p:nvSpPr>
          <p:cNvPr id="9" name="Oval 8"/>
          <p:cNvSpPr/>
          <p:nvPr/>
        </p:nvSpPr>
        <p:spPr bwMode="auto">
          <a:xfrm>
            <a:off x="838200" y="2810552"/>
            <a:ext cx="2209800" cy="54224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590" y="1439723"/>
            <a:ext cx="3901390" cy="3901390"/>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752600" y="1524000"/>
            <a:ext cx="180338" cy="2057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667002" y="1828802"/>
            <a:ext cx="2721784" cy="22097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733800" y="1524000"/>
            <a:ext cx="1676400" cy="6096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rPr>
              <a:t>Daily evolution of rainfall over the last 90 days at selected locations shows increasing moisture deficits over parts of </a:t>
            </a:r>
            <a:r>
              <a:rPr lang="en-US" altLang="en-US" sz="1200" b="1" dirty="0" smtClean="0">
                <a:solidFill>
                  <a:schemeClr val="bg1"/>
                </a:solidFill>
                <a:latin typeface="Arial" charset="0"/>
              </a:rPr>
              <a:t>southern </a:t>
            </a:r>
            <a:r>
              <a:rPr lang="en-US" altLang="en-US" sz="1200" b="1" dirty="0">
                <a:solidFill>
                  <a:schemeClr val="bg1"/>
                </a:solidFill>
                <a:latin typeface="Arial" charset="0"/>
              </a:rPr>
              <a:t>Mali (bottom left) and western Cameroon (bottom right). Consistent heavy rains have kept significant moisture surpluses over parts of </a:t>
            </a:r>
            <a:r>
              <a:rPr lang="en-US" altLang="en-US" sz="1200" b="1" dirty="0" smtClean="0">
                <a:solidFill>
                  <a:schemeClr val="bg1"/>
                </a:solidFill>
                <a:latin typeface="Arial" charset="0"/>
              </a:rPr>
              <a:t>northern Ethiopia </a:t>
            </a:r>
            <a:r>
              <a:rPr lang="en-US" altLang="en-US" sz="1200" b="1" dirty="0">
                <a:solidFill>
                  <a:schemeClr val="bg1"/>
                </a:solidFill>
                <a:latin typeface="Arial" charset="0"/>
              </a:rPr>
              <a:t>(top right).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64149"/>
            <a:ext cx="3285387" cy="255530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597851"/>
            <a:ext cx="3115307" cy="24230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8786" y="3392849"/>
            <a:ext cx="3295650" cy="2563283"/>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42989" y="171017"/>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784455" y="1718846"/>
            <a:ext cx="370890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04 – 10 October, 2022</a:t>
            </a:r>
            <a:endParaRPr lang="en-US" altLang="en-US" dirty="0"/>
          </a:p>
        </p:txBody>
      </p:sp>
      <p:sp>
        <p:nvSpPr>
          <p:cNvPr id="7" name="Text Box 8"/>
          <p:cNvSpPr txBox="1">
            <a:spLocks noChangeArrowheads="1"/>
          </p:cNvSpPr>
          <p:nvPr/>
        </p:nvSpPr>
        <p:spPr bwMode="auto">
          <a:xfrm>
            <a:off x="237144" y="5215199"/>
            <a:ext cx="8689848" cy="1384995"/>
          </a:xfrm>
          <a:prstGeom prst="rect">
            <a:avLst/>
          </a:prstGeom>
          <a:noFill/>
          <a:ln w="9525">
            <a:noFill/>
            <a:miter lim="800000"/>
            <a:headEnd/>
            <a:tailEnd/>
          </a:ln>
        </p:spPr>
        <p:txBody>
          <a:bodyPr wrap="square">
            <a:spAutoFit/>
          </a:bodyPr>
          <a:lstStyle/>
          <a:p>
            <a:pPr algn="just"/>
            <a:r>
              <a:rPr lang="en-US" sz="1200" b="1" dirty="0">
                <a:solidFill>
                  <a:schemeClr val="bg1"/>
                </a:solidFill>
              </a:rPr>
              <a:t>For week-1 (left panel) the NCEP GEFS indicates a moderate to high chance (over 70%) for rainfall to exceed 50 mm over </a:t>
            </a:r>
            <a:r>
              <a:rPr lang="en-US" sz="1200" b="1" dirty="0" smtClean="0">
                <a:solidFill>
                  <a:schemeClr val="bg1"/>
                </a:solidFill>
              </a:rPr>
              <a:t>much of Guinea</a:t>
            </a:r>
            <a:r>
              <a:rPr lang="en-US" sz="1200" b="1" dirty="0">
                <a:solidFill>
                  <a:schemeClr val="bg1"/>
                </a:solidFill>
              </a:rPr>
              <a:t>, Sierra Leone</a:t>
            </a:r>
            <a:r>
              <a:rPr lang="en-US" sz="1200" b="1" dirty="0" smtClean="0">
                <a:solidFill>
                  <a:schemeClr val="bg1"/>
                </a:solidFill>
              </a:rPr>
              <a:t>, Liberia, western and southern Cote D’Ivoire, southern parts of Ghana, Togo, Benin, southern Nigeria</a:t>
            </a:r>
            <a:r>
              <a:rPr lang="en-US" sz="1200" b="1" dirty="0">
                <a:solidFill>
                  <a:schemeClr val="bg1"/>
                </a:solidFill>
              </a:rPr>
              <a:t>, </a:t>
            </a:r>
            <a:r>
              <a:rPr lang="en-US" sz="1200" b="1" dirty="0" smtClean="0">
                <a:solidFill>
                  <a:schemeClr val="bg1"/>
                </a:solidFill>
              </a:rPr>
              <a:t>central, western and southern Cameroon, Equatorial Guinea, central and northern parts of Gabon and Congo, western and central CAR, pockets of eastern DRC and western Ethiopia. </a:t>
            </a:r>
            <a:r>
              <a:rPr lang="en-US" sz="1200" b="1" dirty="0">
                <a:solidFill>
                  <a:schemeClr val="bg1"/>
                </a:solidFill>
              </a:rPr>
              <a:t>For week-2 (right panel), NCEP GEFS indicates a moderate to high chance (over 70%) for rainfall to exceed 50 mm over </a:t>
            </a:r>
            <a:r>
              <a:rPr lang="en-US" sz="1200" b="1" dirty="0" smtClean="0">
                <a:solidFill>
                  <a:schemeClr val="bg1"/>
                </a:solidFill>
              </a:rPr>
              <a:t>western and southern Guinea</a:t>
            </a:r>
            <a:r>
              <a:rPr lang="en-US" sz="1200" b="1" dirty="0">
                <a:solidFill>
                  <a:schemeClr val="bg1"/>
                </a:solidFill>
              </a:rPr>
              <a:t>, Sierra Leone, </a:t>
            </a:r>
            <a:r>
              <a:rPr lang="en-US" sz="1200" b="1" dirty="0" smtClean="0">
                <a:solidFill>
                  <a:schemeClr val="bg1"/>
                </a:solidFill>
              </a:rPr>
              <a:t>Liberia, southeast Nigeria, western, southern and western Cameroon, Equatorial Guinea, northern parts </a:t>
            </a:r>
            <a:r>
              <a:rPr lang="en-US" sz="1200" b="1" smtClean="0">
                <a:solidFill>
                  <a:schemeClr val="bg1"/>
                </a:solidFill>
              </a:rPr>
              <a:t>of Gabon, </a:t>
            </a:r>
            <a:r>
              <a:rPr lang="en-US" sz="1200" b="1" dirty="0" smtClean="0">
                <a:solidFill>
                  <a:schemeClr val="bg1"/>
                </a:solidFill>
              </a:rPr>
              <a:t>and </a:t>
            </a:r>
            <a:r>
              <a:rPr lang="en-US" sz="1200" b="1" dirty="0">
                <a:solidFill>
                  <a:schemeClr val="bg1"/>
                </a:solidFill>
              </a:rPr>
              <a:t>western Ethiopia.</a:t>
            </a:r>
            <a:endParaRPr lang="en-US" sz="1200" dirty="0">
              <a:solidFill>
                <a:schemeClr val="bg1"/>
              </a:solidFill>
            </a:endParaRPr>
          </a:p>
        </p:txBody>
      </p:sp>
      <p:sp>
        <p:nvSpPr>
          <p:cNvPr id="9" name="TextBox 10"/>
          <p:cNvSpPr txBox="1">
            <a:spLocks noChangeArrowheads="1"/>
          </p:cNvSpPr>
          <p:nvPr/>
        </p:nvSpPr>
        <p:spPr bwMode="auto">
          <a:xfrm>
            <a:off x="434239" y="1718846"/>
            <a:ext cx="414171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27 Sep – 03 October, 2022</a:t>
            </a:r>
            <a:endParaRPr lang="en-US" altLang="en-US" b="1"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184002"/>
            <a:ext cx="3810000" cy="2857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455" y="2184002"/>
            <a:ext cx="3810000" cy="2857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224074</TotalTime>
  <Words>2615</Words>
  <Application>Microsoft Office PowerPoint</Application>
  <PresentationFormat>On-screen Show (4:3)</PresentationFormat>
  <Paragraphs>53</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Ravi Shukla</cp:lastModifiedBy>
  <cp:revision>10486</cp:revision>
  <cp:lastPrinted>2018-07-09T15:13:07Z</cp:lastPrinted>
  <dcterms:created xsi:type="dcterms:W3CDTF">2001-08-31T10:39:36Z</dcterms:created>
  <dcterms:modified xsi:type="dcterms:W3CDTF">2022-09-26T17:51:44Z</dcterms:modified>
</cp:coreProperties>
</file>