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089"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14</a:t>
            </a:r>
            <a:r>
              <a:rPr lang="en-US" sz="2800" b="1" i="0" u="none" strike="noStrike" cap="none" dirty="0"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November </a:t>
            </a:r>
            <a:r>
              <a:rPr lang="en-US" sz="2800" b="1" i="0" u="none" strike="noStrike" cap="none" dirty="0">
                <a:solidFill>
                  <a:schemeClr val="lt1"/>
                </a:solidFill>
                <a:latin typeface="Arial"/>
                <a:ea typeface="Arial"/>
                <a:cs typeface="Arial"/>
                <a:sym typeface="Arial"/>
              </a:rPr>
              <a:t>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3" name="Google Shape;183;p10"/>
          <p:cNvSpPr txBox="1"/>
          <p:nvPr/>
        </p:nvSpPr>
        <p:spPr>
          <a:xfrm>
            <a:off x="76200" y="1447800"/>
            <a:ext cx="3810000" cy="33855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a:solidFill>
                  <a:srgbClr val="FFFF00"/>
                </a:solidFill>
              </a:rPr>
              <a:t>15 - 21 November, 2022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929385"/>
            <a:ext cx="3539974" cy="4581142"/>
          </a:xfrm>
          <a:prstGeom prst="rect">
            <a:avLst/>
          </a:prstGeom>
        </p:spPr>
      </p:pic>
      <p:sp>
        <p:nvSpPr>
          <p:cNvPr id="10" name="Google Shape;194;p11"/>
          <p:cNvSpPr txBox="1"/>
          <p:nvPr/>
        </p:nvSpPr>
        <p:spPr>
          <a:xfrm>
            <a:off x="3886200" y="1990927"/>
            <a:ext cx="4930219" cy="4154943"/>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portions of southern Cameroon and Gabon, southwestern CAR, northern and southern Congo, northwestern and western DR Congo, western and central parts of Angola and eastern coast of Tanzania. In particular, there is above 80% chance for rainfall to be below normal over southern Congo, western DR Congo, western and central parts of Angola.</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central and eastern parts of DR Congo, much of Uganda, Rwanda and Burundi, western Kenya, southwestern Ethiopia, western Tanzania, eastern Angola, much of Zambia, Botswana and Zimbabwe, central and northeastern portions of South Africa, southern Mozambique, western and central parts of Madagascar. In particular, there is above 80% chance for rainfall to be above-normal over central and eastern parts of DR Congo, much of Uganda, Rwanda and Burundi, southwestern Kenya, western Tanzania, eastern Angola, much of Zambia, Botswana and Zimbabwe, north-central South Africa and western part of Madagascar.</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28600" y="1447800"/>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22 – 28 November</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1" i="0" u="none" strike="noStrike" cap="none" dirty="0">
              <a:solidFill>
                <a:srgbClr val="FFFF00"/>
              </a:solidFill>
              <a:latin typeface="Arial"/>
              <a:ea typeface="Arial"/>
              <a:cs typeface="Arial"/>
              <a:sym typeface="Aria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2" y="1931824"/>
            <a:ext cx="3542120" cy="4583921"/>
          </a:xfrm>
          <a:prstGeom prst="rect">
            <a:avLst/>
          </a:prstGeom>
        </p:spPr>
      </p:pic>
      <p:sp>
        <p:nvSpPr>
          <p:cNvPr id="9" name="Google Shape;194;p11"/>
          <p:cNvSpPr txBox="1"/>
          <p:nvPr/>
        </p:nvSpPr>
        <p:spPr>
          <a:xfrm>
            <a:off x="3886200" y="1990927"/>
            <a:ext cx="4930219" cy="3308558"/>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consolidated probabilistic forecasts suggest above 50% chance for weekly total rainfall to be below-normal (below the lower </a:t>
            </a:r>
            <a:r>
              <a:rPr lang="en-US" sz="1100" b="1" dirty="0" err="1">
                <a:solidFill>
                  <a:schemeClr val="lt1"/>
                </a:solidFill>
              </a:rPr>
              <a:t>tercile</a:t>
            </a:r>
            <a:r>
              <a:rPr lang="en-US" sz="1100" b="1" dirty="0">
                <a:solidFill>
                  <a:schemeClr val="lt1"/>
                </a:solidFill>
              </a:rPr>
              <a:t>) over eastern Sierra Leone, much of Liberia, coastal areas of Ghana, Togo, Benin and Nigeria, southeastern Cameroon, southwestern CAR, northern and southern portions of Congo, northwestern and western DR Congo, western Angola and northeastern parts of Madagascar. In particular, there is above 80% chance for rainfall to be below normal over northwestern parts of Angola.</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eastern DR Congo, much of Rwanda and Burundi, eastern and central parts of Tanzania, eastern coast of South Africa, and western parts of Madagascar. In particular, there is above 65% chance for rainfall to be above-normal over eastern Tanzania, and western Madagascar.</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39200" cy="5865043"/>
          </a:xfrm>
          <a:prstGeom prst="rect">
            <a:avLst/>
          </a:prstGeom>
          <a:noFill/>
          <a:ln>
            <a:noFill/>
          </a:ln>
        </p:spPr>
        <p:txBody>
          <a:bodyPr spcFirstLastPara="1" wrap="square" lIns="91425" tIns="45700" rIns="91425" bIns="45700" anchor="t" anchorCtr="0">
            <a:noAutofit/>
          </a:bodyPr>
          <a:lstStyle/>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30 days, in East Africa, above-average rainfall was observed over parts of eastern Sudan and western Ethiopia, and pockets of Uganda. Rainfall was below-average over southern Ethiopia, much of Somalia, Kenya, Tanzania, and many parts of Uganda. In Central Africa, rainfall was above-average over parts of southeastern Cameroon, Equatorial Guinea, central and eastern Gabon, much of Congo, and parts of central and northern DRC. Rainfall was below-average over southwestern Gabon, western and northwestern Cameroon, and the far northern and southwestern DRC. In West Africa, rainfall was above-average over parts of Senegal, Guinea-Bissau, western Guinea, Sierra Leone, Liberia, southern Cote d’Ivoire, and southwestern Ghana. In contrast, southern Mali, central and northern Ghana, Burkina Faso, Togo, Benin, and Nigeria received below-average rainfall. In southern Africa, above-average rainfall was observed over northwestern Angola, eastern Namibia, Botswana, Zimbabwe, South Africa, Lesotho, </a:t>
            </a:r>
            <a:r>
              <a:rPr lang="en-US" sz="1050" b="1" dirty="0" err="1">
                <a:solidFill>
                  <a:schemeClr val="lt1"/>
                </a:solidFill>
                <a:latin typeface="Arial"/>
                <a:ea typeface="Arial"/>
                <a:cs typeface="Arial"/>
                <a:sym typeface="Arial"/>
              </a:rPr>
              <a:t>Eswatini</a:t>
            </a:r>
            <a:r>
              <a:rPr lang="en-US" sz="1050" b="1" dirty="0">
                <a:solidFill>
                  <a:schemeClr val="lt1"/>
                </a:solidFill>
                <a:latin typeface="Arial"/>
                <a:ea typeface="Arial"/>
                <a:cs typeface="Arial"/>
                <a:sym typeface="Arial"/>
              </a:rPr>
              <a:t>, southern Mozambique, and central Madagascar. Below normal precipitation was observed in central and northern Angola, pockets of northern Zambia, Malawi, northern Mozambique and the far northern Madagascar.</a:t>
            </a: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7 days, in East Africa, rainfall was above-average over pockets of western Tanzania and southern Uganda. Below-average rainfall was observed over southern Ethiopia, much of South Sudan, Kenya, southern Somalia, Uganda and eastern Tanzania. In Central Africa, rainfall was above-average over southeastern Cameroon, Equatorial Guinea, eastern Gabon, southern and northern Congo, and pockets of northern and southeastern DRC. Below-average rainfall was observed over western and central Gabon, western and central Cameroon, CAR, and many parts of DRC. In West Africa, above-average rainfall was observed over pockets of Cote d’Ivoire and Ghana. Rainfall was below-average over southeastern Nigeria. In southern Africa, rainfall was above-average over Zambia, Malawi, Botswana, Zimbabwe, central and eastern South Africa, Lesotho, </a:t>
            </a:r>
            <a:r>
              <a:rPr lang="en-US" sz="1050" b="1" dirty="0" err="1">
                <a:solidFill>
                  <a:schemeClr val="lt1"/>
                </a:solidFill>
                <a:latin typeface="Arial"/>
                <a:ea typeface="Arial"/>
                <a:cs typeface="Arial"/>
                <a:sym typeface="Arial"/>
              </a:rPr>
              <a:t>Eswatini</a:t>
            </a:r>
            <a:r>
              <a:rPr lang="en-US" sz="1050" b="1" dirty="0">
                <a:solidFill>
                  <a:schemeClr val="lt1"/>
                </a:solidFill>
                <a:latin typeface="Arial"/>
                <a:ea typeface="Arial"/>
                <a:cs typeface="Arial"/>
                <a:sym typeface="Arial"/>
              </a:rPr>
              <a:t>, southern Mozambique, and southwestern Madagascar. In contrast, rainfall was below average in western Angola and northern Madagascar.</a:t>
            </a:r>
          </a:p>
          <a:p>
            <a:pPr lvl="0" indent="-295275" algn="just">
              <a:lnSpc>
                <a:spcPct val="90000"/>
              </a:lnSpc>
              <a:spcBef>
                <a:spcPts val="0"/>
              </a:spcBef>
              <a:buClr>
                <a:schemeClr val="lt1"/>
              </a:buClr>
              <a:buSzPts val="1050"/>
              <a:buFont typeface="Arial"/>
              <a:buChar char="•"/>
            </a:pPr>
            <a:endParaRPr lang="en-US" sz="1050" b="1" dirty="0" smtClean="0">
              <a:solidFill>
                <a:schemeClr val="lt1"/>
              </a:solidFill>
              <a:latin typeface="Arial"/>
              <a:ea typeface="Arial"/>
              <a:cs typeface="Arial"/>
              <a:sym typeface="Arial"/>
            </a:endParaRPr>
          </a:p>
          <a:p>
            <a:pPr indent="-295275" algn="just">
              <a:lnSpc>
                <a:spcPct val="90000"/>
              </a:lnSpc>
              <a:spcBef>
                <a:spcPts val="700"/>
              </a:spcBef>
              <a:buClr>
                <a:schemeClr val="lt1"/>
              </a:buClr>
              <a:buSzPts val="1050"/>
              <a:buFont typeface="Arial"/>
              <a:buChar char="•"/>
            </a:pPr>
            <a:r>
              <a:rPr lang="en-US" sz="1050" b="1" dirty="0" smtClean="0">
                <a:solidFill>
                  <a:schemeClr val="lt1"/>
                </a:solidFill>
                <a:latin typeface="Arial"/>
                <a:ea typeface="Arial"/>
                <a:cs typeface="Arial"/>
                <a:sym typeface="Arial"/>
              </a:rPr>
              <a:t>Week-1 </a:t>
            </a:r>
            <a:r>
              <a:rPr lang="en-US" sz="1050" b="1" dirty="0">
                <a:solidFill>
                  <a:schemeClr val="lt1"/>
                </a:solidFill>
                <a:latin typeface="Arial"/>
                <a:ea typeface="Arial"/>
                <a:cs typeface="Arial"/>
                <a:sym typeface="Arial"/>
              </a:rPr>
              <a:t>outlooks call for an increased chance for below-normal rainfall over portions of southern Cameroon and Gabon, southwestern CAR, northern and southern Congo, northwestern and western DR Congo, western and central parts of Angola and eastern coast of Tanzania</a:t>
            </a:r>
            <a:r>
              <a:rPr lang="en-US" sz="1050" b="1" dirty="0" smtClean="0">
                <a:solidFill>
                  <a:schemeClr val="lt1"/>
                </a:solidFill>
                <a:latin typeface="Arial"/>
                <a:ea typeface="Arial"/>
                <a:cs typeface="Arial"/>
                <a:sym typeface="Arial"/>
              </a:rPr>
              <a:t>. </a:t>
            </a:r>
            <a:r>
              <a:rPr lang="en-US" sz="1050" b="1" dirty="0">
                <a:solidFill>
                  <a:schemeClr val="lt1"/>
                </a:solidFill>
                <a:latin typeface="Arial"/>
                <a:ea typeface="Arial"/>
                <a:cs typeface="Arial"/>
                <a:sym typeface="Arial"/>
              </a:rPr>
              <a:t>In contrast, there is an increased chance for above-normal rainfall over central and eastern parts of DR Congo, much of Uganda, Rwanda and Burundi, western Kenya, southwestern Ethiopia, western Tanzania, eastern Angola, much of Zambia, Botswana and Zimbabwe, central and northeastern portions of South Africa, southern Mozambique, western and central parts of Madagascar</a:t>
            </a:r>
            <a:r>
              <a:rPr lang="en-US" sz="1050" b="1" dirty="0" smtClean="0">
                <a:solidFill>
                  <a:schemeClr val="lt1"/>
                </a:solidFill>
                <a:latin typeface="Arial"/>
                <a:ea typeface="Arial"/>
                <a:cs typeface="Arial"/>
                <a:sym typeface="Arial"/>
              </a:rPr>
              <a:t>. </a:t>
            </a:r>
            <a:r>
              <a:rPr lang="en-US" sz="1050" b="1" dirty="0" smtClean="0">
                <a:solidFill>
                  <a:schemeClr val="lt1"/>
                </a:solidFill>
                <a:latin typeface="Arial"/>
                <a:ea typeface="Arial"/>
                <a:cs typeface="Arial"/>
                <a:sym typeface="Arial"/>
              </a:rPr>
              <a:t>Week-2 </a:t>
            </a:r>
            <a:r>
              <a:rPr lang="en-US" sz="1050" b="1" dirty="0">
                <a:solidFill>
                  <a:schemeClr val="lt1"/>
                </a:solidFill>
                <a:latin typeface="Arial"/>
                <a:ea typeface="Arial"/>
                <a:cs typeface="Arial"/>
                <a:sym typeface="Arial"/>
              </a:rPr>
              <a:t>outlooks call for an increased chance for </a:t>
            </a:r>
            <a:r>
              <a:rPr lang="en-US" sz="1050" b="1" dirty="0" smtClean="0">
                <a:solidFill>
                  <a:schemeClr val="lt1"/>
                </a:solidFill>
                <a:latin typeface="Arial"/>
                <a:ea typeface="Arial"/>
                <a:cs typeface="Arial"/>
                <a:sym typeface="Arial"/>
              </a:rPr>
              <a:t>below-normal rainfall </a:t>
            </a:r>
            <a:r>
              <a:rPr lang="en-US" sz="1050" b="1" dirty="0">
                <a:solidFill>
                  <a:schemeClr val="lt1"/>
                </a:solidFill>
                <a:latin typeface="Arial"/>
                <a:ea typeface="Arial"/>
                <a:cs typeface="Arial"/>
                <a:sym typeface="Arial"/>
              </a:rPr>
              <a:t>over eastern Sierra Leone, much of Liberia, coastal areas of Ghana, Togo, Benin and Nigeria, southeastern Cameroon, southwestern CAR, northern and southern portions of Congo, northwestern and western DR Congo, western Angola and northeastern parts of Madagascar</a:t>
            </a:r>
            <a:r>
              <a:rPr lang="en-US" sz="1050" b="1" dirty="0" smtClean="0">
                <a:solidFill>
                  <a:schemeClr val="lt1"/>
                </a:solidFill>
                <a:latin typeface="Arial"/>
                <a:ea typeface="Arial"/>
                <a:cs typeface="Arial"/>
                <a:sym typeface="Arial"/>
              </a:rPr>
              <a:t>. </a:t>
            </a:r>
            <a:r>
              <a:rPr lang="en-US" sz="1050" b="1" dirty="0" smtClean="0">
                <a:solidFill>
                  <a:schemeClr val="lt1"/>
                </a:solidFill>
                <a:latin typeface="Arial"/>
                <a:ea typeface="Arial"/>
                <a:cs typeface="Arial"/>
                <a:sym typeface="Arial"/>
              </a:rPr>
              <a:t>In contrast, the forecasts call for an increased chance for above-normal rainfall </a:t>
            </a:r>
            <a:r>
              <a:rPr lang="en-US" sz="1050" b="1" dirty="0">
                <a:solidFill>
                  <a:schemeClr val="lt1"/>
                </a:solidFill>
                <a:latin typeface="Arial"/>
                <a:ea typeface="Arial"/>
                <a:cs typeface="Arial"/>
                <a:sym typeface="Arial"/>
              </a:rPr>
              <a:t>over </a:t>
            </a:r>
            <a:r>
              <a:rPr lang="en-US" sz="1050" b="1" dirty="0">
                <a:solidFill>
                  <a:schemeClr val="lt1"/>
                </a:solidFill>
                <a:latin typeface="Arial"/>
                <a:ea typeface="Arial"/>
                <a:cs typeface="Arial"/>
                <a:sym typeface="Arial"/>
              </a:rPr>
              <a:t>eastern DR Congo, much of Rwanda and Burundi, eastern and central parts of Tanzania, eastern coast of South Africa, and western parts of Madagascar</a:t>
            </a:r>
            <a:r>
              <a:rPr lang="en-US" sz="1050" b="1" dirty="0" smtClean="0">
                <a:solidFill>
                  <a:schemeClr val="lt1"/>
                </a:solidFill>
                <a:latin typeface="Arial"/>
                <a:ea typeface="Arial"/>
                <a:cs typeface="Arial"/>
                <a:sym typeface="Arial"/>
              </a:rPr>
              <a:t>. </a:t>
            </a:r>
            <a:endParaRPr sz="1050" dirty="0">
              <a:solidFill>
                <a:schemeClr val="lt1"/>
              </a:solidFill>
              <a:latin typeface="Arial"/>
              <a:ea typeface="Arial"/>
              <a:cs typeface="Arial"/>
              <a:sym typeface="Arial"/>
            </a:endParaRPr>
          </a:p>
          <a:p>
            <a:pPr marL="342900" lvl="0" indent="0" algn="just" rtl="0">
              <a:lnSpc>
                <a:spcPct val="100000"/>
              </a:lnSpc>
              <a:spcBef>
                <a:spcPts val="220"/>
              </a:spcBef>
              <a:spcAft>
                <a:spcPts val="0"/>
              </a:spcAft>
              <a:buSzPts val="1800"/>
              <a:buNone/>
            </a:pPr>
            <a:endParaRPr sz="1050" dirty="0">
              <a:solidFill>
                <a:schemeClr val="lt1"/>
              </a:solidFill>
              <a:latin typeface="Arial"/>
              <a:ea typeface="Arial"/>
              <a:cs typeface="Arial"/>
              <a:sym typeface="Arial"/>
            </a:endParaRPr>
          </a:p>
        </p:txBody>
      </p:sp>
      <p:sp>
        <p:nvSpPr>
          <p:cNvPr id="203" name="Google Shape;203;p12"/>
          <p:cNvSpPr txBox="1">
            <a:spLocks noGrp="1"/>
          </p:cNvSpPr>
          <p:nvPr>
            <p:ph type="title" idx="4294967295"/>
          </p:nvPr>
        </p:nvSpPr>
        <p:spPr>
          <a:xfrm>
            <a:off x="1219200" y="0"/>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123850" y="1447800"/>
            <a:ext cx="8896200" cy="5075548"/>
          </a:xfrm>
          <a:prstGeom prst="rect">
            <a:avLst/>
          </a:prstGeom>
          <a:noFill/>
          <a:ln>
            <a:noFill/>
          </a:ln>
        </p:spPr>
        <p:txBody>
          <a:bodyPr spcFirstLastPara="1" wrap="square" lIns="91425" tIns="45700" rIns="91425" bIns="45700" anchor="t" anchorCtr="0">
            <a:noAutofit/>
          </a:bodyPr>
          <a:lstStyle/>
          <a:p>
            <a:pPr marL="285750" lvl="0" indent="-273050" algn="just">
              <a:lnSpc>
                <a:spcPct val="90000"/>
              </a:lnSpc>
              <a:buClr>
                <a:schemeClr val="lt1"/>
              </a:buClr>
              <a:buSzPts val="1200"/>
              <a:buFont typeface="Arial"/>
              <a:buChar char="•"/>
            </a:pPr>
            <a:endParaRPr lang="en-US" sz="1200" b="1" dirty="0">
              <a:solidFill>
                <a:schemeClr val="lt1"/>
              </a:solidFill>
            </a:endParaRPr>
          </a:p>
          <a:p>
            <a:pPr marL="285750" lvl="0" indent="-273050" algn="just">
              <a:lnSpc>
                <a:spcPct val="90000"/>
              </a:lnSpc>
              <a:buClr>
                <a:schemeClr val="lt1"/>
              </a:buClr>
              <a:buSzPts val="1200"/>
              <a:buFont typeface="Arial"/>
              <a:buChar char="•"/>
            </a:pPr>
            <a:r>
              <a:rPr lang="en-US" sz="1200" b="1" dirty="0">
                <a:solidFill>
                  <a:schemeClr val="lt1"/>
                </a:solidFill>
              </a:rPr>
              <a:t>During the past 7 days, in East Africa, rainfall was above-average over pockets of western Tanzania and southern Uganda. Below-average rainfall was observed over southern Ethiopia, much of South Sudan, Kenya, southern Somalia, Uganda and eastern Tanzania. In Central Africa, rainfall was above-average over southeastern Cameroon, Equatorial Guinea, eastern Gabon, southern and northern Congo, and pockets of northern and southeastern DRC. Below-average rainfall was observed over western and central Gabon, western and central Cameroon, CAR, and many parts of DRC. In West Africa, above-average rainfall was observed over pockets of Cote d’Ivoire and Ghana. Rainfall was below-average over southeastern Nigeria. In southern Africa, rainfall was above-average over Zambia, Malawi, Botswana, Zimbabwe, central and eastern South Africa, Lesotho, </a:t>
            </a:r>
            <a:r>
              <a:rPr lang="en-US" sz="1200" b="1" dirty="0" err="1">
                <a:solidFill>
                  <a:schemeClr val="lt1"/>
                </a:solidFill>
              </a:rPr>
              <a:t>Eswatini</a:t>
            </a:r>
            <a:r>
              <a:rPr lang="en-US" sz="1200" b="1" dirty="0">
                <a:solidFill>
                  <a:schemeClr val="lt1"/>
                </a:solidFill>
              </a:rPr>
              <a:t>, southern Mozambique, and southwestern Madagascar. In contrast, rainfall was below average in western Angola and northern Madagascar.</a:t>
            </a:r>
          </a:p>
          <a:p>
            <a:pPr marL="285750" lvl="0" indent="-273050" algn="just">
              <a:lnSpc>
                <a:spcPct val="90000"/>
              </a:lnSpc>
              <a:buClr>
                <a:schemeClr val="lt1"/>
              </a:buClr>
              <a:buSzPts val="1200"/>
              <a:buFont typeface="Arial"/>
              <a:buChar char="•"/>
            </a:pPr>
            <a:endParaRPr lang="en-US" sz="1200" b="1" dirty="0">
              <a:solidFill>
                <a:schemeClr val="lt1"/>
              </a:solidFill>
            </a:endParaRPr>
          </a:p>
          <a:p>
            <a:pPr marL="285750" lvl="0" indent="-273050" algn="just">
              <a:lnSpc>
                <a:spcPct val="90000"/>
              </a:lnSpc>
              <a:buClr>
                <a:schemeClr val="lt1"/>
              </a:buClr>
              <a:buSzPts val="1200"/>
              <a:buFont typeface="Arial"/>
              <a:buChar char="•"/>
            </a:pPr>
            <a:r>
              <a:rPr lang="en-US" sz="1200" b="1" dirty="0">
                <a:solidFill>
                  <a:schemeClr val="lt1"/>
                </a:solidFill>
              </a:rPr>
              <a:t>Week-1 outlooks call for an increased chance for below-normal rainfall over portions of southern Cameroon and Gabon, southwestern CAR, northern and southern Congo, northwestern and western DR Congo, western and central parts of Angola and eastern coast of Tanzania. In contrast, there is an increased chance for above-normal rainfall over central and eastern parts of DR Congo, much of Uganda, Rwanda and Burundi, western Kenya, southwestern Ethiopia, western Tanzania, eastern Angola, much of Zambia, Botswana and Zimbabwe, central and northeastern portions of South Africa, southern Mozambique, western and central parts of Madagascar. Week-2 outlooks call for an increased chance for below-normal rainfall over eastern Sierra Leone, much of Liberia, coastal areas of Ghana, Togo, Benin and Nigeria, southeastern Cameroon, southwestern CAR, northern and southern portions of Congo, northwestern and western DR Congo, western Angola and northeastern parts of Madagascar. In contrast, the forecasts call for an increased chance for above-normal rainfall over eastern DR Congo, much of Rwanda and Burundi, eastern and central parts of Tanzania, eastern coast of South Africa, and western parts of Madagascar. </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754286"/>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a:t>
            </a:r>
            <a:r>
              <a:rPr lang="en-US" sz="1000" b="1" i="0" u="none" strike="noStrike" cap="none" dirty="0" smtClean="0">
                <a:solidFill>
                  <a:schemeClr val="lt1"/>
                </a:solidFill>
                <a:latin typeface="Arial"/>
                <a:ea typeface="Arial"/>
                <a:cs typeface="Arial"/>
                <a:sym typeface="Arial"/>
              </a:rPr>
              <a:t>the southern </a:t>
            </a:r>
            <a:r>
              <a:rPr lang="en-US" sz="1000" b="1" i="0" u="none" strike="noStrike" cap="none" dirty="0">
                <a:solidFill>
                  <a:schemeClr val="lt1"/>
                </a:solidFill>
                <a:latin typeface="Arial"/>
                <a:ea typeface="Arial"/>
                <a:cs typeface="Arial"/>
                <a:sym typeface="Arial"/>
              </a:rPr>
              <a:t>and central parts of Sudan, much of South Sudan, </a:t>
            </a:r>
            <a:r>
              <a:rPr lang="en-US" sz="1000" b="1" i="0" u="none" strike="noStrike" cap="none" dirty="0" smtClean="0">
                <a:solidFill>
                  <a:schemeClr val="lt1"/>
                </a:solidFill>
                <a:latin typeface="Arial"/>
                <a:ea typeface="Arial"/>
                <a:cs typeface="Arial"/>
                <a:sym typeface="Arial"/>
              </a:rPr>
              <a:t>central and northern </a:t>
            </a:r>
            <a:r>
              <a:rPr lang="en-US" sz="1000" b="1" i="0" u="none" strike="noStrike" cap="none" dirty="0">
                <a:solidFill>
                  <a:schemeClr val="lt1"/>
                </a:solidFill>
                <a:latin typeface="Arial"/>
                <a:ea typeface="Arial"/>
                <a:cs typeface="Arial"/>
                <a:sym typeface="Arial"/>
              </a:rPr>
              <a:t>Ethiopia, Eritrea, Djibouti, Uganda, Rwanda, </a:t>
            </a:r>
            <a:r>
              <a:rPr lang="en-US" sz="1000" b="1" i="0" u="none" strike="noStrike" cap="none" dirty="0" smtClean="0">
                <a:solidFill>
                  <a:schemeClr val="lt1"/>
                </a:solidFill>
                <a:latin typeface="Arial"/>
                <a:ea typeface="Arial"/>
                <a:cs typeface="Arial"/>
                <a:sym typeface="Arial"/>
              </a:rPr>
              <a:t>Burundi</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the far </a:t>
            </a:r>
            <a:r>
              <a:rPr lang="en-US" sz="1000" b="1" dirty="0" smtClean="0">
                <a:solidFill>
                  <a:schemeClr val="lt1"/>
                </a:solidFill>
              </a:rPr>
              <a:t>northern </a:t>
            </a:r>
            <a:r>
              <a:rPr lang="en-US" sz="1000" b="1" i="0" u="none" strike="noStrike" cap="none" dirty="0">
                <a:solidFill>
                  <a:schemeClr val="lt1"/>
                </a:solidFill>
                <a:latin typeface="Arial"/>
                <a:ea typeface="Arial"/>
                <a:cs typeface="Arial"/>
                <a:sym typeface="Arial"/>
              </a:rPr>
              <a:t>Tanzania, and western Kenya. Rainfall was below-average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central and eastern </a:t>
            </a:r>
            <a:r>
              <a:rPr lang="en-US" sz="1000" b="1" i="0" u="none" strike="noStrike" cap="none" dirty="0">
                <a:solidFill>
                  <a:schemeClr val="lt1"/>
                </a:solidFill>
                <a:latin typeface="Arial"/>
                <a:ea typeface="Arial"/>
                <a:cs typeface="Arial"/>
                <a:sym typeface="Arial"/>
              </a:rPr>
              <a:t>Kenya, and </a:t>
            </a:r>
            <a:r>
              <a:rPr lang="en-US" sz="1000" b="1" i="0" u="none" strike="noStrike" cap="none" dirty="0" smtClean="0">
                <a:solidFill>
                  <a:schemeClr val="lt1"/>
                </a:solidFill>
                <a:latin typeface="Arial"/>
                <a:ea typeface="Arial"/>
                <a:cs typeface="Arial"/>
                <a:sym typeface="Arial"/>
              </a:rPr>
              <a:t>many parts of </a:t>
            </a:r>
            <a:r>
              <a:rPr lang="en-US" sz="1000" b="1" i="0" u="none" strike="noStrike" cap="none" dirty="0">
                <a:solidFill>
                  <a:schemeClr val="lt1"/>
                </a:solidFill>
                <a:latin typeface="Arial"/>
                <a:ea typeface="Arial"/>
                <a:cs typeface="Arial"/>
                <a:sym typeface="Arial"/>
              </a:rPr>
              <a:t>Tanzania. In southern Africa, above-average rainfall was observed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smtClean="0">
                <a:solidFill>
                  <a:schemeClr val="lt1"/>
                </a:solidFill>
                <a:latin typeface="Arial"/>
                <a:ea typeface="Arial"/>
                <a:cs typeface="Arial"/>
                <a:sym typeface="Arial"/>
              </a:rPr>
              <a:t>Zambia, </a:t>
            </a:r>
            <a:r>
              <a:rPr lang="en-US" sz="1000" b="1" i="0" u="none" strike="noStrike" cap="none" dirty="0" smtClean="0">
                <a:solidFill>
                  <a:schemeClr val="lt1"/>
                </a:solidFill>
                <a:latin typeface="Arial"/>
                <a:ea typeface="Arial"/>
                <a:cs typeface="Arial"/>
                <a:sym typeface="Arial"/>
              </a:rPr>
              <a:t>northwestern Angola, northeastern Namibia, </a:t>
            </a:r>
            <a:r>
              <a:rPr lang="en-US" sz="1000" b="1" i="0" u="none" strike="noStrike" cap="none" dirty="0" smtClean="0">
                <a:solidFill>
                  <a:schemeClr val="lt1"/>
                </a:solidFill>
                <a:latin typeface="Arial"/>
                <a:ea typeface="Arial"/>
                <a:cs typeface="Arial"/>
                <a:sym typeface="Arial"/>
              </a:rPr>
              <a:t>much </a:t>
            </a:r>
            <a:r>
              <a:rPr lang="en-US" sz="1000" b="1" i="0" u="none" strike="noStrike" cap="none" dirty="0" smtClean="0">
                <a:solidFill>
                  <a:schemeClr val="lt1"/>
                </a:solidFill>
                <a:latin typeface="Arial"/>
                <a:ea typeface="Arial"/>
                <a:cs typeface="Arial"/>
                <a:sym typeface="Arial"/>
              </a:rPr>
              <a:t>of Botswana, </a:t>
            </a:r>
            <a:r>
              <a:rPr lang="en-US" sz="1000" b="1" i="0" u="none" strike="noStrike" cap="none" dirty="0" smtClean="0">
                <a:solidFill>
                  <a:schemeClr val="lt1"/>
                </a:solidFill>
                <a:latin typeface="Arial"/>
                <a:ea typeface="Arial"/>
                <a:cs typeface="Arial"/>
                <a:sym typeface="Arial"/>
              </a:rPr>
              <a:t>Zimbabwe, central and eastern South Africa, southern Mozambique, and central and southern Madagascar</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Below-average rainfall was observed over </a:t>
            </a:r>
            <a:r>
              <a:rPr lang="en-US" sz="1000" b="1" i="0" u="none" strike="noStrike" cap="none" dirty="0" smtClean="0">
                <a:solidFill>
                  <a:schemeClr val="lt1"/>
                </a:solidFill>
                <a:latin typeface="Arial"/>
                <a:ea typeface="Arial"/>
                <a:cs typeface="Arial"/>
                <a:sym typeface="Arial"/>
              </a:rPr>
              <a:t>many parts of </a:t>
            </a:r>
            <a:r>
              <a:rPr lang="en-US" sz="1000" b="1" dirty="0" smtClean="0">
                <a:solidFill>
                  <a:schemeClr val="lt1"/>
                </a:solidFill>
              </a:rPr>
              <a:t>Angola</a:t>
            </a:r>
            <a:r>
              <a:rPr lang="en-US" sz="1000" b="1" dirty="0" smtClean="0">
                <a:solidFill>
                  <a:schemeClr val="lt1"/>
                </a:solidFill>
              </a:rPr>
              <a:t>, </a:t>
            </a:r>
            <a:r>
              <a:rPr lang="en-US" sz="1000" b="1" dirty="0" smtClean="0">
                <a:solidFill>
                  <a:schemeClr val="lt1"/>
                </a:solidFill>
              </a:rPr>
              <a:t>western Namibia, central and northern Zambia</a:t>
            </a:r>
            <a:r>
              <a:rPr lang="en-US" sz="1000" b="1" dirty="0" smtClean="0">
                <a:solidFill>
                  <a:schemeClr val="lt1"/>
                </a:solidFill>
              </a:rPr>
              <a:t>, </a:t>
            </a:r>
            <a:r>
              <a:rPr lang="en-US" sz="1000" b="1" dirty="0" smtClean="0">
                <a:solidFill>
                  <a:schemeClr val="lt1"/>
                </a:solidFill>
              </a:rPr>
              <a:t>western</a:t>
            </a:r>
            <a:r>
              <a:rPr lang="en-US" sz="1000" b="1" dirty="0" smtClean="0">
                <a:solidFill>
                  <a:schemeClr val="lt1"/>
                </a:solidFill>
              </a:rPr>
              <a:t> </a:t>
            </a:r>
            <a:r>
              <a:rPr lang="en-US" sz="1000" b="1" dirty="0">
                <a:solidFill>
                  <a:schemeClr val="lt1"/>
                </a:solidFill>
              </a:rPr>
              <a:t>South </a:t>
            </a:r>
            <a:r>
              <a:rPr lang="en-US" sz="1000" b="1" dirty="0" smtClean="0">
                <a:solidFill>
                  <a:schemeClr val="lt1"/>
                </a:solidFill>
              </a:rPr>
              <a:t>Africa, and </a:t>
            </a:r>
            <a:r>
              <a:rPr lang="en-US" sz="1000" b="1" dirty="0" smtClean="0">
                <a:solidFill>
                  <a:schemeClr val="lt1"/>
                </a:solidFill>
              </a:rPr>
              <a:t>northern Mozambique  and northern </a:t>
            </a:r>
            <a:r>
              <a:rPr lang="en-US" sz="1000" b="1" dirty="0" smtClean="0">
                <a:solidFill>
                  <a:schemeClr val="lt1"/>
                </a:solidFill>
              </a:rPr>
              <a:t>Madagascar</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over northern and eastern Cameroon, southern and central Chad, </a:t>
            </a:r>
            <a:r>
              <a:rPr lang="en-US" sz="1000" b="1" i="0" u="none" strike="noStrike" cap="none" dirty="0" smtClean="0">
                <a:solidFill>
                  <a:schemeClr val="lt1"/>
                </a:solidFill>
                <a:latin typeface="Arial"/>
                <a:ea typeface="Arial"/>
                <a:cs typeface="Arial"/>
                <a:sym typeface="Arial"/>
              </a:rPr>
              <a:t>western and northern CAR</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Gabon, much 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central and </a:t>
            </a:r>
            <a:r>
              <a:rPr lang="en-US" sz="1000" b="1" i="0" u="none" strike="noStrike" cap="none" dirty="0" smtClean="0">
                <a:solidFill>
                  <a:schemeClr val="lt1"/>
                </a:solidFill>
                <a:latin typeface="Arial"/>
                <a:ea typeface="Arial"/>
                <a:cs typeface="Arial"/>
                <a:sym typeface="Arial"/>
              </a:rPr>
              <a:t>parts of northern </a:t>
            </a:r>
            <a:r>
              <a:rPr lang="en-US" sz="1000" b="1" i="0" u="none" strike="noStrike" cap="none" dirty="0">
                <a:solidFill>
                  <a:schemeClr val="lt1"/>
                </a:solidFill>
                <a:latin typeface="Arial"/>
                <a:ea typeface="Arial"/>
                <a:cs typeface="Arial"/>
                <a:sym typeface="Arial"/>
              </a:rPr>
              <a:t>DRC. Rainfall was below-average over western Cameroon,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Gabon, Equatorial Guinea, </a:t>
            </a:r>
            <a:r>
              <a:rPr lang="en-US" sz="1000" b="1" i="0" u="none" strike="noStrike" cap="none" dirty="0" smtClean="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portions of eastern and southern </a:t>
            </a:r>
            <a:r>
              <a:rPr lang="en-US" sz="1000" b="1" i="0" u="none" strike="noStrike" cap="none" dirty="0" smtClean="0">
                <a:solidFill>
                  <a:schemeClr val="lt1"/>
                </a:solidFill>
                <a:latin typeface="Arial"/>
                <a:ea typeface="Arial"/>
                <a:cs typeface="Arial"/>
                <a:sym typeface="Arial"/>
              </a:rPr>
              <a:t>DRC. </a:t>
            </a:r>
            <a:r>
              <a:rPr lang="en-US" sz="1000" b="1" i="0" u="none" strike="noStrike" cap="none" dirty="0">
                <a:solidFill>
                  <a:schemeClr val="lt1"/>
                </a:solidFill>
                <a:latin typeface="Arial"/>
                <a:ea typeface="Arial"/>
                <a:cs typeface="Arial"/>
                <a:sym typeface="Arial"/>
              </a:rPr>
              <a:t>In West Africa, rainfall was above-average over southern Mauritania, Senegal, Gambia, Guinea-Bissau, Guinea, Sierra Leone, Liberia,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a:solidFill>
                  <a:schemeClr val="lt1"/>
                </a:solidFill>
                <a:latin typeface="Arial"/>
                <a:ea typeface="Arial"/>
                <a:cs typeface="Arial"/>
                <a:sym typeface="Arial"/>
              </a:rPr>
              <a:t>D’Ivoire,</a:t>
            </a:r>
            <a:r>
              <a:rPr lang="en-US" sz="1000" b="1" dirty="0">
                <a:solidFill>
                  <a:schemeClr val="lt1"/>
                </a:solidFill>
              </a:rPr>
              <a:t> </a:t>
            </a:r>
            <a:r>
              <a:rPr lang="en-US" sz="1000" b="1" dirty="0" smtClean="0">
                <a:solidFill>
                  <a:schemeClr val="lt1"/>
                </a:solidFill>
              </a:rPr>
              <a:t>much </a:t>
            </a:r>
            <a:r>
              <a:rPr lang="en-US" sz="1000" b="1" dirty="0">
                <a:solidFill>
                  <a:schemeClr val="lt1"/>
                </a:solidFill>
              </a:rPr>
              <a:t>of </a:t>
            </a:r>
            <a:r>
              <a:rPr lang="en-US" sz="1000" b="1" i="0" u="none" strike="noStrike" cap="none" dirty="0">
                <a:solidFill>
                  <a:schemeClr val="lt1"/>
                </a:solidFill>
                <a:latin typeface="Arial"/>
                <a:ea typeface="Arial"/>
                <a:cs typeface="Arial"/>
                <a:sym typeface="Arial"/>
              </a:rPr>
              <a:t>Ghana, Togo,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a:solidFill>
                  <a:schemeClr val="lt1"/>
                </a:solidFill>
                <a:latin typeface="Arial"/>
                <a:ea typeface="Arial"/>
                <a:cs typeface="Arial"/>
                <a:sym typeface="Arial"/>
              </a:rPr>
              <a:t>, Burkina Faso, eastern and southern portions of Mali, southern Niger, and western and northern Nigeria. In contrast, below-average rainfall was observed over </a:t>
            </a:r>
            <a:r>
              <a:rPr lang="en-US" sz="1000" b="1" i="0" u="none" strike="noStrike" cap="none" dirty="0" smtClean="0">
                <a:solidFill>
                  <a:schemeClr val="lt1"/>
                </a:solidFill>
                <a:latin typeface="Arial"/>
                <a:ea typeface="Arial"/>
                <a:cs typeface="Arial"/>
                <a:sym typeface="Arial"/>
              </a:rPr>
              <a:t>northern Mauritania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pockets of northern  </a:t>
            </a:r>
            <a:r>
              <a:rPr lang="en-US" sz="1000" b="1" i="0" u="none" strike="noStrike" cap="none" dirty="0">
                <a:solidFill>
                  <a:schemeClr val="lt1"/>
                </a:solidFill>
                <a:latin typeface="Arial"/>
                <a:ea typeface="Arial"/>
                <a:cs typeface="Arial"/>
                <a:sym typeface="Arial"/>
              </a:rPr>
              <a:t>Mali,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central and southeastern </a:t>
            </a:r>
            <a:r>
              <a:rPr lang="en-US" sz="1000" b="1" i="0" u="none" strike="noStrike" cap="none" dirty="0" smtClean="0">
                <a:solidFill>
                  <a:schemeClr val="lt1"/>
                </a:solidFill>
                <a:latin typeface="Arial"/>
                <a:ea typeface="Arial"/>
                <a:cs typeface="Arial"/>
                <a:sym typeface="Arial"/>
              </a:rPr>
              <a:t>Nigeria</a:t>
            </a:r>
            <a:r>
              <a:rPr lang="en-US" sz="1000" b="1" dirty="0" smtClean="0">
                <a:solidFill>
                  <a:schemeClr val="lt1"/>
                </a:solidFill>
              </a:rPr>
              <a:t>.</a:t>
            </a:r>
            <a:endParaRPr sz="1000" b="1" i="0" u="none" strike="noStrike" cap="none" dirty="0">
              <a:solidFill>
                <a:schemeClr val="lt1"/>
              </a:solidFill>
              <a:latin typeface="Arial"/>
              <a:ea typeface="Arial"/>
              <a:cs typeface="Aria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568751" y="1074420"/>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5034625"/>
            <a:ext cx="9144000" cy="1338788"/>
          </a:xfrm>
          <a:prstGeom prst="rect">
            <a:avLst/>
          </a:prstGeom>
          <a:noFill/>
          <a:ln>
            <a:noFill/>
          </a:ln>
        </p:spPr>
        <p:txBody>
          <a:bodyPr spcFirstLastPara="1" wrap="square" lIns="91425" tIns="45700" rIns="91425" bIns="45700" anchor="t" anchorCtr="0">
            <a:spAutoFit/>
          </a:bodyPr>
          <a:lstStyle/>
          <a:p>
            <a:pPr lvl="0" algn="just">
              <a:lnSpc>
                <a:spcPct val="90000"/>
              </a:lnSpc>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a:t>
            </a:r>
            <a:r>
              <a:rPr lang="en-US" sz="1000" b="1" i="0" u="none" strike="noStrike" cap="none" dirty="0" smtClean="0">
                <a:solidFill>
                  <a:schemeClr val="lt1"/>
                </a:solidFill>
                <a:latin typeface="Arial"/>
                <a:ea typeface="Arial"/>
                <a:cs typeface="Arial"/>
                <a:sym typeface="Arial"/>
              </a:rPr>
              <a:t>parts of eastern Sudan and </a:t>
            </a:r>
            <a:r>
              <a:rPr lang="en-US" sz="1000" b="1" dirty="0" smtClean="0">
                <a:solidFill>
                  <a:schemeClr val="lt1"/>
                </a:solidFill>
              </a:rPr>
              <a:t>western </a:t>
            </a:r>
            <a:r>
              <a:rPr lang="en-US" sz="1000" b="1" i="0" u="none" strike="noStrike" cap="none" dirty="0">
                <a:solidFill>
                  <a:schemeClr val="lt1"/>
                </a:solidFill>
                <a:latin typeface="Arial"/>
                <a:ea typeface="Arial"/>
                <a:cs typeface="Arial"/>
                <a:sym typeface="Arial"/>
              </a:rPr>
              <a:t>Ethiopia, and </a:t>
            </a:r>
            <a:r>
              <a:rPr lang="en-US" sz="1000" b="1" i="0" u="none" strike="noStrike" cap="none" dirty="0" smtClean="0">
                <a:solidFill>
                  <a:schemeClr val="lt1"/>
                </a:solidFill>
                <a:latin typeface="Arial"/>
                <a:ea typeface="Arial"/>
                <a:cs typeface="Arial"/>
                <a:sym typeface="Arial"/>
              </a:rPr>
              <a:t>pockets of </a:t>
            </a:r>
            <a:r>
              <a:rPr lang="en-US" sz="1000" b="1" i="0" u="none" strike="noStrike" cap="none" dirty="0" smtClean="0">
                <a:solidFill>
                  <a:schemeClr val="lt1"/>
                </a:solidFill>
                <a:latin typeface="Arial"/>
                <a:ea typeface="Arial"/>
                <a:cs typeface="Arial"/>
                <a:sym typeface="Arial"/>
              </a:rPr>
              <a:t>Uganda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Rainfall was below-average over </a:t>
            </a:r>
            <a:r>
              <a:rPr lang="en-US" sz="1000" b="1" dirty="0" smtClean="0">
                <a:solidFill>
                  <a:schemeClr val="lt1"/>
                </a:solidFill>
              </a:rPr>
              <a:t>southern </a:t>
            </a:r>
            <a:r>
              <a:rPr lang="en-US" sz="1000" b="1" i="0" u="none" strike="noStrike" cap="none" dirty="0" smtClean="0">
                <a:solidFill>
                  <a:schemeClr val="lt1"/>
                </a:solidFill>
                <a:latin typeface="Arial"/>
                <a:ea typeface="Arial"/>
                <a:cs typeface="Arial"/>
                <a:sym typeface="Arial"/>
              </a:rPr>
              <a:t>Ethiopia, much</a:t>
            </a:r>
            <a:r>
              <a:rPr lang="en-US" sz="1000" b="1" dirty="0" smtClean="0">
                <a:solidFill>
                  <a:schemeClr val="lt1"/>
                </a:solidFill>
              </a:rPr>
              <a:t> </a:t>
            </a:r>
            <a:r>
              <a:rPr lang="en-US" sz="1000" b="1" dirty="0">
                <a:solidFill>
                  <a:schemeClr val="lt1"/>
                </a:solidFill>
              </a:rPr>
              <a:t>of</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Somalia, Kenya, Tanzania, and </a:t>
            </a:r>
            <a:r>
              <a:rPr lang="en-US" sz="1000" b="1" i="0" u="none" strike="noStrike" cap="none" dirty="0" smtClean="0">
                <a:solidFill>
                  <a:schemeClr val="lt1"/>
                </a:solidFill>
                <a:latin typeface="Arial"/>
                <a:ea typeface="Arial"/>
                <a:cs typeface="Arial"/>
                <a:sym typeface="Arial"/>
              </a:rPr>
              <a:t>many parts of </a:t>
            </a:r>
            <a:r>
              <a:rPr lang="en-US" sz="1000" b="1" i="0" u="none" strike="noStrike" cap="none" dirty="0" smtClean="0">
                <a:solidFill>
                  <a:schemeClr val="lt1"/>
                </a:solidFill>
                <a:latin typeface="Arial"/>
                <a:ea typeface="Arial"/>
                <a:cs typeface="Arial"/>
                <a:sym typeface="Arial"/>
              </a:rPr>
              <a:t>Uganda. </a:t>
            </a:r>
            <a:r>
              <a:rPr lang="en-US" sz="1000" b="1" i="0" u="none" strike="noStrike" cap="none" dirty="0">
                <a:solidFill>
                  <a:schemeClr val="lt1"/>
                </a:solidFill>
                <a:latin typeface="Arial"/>
                <a:ea typeface="Arial"/>
                <a:cs typeface="Arial"/>
                <a:sym typeface="Arial"/>
              </a:rPr>
              <a:t>In Central Africa, rainfall was above-average over parts of </a:t>
            </a:r>
            <a:r>
              <a:rPr lang="en-US" sz="1000" b="1" dirty="0" smtClean="0">
                <a:solidFill>
                  <a:schemeClr val="lt1"/>
                </a:solidFill>
              </a:rPr>
              <a:t>southeastern </a:t>
            </a:r>
            <a:r>
              <a:rPr lang="en-US" sz="1000" b="1" i="0" u="none" strike="noStrike" cap="none" dirty="0" smtClean="0">
                <a:solidFill>
                  <a:schemeClr val="lt1"/>
                </a:solidFill>
                <a:latin typeface="Arial"/>
                <a:ea typeface="Arial"/>
                <a:cs typeface="Arial"/>
                <a:sym typeface="Arial"/>
              </a:rPr>
              <a:t>Cameroon</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Equatorial Guinea, central and eastern Gabon, much </a:t>
            </a:r>
            <a:r>
              <a:rPr lang="en-US" sz="1000" b="1" i="0" u="none" strike="noStrike" cap="none" dirty="0" smtClean="0">
                <a:solidFill>
                  <a:schemeClr val="lt1"/>
                </a:solidFill>
                <a:latin typeface="Arial"/>
                <a:ea typeface="Arial"/>
                <a:cs typeface="Arial"/>
                <a:sym typeface="Arial"/>
              </a:rPr>
              <a:t>of </a:t>
            </a:r>
            <a:r>
              <a:rPr lang="en-US" sz="1000" b="1" i="0" u="none" strike="noStrike" cap="none" dirty="0">
                <a:solidFill>
                  <a:schemeClr val="lt1"/>
                </a:solidFill>
                <a:latin typeface="Arial"/>
                <a:ea typeface="Arial"/>
                <a:cs typeface="Arial"/>
                <a:sym typeface="Arial"/>
              </a:rPr>
              <a:t>Congo, </a:t>
            </a:r>
            <a:r>
              <a:rPr lang="en-US" sz="1000" b="1" i="0" u="none" strike="noStrike" cap="none" dirty="0" smtClean="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parts </a:t>
            </a:r>
            <a:r>
              <a:rPr lang="en-US" sz="1000" b="1" i="0" u="none" strike="noStrike" cap="none" dirty="0">
                <a:solidFill>
                  <a:schemeClr val="lt1"/>
                </a:solidFill>
                <a:latin typeface="Arial"/>
                <a:ea typeface="Arial"/>
                <a:cs typeface="Arial"/>
                <a:sym typeface="Arial"/>
              </a:rPr>
              <a:t>of </a:t>
            </a:r>
            <a:r>
              <a:rPr lang="en-US" sz="1000" b="1" i="0" u="none" strike="noStrike" cap="none" dirty="0" smtClean="0">
                <a:solidFill>
                  <a:schemeClr val="lt1"/>
                </a:solidFill>
                <a:latin typeface="Arial"/>
                <a:ea typeface="Arial"/>
                <a:cs typeface="Arial"/>
                <a:sym typeface="Arial"/>
              </a:rPr>
              <a:t>central and northern DRC</a:t>
            </a:r>
            <a:r>
              <a:rPr lang="en-US" sz="1000" b="1" i="0" u="none" strike="noStrike" cap="none" dirty="0">
                <a:solidFill>
                  <a:schemeClr val="lt1"/>
                </a:solidFill>
                <a:latin typeface="Arial"/>
                <a:ea typeface="Arial"/>
                <a:cs typeface="Arial"/>
                <a:sym typeface="Arial"/>
              </a:rPr>
              <a:t>. Rainfall was below-average over </a:t>
            </a:r>
            <a:r>
              <a:rPr lang="en-US" sz="1000" b="1" i="0" u="none" strike="noStrike" cap="none" dirty="0" smtClean="0">
                <a:solidFill>
                  <a:schemeClr val="lt1"/>
                </a:solidFill>
                <a:latin typeface="Arial"/>
                <a:ea typeface="Arial"/>
                <a:cs typeface="Arial"/>
                <a:sym typeface="Arial"/>
              </a:rPr>
              <a:t>southwestern Gabon, western and northwestern</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the far northern and southwestern </a:t>
            </a:r>
            <a:r>
              <a:rPr lang="en-US" sz="1000" b="1" i="0" u="none" strike="noStrike" cap="none" dirty="0">
                <a:solidFill>
                  <a:schemeClr val="lt1"/>
                </a:solidFill>
                <a:latin typeface="Arial"/>
                <a:ea typeface="Arial"/>
                <a:cs typeface="Arial"/>
                <a:sym typeface="Arial"/>
              </a:rPr>
              <a:t>DRC. In West Africa, rainfall was above-average over </a:t>
            </a:r>
            <a:r>
              <a:rPr lang="en-US" sz="1000" b="1" i="0" u="none" strike="noStrike" cap="none" dirty="0" smtClean="0">
                <a:solidFill>
                  <a:schemeClr val="lt1"/>
                </a:solidFill>
                <a:latin typeface="Arial"/>
                <a:ea typeface="Arial"/>
                <a:cs typeface="Arial"/>
                <a:sym typeface="Arial"/>
              </a:rPr>
              <a:t>parts of Senegal</a:t>
            </a:r>
            <a:r>
              <a:rPr lang="en-US" sz="1000" b="1" i="0" u="none" strike="noStrike" cap="none" dirty="0">
                <a:solidFill>
                  <a:schemeClr val="lt1"/>
                </a:solidFill>
                <a:latin typeface="Arial"/>
                <a:ea typeface="Arial"/>
                <a:cs typeface="Arial"/>
                <a:sym typeface="Arial"/>
              </a:rPr>
              <a:t>, Guinea-Bissau, </a:t>
            </a:r>
            <a:r>
              <a:rPr lang="en-US" sz="1000" b="1" i="0" u="none" strike="noStrike" cap="none" dirty="0" smtClean="0">
                <a:solidFill>
                  <a:schemeClr val="lt1"/>
                </a:solidFill>
                <a:latin typeface="Arial"/>
                <a:ea typeface="Arial"/>
                <a:cs typeface="Arial"/>
                <a:sym typeface="Arial"/>
              </a:rPr>
              <a:t>western Guinea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Sierra </a:t>
            </a:r>
            <a:r>
              <a:rPr lang="en-US" sz="1000" b="1" i="0" u="none" strike="noStrike" cap="none" dirty="0">
                <a:solidFill>
                  <a:schemeClr val="lt1"/>
                </a:solidFill>
                <a:latin typeface="Arial"/>
                <a:ea typeface="Arial"/>
                <a:cs typeface="Arial"/>
                <a:sym typeface="Arial"/>
              </a:rPr>
              <a:t>Leone, </a:t>
            </a:r>
            <a:r>
              <a:rPr lang="en-US" sz="1000" b="1" i="0" u="none" strike="noStrike" cap="none" dirty="0" smtClean="0">
                <a:solidFill>
                  <a:schemeClr val="lt1"/>
                </a:solidFill>
                <a:latin typeface="Arial"/>
                <a:ea typeface="Arial"/>
                <a:cs typeface="Arial"/>
                <a:sym typeface="Arial"/>
              </a:rPr>
              <a:t>Liberia, </a:t>
            </a:r>
            <a:r>
              <a:rPr lang="en-US" sz="1000" b="1" i="0" u="none" strike="noStrike" cap="none" dirty="0" smtClean="0">
                <a:solidFill>
                  <a:schemeClr val="lt1"/>
                </a:solidFill>
                <a:latin typeface="Arial"/>
                <a:ea typeface="Arial"/>
                <a:cs typeface="Arial"/>
                <a:sym typeface="Arial"/>
              </a:rPr>
              <a:t>southern Cote </a:t>
            </a:r>
            <a:r>
              <a:rPr lang="en-US" sz="1000" b="1" i="0" u="none" strike="noStrike" cap="none" dirty="0" smtClean="0">
                <a:solidFill>
                  <a:schemeClr val="lt1"/>
                </a:solidFill>
                <a:latin typeface="Arial"/>
                <a:ea typeface="Arial"/>
                <a:cs typeface="Arial"/>
                <a:sym typeface="Arial"/>
              </a:rPr>
              <a:t>d’Ivoire, </a:t>
            </a:r>
            <a:r>
              <a:rPr lang="en-US" sz="1000" b="1" i="0" u="none" strike="noStrike" cap="none" dirty="0" smtClean="0">
                <a:solidFill>
                  <a:schemeClr val="lt1"/>
                </a:solidFill>
                <a:latin typeface="Arial"/>
                <a:ea typeface="Arial"/>
                <a:cs typeface="Arial"/>
                <a:sym typeface="Arial"/>
              </a:rPr>
              <a:t>and southwestern Ghana. </a:t>
            </a:r>
            <a:r>
              <a:rPr lang="en-US" sz="1000" b="1" i="0" u="none" strike="noStrike" cap="none" dirty="0">
                <a:solidFill>
                  <a:schemeClr val="lt1"/>
                </a:solidFill>
                <a:latin typeface="Arial"/>
                <a:ea typeface="Arial"/>
                <a:cs typeface="Arial"/>
                <a:sym typeface="Arial"/>
              </a:rPr>
              <a:t>In contrast, </a:t>
            </a:r>
            <a:r>
              <a:rPr lang="en-US" sz="1000" b="1" i="0" u="none" strike="noStrike" cap="none" dirty="0" smtClean="0">
                <a:solidFill>
                  <a:schemeClr val="lt1"/>
                </a:solidFill>
                <a:latin typeface="Arial"/>
                <a:ea typeface="Arial"/>
                <a:cs typeface="Arial"/>
                <a:sym typeface="Arial"/>
              </a:rPr>
              <a:t>southern Mali, c</a:t>
            </a:r>
            <a:r>
              <a:rPr lang="en-US" sz="1000" b="1" dirty="0" smtClean="0">
                <a:solidFill>
                  <a:schemeClr val="lt1"/>
                </a:solidFill>
              </a:rPr>
              <a:t>entral and northern </a:t>
            </a:r>
            <a:r>
              <a:rPr lang="en-US" sz="1000" b="1" i="0" u="none" strike="noStrike" cap="none" dirty="0" smtClean="0">
                <a:solidFill>
                  <a:schemeClr val="lt1"/>
                </a:solidFill>
                <a:latin typeface="Arial"/>
                <a:ea typeface="Arial"/>
                <a:cs typeface="Arial"/>
                <a:sym typeface="Arial"/>
              </a:rPr>
              <a:t>Ghana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Burkina Faso, </a:t>
            </a:r>
            <a:r>
              <a:rPr lang="en-US" sz="1000" b="1" i="0" u="none" strike="noStrike" cap="none" dirty="0" smtClean="0">
                <a:solidFill>
                  <a:schemeClr val="lt1"/>
                </a:solidFill>
                <a:latin typeface="Arial"/>
                <a:ea typeface="Arial"/>
                <a:cs typeface="Arial"/>
                <a:sym typeface="Arial"/>
              </a:rPr>
              <a:t>Togo</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and Nigeria</a:t>
            </a:r>
            <a:r>
              <a:rPr lang="en-US" sz="1000" b="1" dirty="0" smtClean="0">
                <a:solidFill>
                  <a:schemeClr val="lt1"/>
                </a:solidFill>
              </a:rPr>
              <a:t> </a:t>
            </a:r>
            <a:r>
              <a:rPr lang="en-US" sz="1000" b="1" i="0" u="none" strike="noStrike" cap="none" dirty="0">
                <a:solidFill>
                  <a:schemeClr val="lt1"/>
                </a:solidFill>
                <a:latin typeface="Arial"/>
                <a:ea typeface="Arial"/>
                <a:cs typeface="Arial"/>
                <a:sym typeface="Arial"/>
              </a:rPr>
              <a:t>received below-average rainfall. In southern Africa, above-average rainfall was observed over </a:t>
            </a:r>
            <a:r>
              <a:rPr lang="en-US" sz="1000" b="1" i="0" u="none" strike="noStrike" cap="none" dirty="0" smtClean="0">
                <a:solidFill>
                  <a:schemeClr val="lt1"/>
                </a:solidFill>
                <a:latin typeface="Arial"/>
                <a:ea typeface="Arial"/>
                <a:cs typeface="Arial"/>
                <a:sym typeface="Arial"/>
              </a:rPr>
              <a:t>northwestern Angola</a:t>
            </a:r>
            <a:r>
              <a:rPr lang="en-US" sz="1000" b="1" i="0" u="none" strike="noStrike" cap="none" dirty="0" smtClean="0">
                <a:solidFill>
                  <a:schemeClr val="lt1"/>
                </a:solidFill>
                <a:latin typeface="Arial"/>
                <a:ea typeface="Arial"/>
                <a:cs typeface="Arial"/>
                <a:sym typeface="Arial"/>
              </a:rPr>
              <a:t>, eastern Namibia, Botswana, Zimbabwe, South </a:t>
            </a:r>
            <a:r>
              <a:rPr lang="en-US" sz="1000" b="1" i="0" u="none" strike="noStrike" cap="none" dirty="0" smtClean="0">
                <a:solidFill>
                  <a:schemeClr val="lt1"/>
                </a:solidFill>
                <a:latin typeface="Arial"/>
                <a:ea typeface="Arial"/>
                <a:cs typeface="Arial"/>
                <a:sym typeface="Arial"/>
              </a:rPr>
              <a:t>Africa, Lesotho, </a:t>
            </a:r>
            <a:r>
              <a:rPr lang="en-US" sz="1000" b="1" i="0" u="none" strike="noStrike" cap="none" dirty="0" err="1" smtClean="0">
                <a:solidFill>
                  <a:schemeClr val="lt1"/>
                </a:solidFill>
                <a:latin typeface="Arial"/>
                <a:ea typeface="Arial"/>
                <a:cs typeface="Arial"/>
                <a:sym typeface="Arial"/>
              </a:rPr>
              <a:t>Eswatini</a:t>
            </a:r>
            <a:r>
              <a:rPr lang="en-US" sz="1000" b="1" i="0" u="none" strike="noStrike" cap="none" dirty="0" smtClean="0">
                <a:solidFill>
                  <a:schemeClr val="lt1"/>
                </a:solidFill>
                <a:latin typeface="Arial"/>
                <a:ea typeface="Arial"/>
                <a:cs typeface="Arial"/>
                <a:sym typeface="Arial"/>
              </a:rPr>
              <a:t>, southern Mozambique, </a:t>
            </a:r>
            <a:r>
              <a:rPr lang="en-US" sz="1000" b="1" i="0" u="none" strike="noStrike" cap="none" dirty="0" smtClean="0">
                <a:solidFill>
                  <a:schemeClr val="lt1"/>
                </a:solidFill>
                <a:latin typeface="Arial"/>
                <a:ea typeface="Arial"/>
                <a:cs typeface="Arial"/>
                <a:sym typeface="Arial"/>
              </a:rPr>
              <a:t>and central Madagascar. </a:t>
            </a:r>
            <a:r>
              <a:rPr lang="en-US" sz="1000" b="1" i="0" u="none" strike="noStrike" cap="none" dirty="0">
                <a:solidFill>
                  <a:schemeClr val="lt1"/>
                </a:solidFill>
                <a:latin typeface="Arial"/>
                <a:ea typeface="Arial"/>
                <a:cs typeface="Arial"/>
                <a:sym typeface="Arial"/>
              </a:rPr>
              <a:t>Below normal precipitation was observed in </a:t>
            </a:r>
            <a:r>
              <a:rPr lang="en-US" sz="1000" b="1" dirty="0">
                <a:solidFill>
                  <a:schemeClr val="lt1"/>
                </a:solidFill>
              </a:rPr>
              <a:t>central and </a:t>
            </a:r>
            <a:r>
              <a:rPr lang="en-US" sz="1000" b="1" dirty="0" smtClean="0">
                <a:solidFill>
                  <a:schemeClr val="lt1"/>
                </a:solidFill>
              </a:rPr>
              <a:t>northern </a:t>
            </a:r>
            <a:r>
              <a:rPr lang="en-US" sz="1000" b="1" dirty="0" smtClean="0">
                <a:solidFill>
                  <a:schemeClr val="lt1"/>
                </a:solidFill>
              </a:rPr>
              <a:t>Angola, </a:t>
            </a:r>
            <a:r>
              <a:rPr lang="en-US" sz="1000" b="1" dirty="0" smtClean="0">
                <a:solidFill>
                  <a:schemeClr val="lt1"/>
                </a:solidFill>
              </a:rPr>
              <a:t>pockets of northern </a:t>
            </a:r>
            <a:r>
              <a:rPr lang="en-US" sz="1000" b="1" dirty="0" smtClean="0">
                <a:solidFill>
                  <a:schemeClr val="lt1"/>
                </a:solidFill>
              </a:rPr>
              <a:t>Zambia, Malawi, northern Mozambique and the far northern Madagascar.</a:t>
            </a:r>
            <a:endParaRPr sz="1000" b="1" i="0" u="none" strike="noStrike" cap="none" dirty="0">
              <a:solidFill>
                <a:schemeClr val="lt1"/>
              </a:solidFill>
              <a:latin typeface="Arial"/>
              <a:ea typeface="Arial"/>
              <a:cs typeface="Arial"/>
              <a:sym typeface="Arial"/>
            </a:endParaRPr>
          </a:p>
        </p:txBody>
      </p:sp>
      <p:pic>
        <p:nvPicPr>
          <p:cNvPr id="122" name="Google Shape;122;p5"/>
          <p:cNvPicPr preferRelativeResize="0"/>
          <p:nvPr/>
        </p:nvPicPr>
        <p:blipFill>
          <a:blip r:embed="rId3">
            <a:extLst>
              <a:ext uri="{28A0092B-C50C-407E-A947-70E740481C1C}">
                <a14:useLocalDpi xmlns:a14="http://schemas.microsoft.com/office/drawing/2010/main" val="0"/>
              </a:ext>
            </a:extLst>
          </a:blip>
          <a:stretch>
            <a:fillRect/>
          </a:stretch>
        </p:blipFill>
        <p:spPr>
          <a:xfrm>
            <a:off x="4663440" y="1077132"/>
            <a:ext cx="3794760" cy="3794760"/>
          </a:xfrm>
          <a:prstGeom prst="rect">
            <a:avLst/>
          </a:prstGeom>
          <a:noFill/>
          <a:ln>
            <a:noFill/>
          </a:ln>
        </p:spPr>
      </p:pic>
      <p:pic>
        <p:nvPicPr>
          <p:cNvPr id="123" name="Google Shape;123;p5"/>
          <p:cNvPicPr preferRelativeResize="0"/>
          <p:nvPr/>
        </p:nvPicPr>
        <p:blipFill>
          <a:blip r:embed="rId4">
            <a:extLst>
              <a:ext uri="{28A0092B-C50C-407E-A947-70E740481C1C}">
                <a14:useLocalDpi xmlns:a14="http://schemas.microsoft.com/office/drawing/2010/main" val="0"/>
              </a:ext>
            </a:extLst>
          </a:blip>
          <a:stretch>
            <a:fillRect/>
          </a:stretch>
        </p:blipFill>
        <p:spPr>
          <a:xfrm>
            <a:off x="566928" y="1077132"/>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200288"/>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000" b="1" dirty="0">
                <a:solidFill>
                  <a:schemeClr val="lt1"/>
                </a:solidFill>
              </a:rPr>
              <a:t>During the past 7 days, in East Africa, rainfall was above-average over </a:t>
            </a:r>
            <a:r>
              <a:rPr lang="en-US" sz="1000" b="1" dirty="0" smtClean="0">
                <a:solidFill>
                  <a:schemeClr val="lt1"/>
                </a:solidFill>
              </a:rPr>
              <a:t>pockets of western Tanzania and southern Uganda. </a:t>
            </a:r>
            <a:r>
              <a:rPr lang="en-US" sz="1000" b="1" dirty="0">
                <a:solidFill>
                  <a:schemeClr val="lt1"/>
                </a:solidFill>
              </a:rPr>
              <a:t>Below-average rainfall was observed over </a:t>
            </a:r>
            <a:r>
              <a:rPr lang="en-US" sz="1000" b="1" dirty="0" smtClean="0">
                <a:solidFill>
                  <a:schemeClr val="lt1"/>
                </a:solidFill>
              </a:rPr>
              <a:t>southern </a:t>
            </a:r>
            <a:r>
              <a:rPr lang="en-US" sz="1000" b="1" dirty="0">
                <a:solidFill>
                  <a:schemeClr val="lt1"/>
                </a:solidFill>
              </a:rPr>
              <a:t>Ethiopia, </a:t>
            </a:r>
            <a:r>
              <a:rPr lang="en-US" sz="1000" b="1" dirty="0" smtClean="0">
                <a:solidFill>
                  <a:schemeClr val="lt1"/>
                </a:solidFill>
              </a:rPr>
              <a:t>much of South </a:t>
            </a:r>
            <a:r>
              <a:rPr lang="en-US" sz="1000" b="1" dirty="0">
                <a:solidFill>
                  <a:schemeClr val="lt1"/>
                </a:solidFill>
              </a:rPr>
              <a:t>Sudan, Kenya, </a:t>
            </a:r>
            <a:r>
              <a:rPr lang="en-US" sz="1000" b="1" dirty="0" smtClean="0">
                <a:solidFill>
                  <a:schemeClr val="lt1"/>
                </a:solidFill>
              </a:rPr>
              <a:t>southern Somalia</a:t>
            </a:r>
            <a:r>
              <a:rPr lang="en-US" sz="1000" b="1" dirty="0">
                <a:solidFill>
                  <a:schemeClr val="lt1"/>
                </a:solidFill>
              </a:rPr>
              <a:t>, </a:t>
            </a:r>
            <a:r>
              <a:rPr lang="en-US" sz="1000" b="1" dirty="0" smtClean="0">
                <a:solidFill>
                  <a:schemeClr val="lt1"/>
                </a:solidFill>
              </a:rPr>
              <a:t>Uganda and eastern Tanzania</a:t>
            </a:r>
            <a:r>
              <a:rPr lang="en-US" sz="1000" b="1" dirty="0">
                <a:solidFill>
                  <a:schemeClr val="lt1"/>
                </a:solidFill>
              </a:rPr>
              <a:t>. In Central Africa, rainfall was above-average over </a:t>
            </a:r>
            <a:r>
              <a:rPr lang="en-US" sz="1000" b="1" dirty="0" smtClean="0">
                <a:solidFill>
                  <a:schemeClr val="lt1"/>
                </a:solidFill>
              </a:rPr>
              <a:t>southeastern </a:t>
            </a:r>
            <a:r>
              <a:rPr lang="en-US" sz="1000" b="1" dirty="0">
                <a:solidFill>
                  <a:schemeClr val="lt1"/>
                </a:solidFill>
              </a:rPr>
              <a:t>Cameroon, </a:t>
            </a:r>
            <a:r>
              <a:rPr lang="en-US" sz="1000" b="1" dirty="0" smtClean="0">
                <a:solidFill>
                  <a:schemeClr val="lt1"/>
                </a:solidFill>
              </a:rPr>
              <a:t>Equatorial Guinea, eastern Gabon</a:t>
            </a:r>
            <a:r>
              <a:rPr lang="en-US" sz="1000" b="1" dirty="0">
                <a:solidFill>
                  <a:schemeClr val="lt1"/>
                </a:solidFill>
              </a:rPr>
              <a:t>, </a:t>
            </a:r>
            <a:r>
              <a:rPr lang="en-US" sz="1000" b="1" dirty="0" smtClean="0">
                <a:solidFill>
                  <a:schemeClr val="lt1"/>
                </a:solidFill>
              </a:rPr>
              <a:t>southern and northern Congo</a:t>
            </a:r>
            <a:r>
              <a:rPr lang="en-US" sz="1000" b="1" dirty="0">
                <a:solidFill>
                  <a:schemeClr val="lt1"/>
                </a:solidFill>
              </a:rPr>
              <a:t>, and pockets of northern </a:t>
            </a:r>
            <a:r>
              <a:rPr lang="en-US" sz="1000" b="1" dirty="0" smtClean="0">
                <a:solidFill>
                  <a:schemeClr val="lt1"/>
                </a:solidFill>
              </a:rPr>
              <a:t>and </a:t>
            </a:r>
            <a:r>
              <a:rPr lang="en-US" sz="1000" b="1" dirty="0" smtClean="0">
                <a:solidFill>
                  <a:schemeClr val="lt1"/>
                </a:solidFill>
              </a:rPr>
              <a:t>southeastern </a:t>
            </a:r>
            <a:r>
              <a:rPr lang="en-US" sz="1000" b="1" dirty="0" smtClean="0">
                <a:solidFill>
                  <a:schemeClr val="lt1"/>
                </a:solidFill>
              </a:rPr>
              <a:t>DRC</a:t>
            </a:r>
            <a:r>
              <a:rPr lang="en-US" sz="1000" b="1" dirty="0">
                <a:solidFill>
                  <a:schemeClr val="lt1"/>
                </a:solidFill>
              </a:rPr>
              <a:t>. Below-average rainfall was observed over </a:t>
            </a:r>
            <a:r>
              <a:rPr lang="en-US" sz="1000" b="1" dirty="0" smtClean="0">
                <a:solidFill>
                  <a:schemeClr val="lt1"/>
                </a:solidFill>
              </a:rPr>
              <a:t>western and central </a:t>
            </a:r>
            <a:r>
              <a:rPr lang="en-US" sz="1000" b="1" dirty="0">
                <a:solidFill>
                  <a:schemeClr val="lt1"/>
                </a:solidFill>
              </a:rPr>
              <a:t>Gabon, </a:t>
            </a:r>
            <a:r>
              <a:rPr lang="en-US" sz="1000" b="1" dirty="0" smtClean="0">
                <a:solidFill>
                  <a:schemeClr val="lt1"/>
                </a:solidFill>
              </a:rPr>
              <a:t>western and central </a:t>
            </a:r>
            <a:r>
              <a:rPr lang="en-US" sz="1000" b="1" dirty="0">
                <a:solidFill>
                  <a:schemeClr val="lt1"/>
                </a:solidFill>
              </a:rPr>
              <a:t>Cameroon, </a:t>
            </a:r>
            <a:r>
              <a:rPr lang="en-US" sz="1000" b="1" dirty="0" smtClean="0">
                <a:solidFill>
                  <a:schemeClr val="lt1"/>
                </a:solidFill>
              </a:rPr>
              <a:t>CAR</a:t>
            </a:r>
            <a:r>
              <a:rPr lang="en-US" sz="1000" b="1" dirty="0">
                <a:solidFill>
                  <a:schemeClr val="lt1"/>
                </a:solidFill>
              </a:rPr>
              <a:t>, and many parts of DRC. In West Africa, above-average rainfall was observed </a:t>
            </a:r>
            <a:r>
              <a:rPr lang="en-US" sz="1000" b="1" dirty="0" smtClean="0">
                <a:solidFill>
                  <a:schemeClr val="lt1"/>
                </a:solidFill>
              </a:rPr>
              <a:t>over </a:t>
            </a:r>
            <a:r>
              <a:rPr lang="en-US" sz="1000" b="1" dirty="0" smtClean="0">
                <a:solidFill>
                  <a:schemeClr val="lt1"/>
                </a:solidFill>
              </a:rPr>
              <a:t>pockets of Cote d’Ivoire and Ghana. </a:t>
            </a:r>
            <a:r>
              <a:rPr lang="en-US" sz="1000" b="1" dirty="0">
                <a:solidFill>
                  <a:schemeClr val="lt1"/>
                </a:solidFill>
              </a:rPr>
              <a:t>Rainfall was </a:t>
            </a:r>
            <a:r>
              <a:rPr lang="en-US" sz="1000" b="1" dirty="0" smtClean="0">
                <a:solidFill>
                  <a:schemeClr val="lt1"/>
                </a:solidFill>
              </a:rPr>
              <a:t>below-average </a:t>
            </a:r>
            <a:r>
              <a:rPr lang="en-US" sz="1000" b="1" dirty="0">
                <a:solidFill>
                  <a:schemeClr val="lt1"/>
                </a:solidFill>
              </a:rPr>
              <a:t>over </a:t>
            </a:r>
            <a:r>
              <a:rPr lang="en-US" sz="1000" b="1" dirty="0" smtClean="0">
                <a:solidFill>
                  <a:schemeClr val="lt1"/>
                </a:solidFill>
              </a:rPr>
              <a:t>southeastern Nigeria. </a:t>
            </a:r>
            <a:r>
              <a:rPr lang="en-US" sz="1000" b="1" dirty="0">
                <a:solidFill>
                  <a:schemeClr val="lt1"/>
                </a:solidFill>
              </a:rPr>
              <a:t>In southern Africa, rainfall was above-average over </a:t>
            </a:r>
            <a:r>
              <a:rPr lang="en-US" sz="1000" b="1" dirty="0" smtClean="0">
                <a:solidFill>
                  <a:schemeClr val="lt1"/>
                </a:solidFill>
              </a:rPr>
              <a:t>Zambia, Malawi, Botswana, Zimbabwe, central and eastern South Africa, Lesotho, </a:t>
            </a:r>
            <a:r>
              <a:rPr lang="en-US" sz="1000" b="1" dirty="0" err="1" smtClean="0">
                <a:solidFill>
                  <a:schemeClr val="lt1"/>
                </a:solidFill>
              </a:rPr>
              <a:t>Eswatini</a:t>
            </a:r>
            <a:r>
              <a:rPr lang="en-US" sz="1000" b="1" dirty="0" smtClean="0">
                <a:solidFill>
                  <a:schemeClr val="lt1"/>
                </a:solidFill>
              </a:rPr>
              <a:t>, southern Mozambique, and southwestern Madagascar. </a:t>
            </a:r>
            <a:r>
              <a:rPr lang="en-US" sz="1000" b="1" dirty="0">
                <a:solidFill>
                  <a:schemeClr val="lt1"/>
                </a:solidFill>
              </a:rPr>
              <a:t>In contrast, rainfall was below average in </a:t>
            </a:r>
            <a:r>
              <a:rPr lang="en-US" sz="1000" b="1" dirty="0" smtClean="0">
                <a:solidFill>
                  <a:schemeClr val="lt1"/>
                </a:solidFill>
              </a:rPr>
              <a:t>western Angola and northern Madagascar.</a:t>
            </a:r>
            <a:endParaRPr lang="en-US" sz="1000" b="1" dirty="0">
              <a:solidFill>
                <a:schemeClr val="lt1"/>
              </a:solidFill>
            </a:endParaRPr>
          </a:p>
        </p:txBody>
      </p:sp>
      <p:pic>
        <p:nvPicPr>
          <p:cNvPr id="138" name="Google Shape;138;p6"/>
          <p:cNvPicPr preferRelativeResize="0"/>
          <p:nvPr/>
        </p:nvPicPr>
        <p:blipFill>
          <a:blip r:embed="rId3">
            <a:extLst>
              <a:ext uri="{28A0092B-C50C-407E-A947-70E740481C1C}">
                <a14:useLocalDpi xmlns:a14="http://schemas.microsoft.com/office/drawing/2010/main" val="0"/>
              </a:ext>
            </a:extLst>
          </a:blip>
          <a:stretch>
            <a:fillRect/>
          </a:stretch>
        </p:blipFill>
        <p:spPr>
          <a:xfrm>
            <a:off x="566928" y="1074738"/>
            <a:ext cx="3794760" cy="3794760"/>
          </a:xfrm>
          <a:prstGeom prst="rect">
            <a:avLst/>
          </a:prstGeom>
          <a:noFill/>
          <a:ln>
            <a:noFill/>
          </a:ln>
        </p:spPr>
      </p:pic>
      <p:pic>
        <p:nvPicPr>
          <p:cNvPr id="139" name="Google Shape;139;p6"/>
          <p:cNvPicPr preferRelativeResize="0"/>
          <p:nvPr/>
        </p:nvPicPr>
        <p:blipFill>
          <a:blip r:embed="rId4">
            <a:extLst>
              <a:ext uri="{28A0092B-C50C-407E-A947-70E740481C1C}">
                <a14:useLocalDpi xmlns:a14="http://schemas.microsoft.com/office/drawing/2010/main" val="0"/>
              </a:ext>
            </a:extLst>
          </a:blip>
          <a:stretch>
            <a:fillRect/>
          </a:stretch>
        </p:blipFill>
        <p:spPr>
          <a:xfrm>
            <a:off x="4663440" y="1074738"/>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79248" y="5678503"/>
            <a:ext cx="89916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850-hPa </a:t>
            </a:r>
            <a:r>
              <a:rPr lang="en-US" sz="1200" b="1" i="0" u="none" strike="noStrike" cap="none" dirty="0">
                <a:solidFill>
                  <a:schemeClr val="lt1"/>
                </a:solidFill>
                <a:latin typeface="Arial"/>
                <a:ea typeface="Arial"/>
                <a:cs typeface="Arial"/>
                <a:sym typeface="Arial"/>
              </a:rPr>
              <a:t>level (left panel), anomalous </a:t>
            </a:r>
            <a:r>
              <a:rPr lang="en-US" sz="1200" b="1" i="0" u="none" strike="noStrike" cap="none" dirty="0" smtClean="0">
                <a:solidFill>
                  <a:schemeClr val="lt1"/>
                </a:solidFill>
                <a:latin typeface="Arial"/>
                <a:ea typeface="Arial"/>
                <a:cs typeface="Arial"/>
                <a:sym typeface="Arial"/>
              </a:rPr>
              <a:t>anti-cyclonic </a:t>
            </a:r>
            <a:r>
              <a:rPr lang="en-US" sz="1200" b="1" i="0" u="none" strike="noStrike" cap="none" dirty="0" smtClean="0">
                <a:solidFill>
                  <a:schemeClr val="lt1"/>
                </a:solidFill>
                <a:latin typeface="Arial"/>
                <a:ea typeface="Arial"/>
                <a:cs typeface="Arial"/>
                <a:sym typeface="Arial"/>
              </a:rPr>
              <a:t>shear </a:t>
            </a:r>
            <a:r>
              <a:rPr lang="en-US" sz="1200" b="1" i="0" u="none" strike="noStrike" cap="none" dirty="0" smtClean="0">
                <a:solidFill>
                  <a:schemeClr val="lt1"/>
                </a:solidFill>
                <a:latin typeface="Arial"/>
                <a:ea typeface="Arial"/>
                <a:cs typeface="Arial"/>
                <a:sym typeface="Arial"/>
              </a:rPr>
              <a:t>was observed across </a:t>
            </a:r>
            <a:r>
              <a:rPr lang="en-US" sz="1200" b="1" i="0" u="none" strike="noStrike" cap="none" dirty="0" smtClean="0">
                <a:solidFill>
                  <a:schemeClr val="lt1"/>
                </a:solidFill>
                <a:latin typeface="Arial"/>
                <a:ea typeface="Arial"/>
                <a:cs typeface="Arial"/>
                <a:sym typeface="Arial"/>
              </a:rPr>
              <a:t>Angola and the neighboring areas, </a:t>
            </a:r>
            <a:r>
              <a:rPr lang="en-US" sz="1200" b="1" i="0" u="none" strike="noStrike" cap="none" dirty="0" smtClean="0">
                <a:solidFill>
                  <a:schemeClr val="lt1"/>
                </a:solidFill>
                <a:latin typeface="Arial"/>
                <a:ea typeface="Arial"/>
                <a:cs typeface="Arial"/>
                <a:sym typeface="Arial"/>
              </a:rPr>
              <a:t>while the lower-level circulation anomaly was cyclonic across </a:t>
            </a:r>
            <a:r>
              <a:rPr lang="en-US" sz="1200" b="1" i="0" u="none" strike="noStrike" cap="none" dirty="0" smtClean="0">
                <a:solidFill>
                  <a:schemeClr val="lt1"/>
                </a:solidFill>
                <a:latin typeface="Arial"/>
                <a:ea typeface="Arial"/>
                <a:cs typeface="Arial"/>
                <a:sym typeface="Arial"/>
              </a:rPr>
              <a:t>southeastern Africa.</a:t>
            </a:r>
            <a:endParaRPr sz="1200" b="1" i="0" u="none" strike="noStrike" cap="none" dirty="0">
              <a:solidFill>
                <a:schemeClr val="lt1"/>
              </a:solidFill>
              <a:latin typeface="Arial"/>
              <a:ea typeface="Arial"/>
              <a:cs typeface="Arial"/>
              <a:sym typeface="Arial"/>
            </a:endParaRPr>
          </a:p>
        </p:txBody>
      </p:sp>
      <p:pic>
        <p:nvPicPr>
          <p:cNvPr id="147" name="Google Shape;147;p7"/>
          <p:cNvPicPr preferRelativeResize="0"/>
          <p:nvPr/>
        </p:nvPicPr>
        <p:blipFill>
          <a:blip r:embed="rId3">
            <a:extLst>
              <a:ext uri="{28A0092B-C50C-407E-A947-70E740481C1C}">
                <a14:useLocalDpi xmlns:a14="http://schemas.microsoft.com/office/drawing/2010/main" val="0"/>
              </a:ext>
            </a:extLst>
          </a:blip>
          <a:stretch>
            <a:fillRect/>
          </a:stretch>
        </p:blipFill>
        <p:spPr>
          <a:xfrm>
            <a:off x="4520898" y="1371600"/>
            <a:ext cx="4230701" cy="4230701"/>
          </a:xfrm>
          <a:prstGeom prst="rect">
            <a:avLst/>
          </a:prstGeom>
          <a:noFill/>
          <a:ln>
            <a:noFill/>
          </a:ln>
        </p:spPr>
      </p:pic>
      <p:pic>
        <p:nvPicPr>
          <p:cNvPr id="148" name="Google Shape;148;p7"/>
          <p:cNvPicPr preferRelativeResize="0"/>
          <p:nvPr/>
        </p:nvPicPr>
        <p:blipFill>
          <a:blip r:embed="rId4">
            <a:extLst>
              <a:ext uri="{28A0092B-C50C-407E-A947-70E740481C1C}">
                <a14:useLocalDpi xmlns:a14="http://schemas.microsoft.com/office/drawing/2010/main" val="0"/>
              </a:ext>
            </a:extLst>
          </a:blip>
          <a:stretch>
            <a:fillRect/>
          </a:stretch>
        </p:blipFill>
        <p:spPr>
          <a:xfrm>
            <a:off x="152400" y="1371600"/>
            <a:ext cx="4216099" cy="4216099"/>
          </a:xfrm>
          <a:prstGeom prst="rect">
            <a:avLst/>
          </a:prstGeom>
          <a:noFill/>
          <a:ln>
            <a:noFill/>
          </a:ln>
        </p:spPr>
      </p:pic>
      <p:sp>
        <p:nvSpPr>
          <p:cNvPr id="149" name="Google Shape;149;p7"/>
          <p:cNvSpPr/>
          <p:nvPr/>
        </p:nvSpPr>
        <p:spPr>
          <a:xfrm>
            <a:off x="1903437" y="3633712"/>
            <a:ext cx="898757" cy="643320"/>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9;p7"/>
          <p:cNvSpPr/>
          <p:nvPr/>
        </p:nvSpPr>
        <p:spPr>
          <a:xfrm rot="1331318">
            <a:off x="2392961" y="4202915"/>
            <a:ext cx="739764" cy="908941"/>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1828800" y="2002536"/>
            <a:ext cx="1042416" cy="1906521"/>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467652" y="2217530"/>
            <a:ext cx="1485348" cy="1330336"/>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657600" y="1524000"/>
            <a:ext cx="1373810" cy="47853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Congo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in many parts of Kenya (top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western Tanzania </a:t>
            </a:r>
            <a:r>
              <a:rPr lang="en-US" sz="1200" b="1" i="0" u="none" strike="noStrike" cap="none" dirty="0" smtClean="0">
                <a:solidFill>
                  <a:schemeClr val="lt1"/>
                </a:solidFill>
                <a:latin typeface="Arial"/>
                <a:ea typeface="Arial"/>
                <a:cs typeface="Arial"/>
                <a:sym typeface="Arial"/>
              </a:rPr>
              <a:t>(bottom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161" name="Google Shape;161;p8"/>
          <p:cNvPicPr preferRelativeResize="0"/>
          <p:nvPr/>
        </p:nvPicPr>
        <p:blipFill>
          <a:blip r:embed="rId4">
            <a:extLst>
              <a:ext uri="{28A0092B-C50C-407E-A947-70E740481C1C}">
                <a14:useLocalDpi xmlns:a14="http://schemas.microsoft.com/office/drawing/2010/main" val="0"/>
              </a:ext>
            </a:extLst>
          </a:blip>
          <a:stretch>
            <a:fillRect/>
          </a:stretch>
        </p:blipFill>
        <p:spPr>
          <a:xfrm>
            <a:off x="4876800" y="567425"/>
            <a:ext cx="3314700" cy="2578100"/>
          </a:xfrm>
          <a:prstGeom prst="rect">
            <a:avLst/>
          </a:prstGeom>
          <a:noFill/>
          <a:ln>
            <a:noFill/>
          </a:ln>
        </p:spPr>
      </p:pic>
      <p:pic>
        <p:nvPicPr>
          <p:cNvPr id="162" name="Google Shape;162;p8"/>
          <p:cNvPicPr preferRelativeResize="0"/>
          <p:nvPr/>
        </p:nvPicPr>
        <p:blipFill>
          <a:blip r:embed="rId5">
            <a:extLst>
              <a:ext uri="{28A0092B-C50C-407E-A947-70E740481C1C}">
                <a14:useLocalDpi xmlns:a14="http://schemas.microsoft.com/office/drawing/2010/main" val="0"/>
              </a:ext>
            </a:extLst>
          </a:blip>
          <a:stretch>
            <a:fillRect/>
          </a:stretch>
        </p:blipFill>
        <p:spPr>
          <a:xfrm>
            <a:off x="4876801" y="3374125"/>
            <a:ext cx="3373005" cy="2623448"/>
          </a:xfrm>
          <a:prstGeom prst="rect">
            <a:avLst/>
          </a:prstGeom>
          <a:noFill/>
          <a:ln>
            <a:noFill/>
          </a:ln>
        </p:spPr>
      </p:pic>
      <p:pic>
        <p:nvPicPr>
          <p:cNvPr id="163" name="Google Shape;163;p8"/>
          <p:cNvPicPr preferRelativeResize="0"/>
          <p:nvPr/>
        </p:nvPicPr>
        <p:blipFill>
          <a:blip r:embed="rId6">
            <a:extLst>
              <a:ext uri="{28A0092B-C50C-407E-A947-70E740481C1C}">
                <a14:useLocalDpi xmlns:a14="http://schemas.microsoft.com/office/drawing/2010/main" val="0"/>
              </a:ext>
            </a:extLst>
          </a:blip>
          <a:stretch>
            <a:fillRect/>
          </a:stretch>
        </p:blipFill>
        <p:spPr>
          <a:xfrm>
            <a:off x="304800" y="3495670"/>
            <a:ext cx="3314700" cy="257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77800"/>
            <a:ext cx="7924800" cy="149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4773525" y="1501150"/>
            <a:ext cx="3992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22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28 </a:t>
            </a:r>
            <a:r>
              <a:rPr lang="en-US" sz="1600" b="1" dirty="0">
                <a:solidFill>
                  <a:srgbClr val="FFFF00"/>
                </a:solidFill>
              </a:rPr>
              <a:t>November</a:t>
            </a:r>
            <a:r>
              <a:rPr lang="en-US" sz="1600" b="1" i="0" u="none" strike="noStrike" cap="none" dirty="0">
                <a:solidFill>
                  <a:srgbClr val="FFFF00"/>
                </a:solidFill>
                <a:latin typeface="Arial"/>
                <a:ea typeface="Arial"/>
                <a:cs typeface="Arial"/>
                <a:sym typeface="Arial"/>
              </a:rPr>
              <a:t>, 2022</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9248" y="5366468"/>
            <a:ext cx="89916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For week-1 (left panel</a:t>
            </a:r>
            <a:r>
              <a:rPr lang="en-US" sz="1200" b="1" i="0" u="none" strike="noStrike" cap="none" dirty="0" smtClean="0">
                <a:solidFill>
                  <a:schemeClr val="lt1"/>
                </a:solidFill>
                <a:latin typeface="Arial"/>
                <a:ea typeface="Arial"/>
                <a:cs typeface="Arial"/>
                <a:sym typeface="Arial"/>
              </a:rPr>
              <a:t>) and week-2 (right panel), </a:t>
            </a:r>
            <a:r>
              <a:rPr lang="en-US" sz="1200" b="1" i="0" u="none" strike="noStrike" cap="none" dirty="0" smtClean="0">
                <a:solidFill>
                  <a:schemeClr val="lt1"/>
                </a:solidFill>
                <a:latin typeface="Arial"/>
                <a:ea typeface="Arial"/>
                <a:cs typeface="Arial"/>
                <a:sym typeface="Arial"/>
              </a:rPr>
              <a:t>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a:t>
            </a:r>
            <a:r>
              <a:rPr lang="en-US" sz="1200" b="1" i="0" u="none" strike="noStrike" cap="none" dirty="0" smtClean="0">
                <a:solidFill>
                  <a:schemeClr val="lt1"/>
                </a:solidFill>
                <a:latin typeface="Arial"/>
                <a:ea typeface="Arial"/>
                <a:cs typeface="Arial"/>
                <a:sym typeface="Arial"/>
              </a:rPr>
              <a:t>50 mm over </a:t>
            </a:r>
            <a:r>
              <a:rPr lang="en-US" sz="1200" b="1" dirty="0" smtClean="0">
                <a:solidFill>
                  <a:schemeClr val="lt1"/>
                </a:solidFill>
              </a:rPr>
              <a:t>Equatorial Guinea, Gabon, central Congo, many parts of DRC, northern Angola, and the Lake Victoria region.</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15221" y="1524000"/>
            <a:ext cx="3971018" cy="338514"/>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15 – 21 November, 2022</a:t>
            </a:r>
            <a:endParaRPr sz="1600" b="0" i="0" u="none" strike="noStrike" cap="none" dirty="0">
              <a:solidFill>
                <a:schemeClr val="dk1"/>
              </a:solidFill>
              <a:latin typeface="Arial"/>
              <a:ea typeface="Arial"/>
              <a:cs typeface="Arial"/>
              <a:sym typeface="Arial"/>
            </a:endParaRPr>
          </a:p>
        </p:txBody>
      </p:sp>
      <p:pic>
        <p:nvPicPr>
          <p:cNvPr id="173" name="Google Shape;173;p9"/>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862700"/>
            <a:ext cx="4265288" cy="3198966"/>
          </a:xfrm>
          <a:prstGeom prst="rect">
            <a:avLst/>
          </a:prstGeom>
          <a:noFill/>
          <a:ln>
            <a:noFill/>
          </a:ln>
        </p:spPr>
      </p:pic>
      <p:pic>
        <p:nvPicPr>
          <p:cNvPr id="174" name="Google Shape;174;p9"/>
          <p:cNvPicPr preferRelativeResize="0"/>
          <p:nvPr/>
        </p:nvPicPr>
        <p:blipFill>
          <a:blip r:embed="rId4">
            <a:extLst>
              <a:ext uri="{28A0092B-C50C-407E-A947-70E740481C1C}">
                <a14:useLocalDpi xmlns:a14="http://schemas.microsoft.com/office/drawing/2010/main" val="0"/>
              </a:ext>
            </a:extLst>
          </a:blip>
          <a:stretch>
            <a:fillRect/>
          </a:stretch>
        </p:blipFill>
        <p:spPr>
          <a:xfrm>
            <a:off x="4574950" y="1839850"/>
            <a:ext cx="4295756" cy="3221817"/>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TotalTime>
  <Words>2284</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Endalkachew Bekele</cp:lastModifiedBy>
  <cp:revision>67</cp:revision>
  <dcterms:created xsi:type="dcterms:W3CDTF">2001-08-31T10:39:36Z</dcterms:created>
  <dcterms:modified xsi:type="dcterms:W3CDTF">2022-11-14T18:30:35Z</dcterms:modified>
</cp:coreProperties>
</file>