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cDEY8PcDZf9+d5mUDskCekZuK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089" y="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8" name="Google Shape;178;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9" name="Google Shape;189;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67" name="Google Shape;167;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28</a:t>
            </a:r>
            <a:r>
              <a:rPr lang="en-US" sz="2800" b="1" i="0" u="none" strike="noStrike" cap="none" dirty="0" smtClean="0">
                <a:solidFill>
                  <a:schemeClr val="lt1"/>
                </a:solidFill>
                <a:latin typeface="Arial"/>
                <a:ea typeface="Arial"/>
                <a:cs typeface="Arial"/>
                <a:sym typeface="Arial"/>
              </a:rPr>
              <a:t> </a:t>
            </a:r>
            <a:r>
              <a:rPr lang="en-US" sz="2800" b="1" i="0" u="none" strike="noStrike" cap="none" dirty="0" smtClean="0">
                <a:solidFill>
                  <a:schemeClr val="lt1"/>
                </a:solidFill>
                <a:latin typeface="Arial"/>
                <a:ea typeface="Arial"/>
                <a:cs typeface="Arial"/>
                <a:sym typeface="Arial"/>
              </a:rPr>
              <a:t>November </a:t>
            </a:r>
            <a:r>
              <a:rPr lang="en-US" sz="2800" b="1" i="0" u="none" strike="noStrike" cap="none" dirty="0">
                <a:solidFill>
                  <a:schemeClr val="lt1"/>
                </a:solidFill>
                <a:latin typeface="Arial"/>
                <a:ea typeface="Arial"/>
                <a:cs typeface="Arial"/>
                <a:sym typeface="Arial"/>
              </a:rPr>
              <a:t>2022</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33338" y="5664200"/>
            <a:ext cx="9018588"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3" name="Google Shape;183;p10"/>
          <p:cNvSpPr txBox="1"/>
          <p:nvPr/>
        </p:nvSpPr>
        <p:spPr>
          <a:xfrm>
            <a:off x="76200" y="1447800"/>
            <a:ext cx="3810000" cy="33855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a:solidFill>
                  <a:srgbClr val="FFFF00"/>
                </a:solidFill>
              </a:rPr>
              <a:t>29 Nov – 05 Dec, 2022</a:t>
            </a:r>
            <a:endParaRPr lang="en-US" sz="1600" b="1" dirty="0">
              <a:solidFill>
                <a:srgbClr val="FFFF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929385"/>
            <a:ext cx="3539973" cy="4581141"/>
          </a:xfrm>
          <a:prstGeom prst="rect">
            <a:avLst/>
          </a:prstGeom>
        </p:spPr>
      </p:pic>
      <p:sp>
        <p:nvSpPr>
          <p:cNvPr id="10" name="Google Shape;194;p11"/>
          <p:cNvSpPr txBox="1"/>
          <p:nvPr/>
        </p:nvSpPr>
        <p:spPr>
          <a:xfrm>
            <a:off x="3886200" y="1990927"/>
            <a:ext cx="4930219" cy="3647112"/>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southern Gabon, central and southern parts of Congo, northern and central parts of DR Congo, western Angola, eastern Zimbabwe, central and southern parts of Mozambique, northern South Africa, much of </a:t>
            </a:r>
            <a:r>
              <a:rPr lang="en-US" sz="1100" b="1" dirty="0" err="1">
                <a:solidFill>
                  <a:schemeClr val="lt1"/>
                </a:solidFill>
              </a:rPr>
              <a:t>Eswatini</a:t>
            </a:r>
            <a:r>
              <a:rPr lang="en-US" sz="1100" b="1" dirty="0">
                <a:solidFill>
                  <a:schemeClr val="lt1"/>
                </a:solidFill>
              </a:rPr>
              <a:t>, and southern Madagascar. In particular, there is above 80% chance for rainfall to be above-normal over northern parts of DR Congo, northwestern Angola, southern Mozambique, northern South Africa and much of </a:t>
            </a:r>
            <a:r>
              <a:rPr lang="en-US" sz="1100" b="1" dirty="0" err="1">
                <a:solidFill>
                  <a:schemeClr val="lt1"/>
                </a:solidFill>
              </a:rPr>
              <a:t>Eswatini</a:t>
            </a:r>
            <a:r>
              <a:rPr lang="en-US" sz="1100" b="1" dirty="0">
                <a:solidFill>
                  <a:schemeClr val="lt1"/>
                </a:solidFill>
              </a:rPr>
              <a:t>.</a:t>
            </a: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southern DR Congo, eastern Angola, much of Zambia, northeastern Namibia, northern Botswana and Zimbabwe, northern Mozambique, southern Tanzania, southeastern Kenya, and northwestern parts of Madagascar. In particular, there is above 80% chance for rainfall to be below normal over southern DR Congo, northern Botswana, southeastern Tanzania, and northwestern Madagascar.</a:t>
            </a:r>
          </a:p>
          <a:p>
            <a:pPr marL="457200" indent="-298450" algn="just">
              <a:buClr>
                <a:schemeClr val="lt1"/>
              </a:buClr>
              <a:buSzPts val="1100"/>
              <a:buFont typeface="Arial"/>
              <a:buAutoNum type="arabicPeriod"/>
            </a:pPr>
            <a:endParaRPr lang="en-US" sz="1100" b="1" dirty="0">
              <a:solidFill>
                <a:schemeClr val="lt1"/>
              </a:solidFill>
            </a:endParaRPr>
          </a:p>
          <a:p>
            <a:pPr marL="158750" marR="0" lvl="0" algn="just" rtl="0">
              <a:lnSpc>
                <a:spcPct val="100000"/>
              </a:lnSpc>
              <a:spcBef>
                <a:spcPts val="0"/>
              </a:spcBef>
              <a:spcAft>
                <a:spcPts val="0"/>
              </a:spcAft>
              <a:buClr>
                <a:schemeClr val="lt1"/>
              </a:buClr>
              <a:buSzPts val="1100"/>
            </a:pPr>
            <a:endParaRPr lang="en-US" sz="1100" b="1" dirty="0" smtClean="0">
              <a:solidFill>
                <a:schemeClr val="l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228600" y="1447800"/>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06 – 12 </a:t>
            </a:r>
            <a:r>
              <a:rPr lang="en-US" sz="1600" b="1" dirty="0" smtClean="0">
                <a:solidFill>
                  <a:srgbClr val="FFFF00"/>
                </a:solidFill>
              </a:rPr>
              <a:t>Dec</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1" i="0" u="none" strike="noStrike" cap="none" dirty="0">
              <a:solidFill>
                <a:srgbClr val="FFFF00"/>
              </a:solidFill>
              <a:latin typeface="Arial"/>
              <a:ea typeface="Arial"/>
              <a:cs typeface="Arial"/>
              <a:sym typeface="Arial"/>
            </a:endParaRPr>
          </a:p>
        </p:txBody>
      </p:sp>
      <p:sp>
        <p:nvSpPr>
          <p:cNvPr id="196" name="Google Shape;196;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2" y="1931824"/>
            <a:ext cx="3542120" cy="4583920"/>
          </a:xfrm>
          <a:prstGeom prst="rect">
            <a:avLst/>
          </a:prstGeom>
        </p:spPr>
      </p:pic>
      <p:sp>
        <p:nvSpPr>
          <p:cNvPr id="9" name="Google Shape;194;p11"/>
          <p:cNvSpPr txBox="1"/>
          <p:nvPr/>
        </p:nvSpPr>
        <p:spPr>
          <a:xfrm>
            <a:off x="3886200" y="1990927"/>
            <a:ext cx="4930219" cy="3308558"/>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southern Congo, western DR Congo, northern Angola and South Africa, and much of </a:t>
            </a:r>
            <a:r>
              <a:rPr lang="en-US" sz="1100" b="1" dirty="0" err="1">
                <a:solidFill>
                  <a:schemeClr val="lt1"/>
                </a:solidFill>
              </a:rPr>
              <a:t>Eswatini</a:t>
            </a:r>
            <a:r>
              <a:rPr lang="en-US" sz="1100" b="1" dirty="0">
                <a:solidFill>
                  <a:schemeClr val="lt1"/>
                </a:solidFill>
              </a:rPr>
              <a:t>. In particular, there is above 65% chance for rainfall to be above-normal over northern Angola and South Africa.</a:t>
            </a: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southwestern CAR, northern Congo, northwestern and eastern DR Congo, southern Uganda and Kenya, much of Tanzania, northern Zambia, Malawi and Mozambique, central and southern parts of Angola. In particular, there is above 80% chance for rainfall to be below normal over eastern DR Congo, southern Uganda, northwestern and eastern parts of Tanzania.</a:t>
            </a:r>
          </a:p>
          <a:p>
            <a:pPr marL="457200" indent="-298450" algn="just">
              <a:buClr>
                <a:schemeClr val="lt1"/>
              </a:buClr>
              <a:buSzPts val="1100"/>
              <a:buFont typeface="Arial"/>
              <a:buAutoNum type="arabicPeriod"/>
            </a:pPr>
            <a:endParaRPr lang="en-US" sz="1100" b="1" dirty="0">
              <a:solidFill>
                <a:schemeClr val="lt1"/>
              </a:solidFill>
            </a:endParaRPr>
          </a:p>
          <a:p>
            <a:pPr marL="158750" marR="0" lvl="0" algn="just" rtl="0">
              <a:lnSpc>
                <a:spcPct val="100000"/>
              </a:lnSpc>
              <a:spcBef>
                <a:spcPts val="0"/>
              </a:spcBef>
              <a:spcAft>
                <a:spcPts val="0"/>
              </a:spcAft>
              <a:buClr>
                <a:schemeClr val="lt1"/>
              </a:buClr>
              <a:buSzPts val="1100"/>
            </a:pPr>
            <a:endParaRPr lang="en-US" sz="1100" b="1" dirty="0" smtClean="0">
              <a:solidFill>
                <a:schemeClr val="l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body" idx="1"/>
          </p:nvPr>
        </p:nvSpPr>
        <p:spPr>
          <a:xfrm>
            <a:off x="152400" y="761999"/>
            <a:ext cx="8839200" cy="5865043"/>
          </a:xfrm>
          <a:prstGeom prst="rect">
            <a:avLst/>
          </a:prstGeom>
          <a:noFill/>
          <a:ln>
            <a:noFill/>
          </a:ln>
        </p:spPr>
        <p:txBody>
          <a:bodyPr spcFirstLastPara="1" wrap="square" lIns="91425" tIns="45700" rIns="91425" bIns="45700" anchor="t" anchorCtr="0">
            <a:noAutofit/>
          </a:bodyPr>
          <a:lstStyle/>
          <a:p>
            <a:pPr lvl="0"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30 days, in East Africa, above-average rainfall was observed over parts of Uganda, pockets of southern Kenya and western Tanzania. Rainfall was below-average over much of South Sudan, central and southern Ethiopia, Somalia, Kenya, and eastern Tanzania. In Central Africa, rainfall was above-average over parts of southeastern Cameroon, central and eastern Gabon, much of Congo, and parts of western and eastern DRC. Rainfall was below-average over southwestern Gabon, western and northwestern Cameroon, CAR, and parts of northern, central  and southwestern DRC. In West Africa, rainfall was above-average along coastal Liberia and Cote d’Ivoire. In contrast, below-average rainfall was observed over much of the Gulf of Guinea region. In southern Africa, above-average rainfall was observed over northwestern and northeastern Angola, the far eastern Namibia, Botswana, pockets of Zambia, Zimbabwe, central and eastern South Africa, Lesotho, </a:t>
            </a:r>
            <a:r>
              <a:rPr lang="en-US" sz="1050" b="1" dirty="0" err="1">
                <a:solidFill>
                  <a:schemeClr val="lt1"/>
                </a:solidFill>
                <a:latin typeface="Arial"/>
                <a:ea typeface="Arial"/>
                <a:cs typeface="Arial"/>
                <a:sym typeface="Arial"/>
              </a:rPr>
              <a:t>Eswatini</a:t>
            </a:r>
            <a:r>
              <a:rPr lang="en-US" sz="1050" b="1" dirty="0">
                <a:solidFill>
                  <a:schemeClr val="lt1"/>
                </a:solidFill>
                <a:latin typeface="Arial"/>
                <a:ea typeface="Arial"/>
                <a:cs typeface="Arial"/>
                <a:sym typeface="Arial"/>
              </a:rPr>
              <a:t>, southern Mozambique, and central and southern Madagascar. Below normal precipitation was observed over many parts of Angola, parts of Namibia and Zambia, Malawi, northern Mozambique and the far northern Madagascar.</a:t>
            </a:r>
          </a:p>
          <a:p>
            <a:pPr marL="342900" lvl="0" indent="0" algn="just" rtl="0">
              <a:lnSpc>
                <a:spcPct val="90000"/>
              </a:lnSpc>
              <a:spcBef>
                <a:spcPts val="0"/>
              </a:spcBef>
              <a:spcAft>
                <a:spcPts val="0"/>
              </a:spcAft>
              <a:buSzPts val="1800"/>
              <a:buNone/>
            </a:pPr>
            <a:endParaRPr sz="1050" dirty="0" smtClean="0">
              <a:solidFill>
                <a:schemeClr val="lt1"/>
              </a:solidFill>
              <a:latin typeface="Arial"/>
              <a:ea typeface="Arial"/>
              <a:cs typeface="Arial"/>
              <a:sym typeface="Arial"/>
            </a:endParaRPr>
          </a:p>
          <a:p>
            <a:pPr lvl="0"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7 days, in East Africa, rainfall was above-average over pockets of western Ethiopia and Tanzania. Below-average rainfall was observed over parts of southern Ethiopia, Kenya, southern Somalia and parts of Tanzania. In Central Africa, rainfall was above-average over western and eastern Gabon, Congo, and many parts of DRC. Below-average rainfall was observed over parts of Cameroon, Equatorial Guinea, </a:t>
            </a:r>
            <a:r>
              <a:rPr lang="en-US" sz="1050" b="1" dirty="0" smtClean="0">
                <a:solidFill>
                  <a:schemeClr val="lt1"/>
                </a:solidFill>
                <a:latin typeface="Arial"/>
                <a:ea typeface="Arial"/>
                <a:cs typeface="Arial"/>
                <a:sym typeface="Arial"/>
              </a:rPr>
              <a:t>central Gabon, and </a:t>
            </a:r>
            <a:r>
              <a:rPr lang="en-US" sz="1050" b="1" dirty="0">
                <a:solidFill>
                  <a:schemeClr val="lt1"/>
                </a:solidFill>
                <a:latin typeface="Arial"/>
                <a:ea typeface="Arial"/>
                <a:cs typeface="Arial"/>
                <a:sym typeface="Arial"/>
              </a:rPr>
              <a:t>pockets of eastern and southern DRC. In West Africa, below-average rainfall was observed along the Gulf of Guinea coast. In southern Africa, rainfall was above-average over western Angola, Botswana, eastern South Africa and southern Mozambique. In contrast, rainfall was below-average over eastern Angola, Zambia, Zimbabwe, Malawi, central and northern Mozambique and many parts of Madagascar.</a:t>
            </a:r>
          </a:p>
          <a:p>
            <a:pPr lvl="0" indent="-295275" algn="just">
              <a:lnSpc>
                <a:spcPct val="90000"/>
              </a:lnSpc>
              <a:spcBef>
                <a:spcPts val="0"/>
              </a:spcBef>
              <a:buClr>
                <a:schemeClr val="lt1"/>
              </a:buClr>
              <a:buSzPts val="1050"/>
              <a:buFont typeface="Arial"/>
              <a:buChar char="•"/>
            </a:pPr>
            <a:endParaRPr lang="en-US" sz="1050" b="1" dirty="0" smtClean="0">
              <a:solidFill>
                <a:schemeClr val="lt1"/>
              </a:solidFill>
              <a:latin typeface="Arial"/>
              <a:ea typeface="Arial"/>
              <a:cs typeface="Arial"/>
              <a:sym typeface="Arial"/>
            </a:endParaRPr>
          </a:p>
          <a:p>
            <a:pPr indent="-295275" algn="just">
              <a:lnSpc>
                <a:spcPct val="90000"/>
              </a:lnSpc>
              <a:spcBef>
                <a:spcPts val="700"/>
              </a:spcBef>
              <a:buClr>
                <a:schemeClr val="lt1"/>
              </a:buClr>
              <a:buSzPts val="1050"/>
              <a:buFont typeface="Arial"/>
              <a:buChar char="•"/>
            </a:pPr>
            <a:r>
              <a:rPr lang="en-US" sz="1050" b="1" dirty="0" smtClean="0">
                <a:solidFill>
                  <a:schemeClr val="lt1"/>
                </a:solidFill>
                <a:latin typeface="Arial"/>
                <a:ea typeface="Arial"/>
                <a:cs typeface="Arial"/>
                <a:sym typeface="Arial"/>
              </a:rPr>
              <a:t>Week-1 </a:t>
            </a:r>
            <a:r>
              <a:rPr lang="en-US" sz="1050" b="1" dirty="0">
                <a:solidFill>
                  <a:schemeClr val="lt1"/>
                </a:solidFill>
                <a:latin typeface="Arial"/>
                <a:ea typeface="Arial"/>
                <a:cs typeface="Arial"/>
                <a:sym typeface="Arial"/>
              </a:rPr>
              <a:t>outlooks call for an increased chance for </a:t>
            </a:r>
            <a:r>
              <a:rPr lang="en-US" sz="1050" b="1" dirty="0" smtClean="0">
                <a:solidFill>
                  <a:schemeClr val="lt1"/>
                </a:solidFill>
                <a:latin typeface="Arial"/>
                <a:ea typeface="Arial"/>
                <a:cs typeface="Arial"/>
                <a:sym typeface="Arial"/>
              </a:rPr>
              <a:t>above-average rainfall across southern Congo, western and northern Angola, western and northern DRC, and the eastern portion of South Africa, southern Mozambique and southern Madagascar. In contrast, there is an increased chance for below-average rainfall over eastern Angola, western Zambia, and western Madagascar. </a:t>
            </a:r>
            <a:r>
              <a:rPr lang="en-US" sz="1050" b="1" dirty="0" smtClean="0">
                <a:solidFill>
                  <a:schemeClr val="lt1"/>
                </a:solidFill>
                <a:latin typeface="Arial"/>
                <a:ea typeface="Arial"/>
                <a:cs typeface="Arial"/>
                <a:sym typeface="Arial"/>
              </a:rPr>
              <a:t>Week-2 </a:t>
            </a:r>
            <a:r>
              <a:rPr lang="en-US" sz="1050" b="1" dirty="0">
                <a:solidFill>
                  <a:schemeClr val="lt1"/>
                </a:solidFill>
                <a:latin typeface="Arial"/>
                <a:ea typeface="Arial"/>
                <a:cs typeface="Arial"/>
                <a:sym typeface="Arial"/>
              </a:rPr>
              <a:t>outlooks call for an increased chance for </a:t>
            </a:r>
            <a:r>
              <a:rPr lang="en-US" sz="1050" b="1" dirty="0" smtClean="0">
                <a:solidFill>
                  <a:schemeClr val="lt1"/>
                </a:solidFill>
                <a:latin typeface="Arial"/>
                <a:ea typeface="Arial"/>
                <a:cs typeface="Arial"/>
                <a:sym typeface="Arial"/>
              </a:rPr>
              <a:t>above-average rainfall over western DRC, northern Angola, and the eastern portion of South Africa. In contrast, there is an increased chance for below-average rainfall over central and southern Angola, much of Tanzania, and northern Mozambique.</a:t>
            </a:r>
            <a:endParaRPr sz="1050" dirty="0">
              <a:solidFill>
                <a:schemeClr val="lt1"/>
              </a:solidFill>
              <a:latin typeface="Arial"/>
              <a:ea typeface="Arial"/>
              <a:cs typeface="Arial"/>
              <a:sym typeface="Arial"/>
            </a:endParaRPr>
          </a:p>
        </p:txBody>
      </p:sp>
      <p:sp>
        <p:nvSpPr>
          <p:cNvPr id="203" name="Google Shape;203;p12"/>
          <p:cNvSpPr txBox="1">
            <a:spLocks noGrp="1"/>
          </p:cNvSpPr>
          <p:nvPr>
            <p:ph type="title" idx="4294967295"/>
          </p:nvPr>
        </p:nvSpPr>
        <p:spPr>
          <a:xfrm>
            <a:off x="1219200" y="0"/>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123850" y="1447800"/>
            <a:ext cx="8896200" cy="5075548"/>
          </a:xfrm>
          <a:prstGeom prst="rect">
            <a:avLst/>
          </a:prstGeom>
          <a:noFill/>
          <a:ln>
            <a:noFill/>
          </a:ln>
        </p:spPr>
        <p:txBody>
          <a:bodyPr spcFirstLastPara="1" wrap="square" lIns="91425" tIns="45700" rIns="91425" bIns="45700" anchor="t" anchorCtr="0">
            <a:noAutofit/>
          </a:bodyPr>
          <a:lstStyle/>
          <a:p>
            <a:pPr marL="12700" lvl="0" algn="just">
              <a:lnSpc>
                <a:spcPct val="90000"/>
              </a:lnSpc>
              <a:buClr>
                <a:schemeClr val="lt1"/>
              </a:buClr>
              <a:buSzPts val="1200"/>
            </a:pPr>
            <a:endParaRPr lang="en-US" sz="1200" b="1" dirty="0">
              <a:solidFill>
                <a:schemeClr val="lt1"/>
              </a:solidFill>
            </a:endParaRPr>
          </a:p>
          <a:p>
            <a:pPr marL="285750" lvl="0" indent="-273050" algn="just">
              <a:lnSpc>
                <a:spcPct val="90000"/>
              </a:lnSpc>
              <a:buClr>
                <a:schemeClr val="lt1"/>
              </a:buClr>
              <a:buSzPts val="1200"/>
              <a:buFont typeface="Arial"/>
              <a:buChar char="•"/>
            </a:pPr>
            <a:r>
              <a:rPr lang="en-US" sz="1200" b="1" dirty="0">
                <a:solidFill>
                  <a:schemeClr val="lt1"/>
                </a:solidFill>
              </a:rPr>
              <a:t>During the past 7 days, in East Africa, rainfall was above-average over pockets of western Ethiopia and Tanzania. Below-average rainfall was observed over parts of southern Ethiopia, Kenya, southern Somalia and parts of Tanzania. In Central Africa, rainfall was above-average over western and eastern Gabon, Congo, and many parts of DRC. Below-average rainfall was observed over parts of Cameroon, Equatorial Guinea, central Gabon, and pockets of eastern and southern DRC. In West Africa, below-average rainfall was observed along the Gulf of Guinea coast. In southern Africa, rainfall was above-average over western Angola, Botswana, eastern South Africa and southern Mozambique. In contrast, rainfall was below-average over eastern Angola, Zambia, Zimbabwe, Malawi, central and northern Mozambique and many parts of Madagascar.</a:t>
            </a:r>
          </a:p>
          <a:p>
            <a:pPr marL="285750" lvl="0" indent="-273050" algn="just">
              <a:lnSpc>
                <a:spcPct val="90000"/>
              </a:lnSpc>
              <a:buClr>
                <a:schemeClr val="lt1"/>
              </a:buClr>
              <a:buSzPts val="1200"/>
              <a:buFont typeface="Arial"/>
              <a:buChar char="•"/>
            </a:pPr>
            <a:endParaRPr lang="en-US" sz="1200" b="1" dirty="0">
              <a:solidFill>
                <a:schemeClr val="lt1"/>
              </a:solidFill>
            </a:endParaRPr>
          </a:p>
          <a:p>
            <a:pPr marL="285750" lvl="0" indent="-273050" algn="just">
              <a:lnSpc>
                <a:spcPct val="90000"/>
              </a:lnSpc>
              <a:buClr>
                <a:schemeClr val="lt1"/>
              </a:buClr>
              <a:buSzPts val="1200"/>
              <a:buFont typeface="Arial"/>
              <a:buChar char="•"/>
            </a:pPr>
            <a:r>
              <a:rPr lang="en-US" sz="1200" b="1" dirty="0">
                <a:solidFill>
                  <a:schemeClr val="lt1"/>
                </a:solidFill>
              </a:rPr>
              <a:t>Week-1 outlooks call for an increased chance for above-average rainfall across southern Congo, western and northern Angola, western and northern DRC, and the eastern portion of South Africa, southern Mozambique and southern Madagascar. In contrast, there is an increased chance for below-average rainfall over eastern Angola, western Zambia, and western Madagascar. Week-2 outlooks call for an increased chance for above-average rainfall over western DRC, northern Angola, and the eastern portion of South Africa. In contrast, there is an increased chance for below-average rainfall over central and southern Angola, much of Tanzania, and northern Mozambique.</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5029200"/>
            <a:ext cx="8991600" cy="1754286"/>
          </a:xfrm>
          <a:prstGeom prst="rect">
            <a:avLst/>
          </a:prstGeom>
          <a:noFill/>
          <a:ln>
            <a:noFill/>
          </a:ln>
        </p:spPr>
        <p:txBody>
          <a:bodyPr spcFirstLastPara="1" wrap="square" lIns="91425" tIns="45700" rIns="91425" bIns="45700" anchor="t" anchorCtr="0">
            <a:spAutoFit/>
          </a:bodyPr>
          <a:lstStyle/>
          <a:p>
            <a:pPr lvl="0" algn="just">
              <a:lnSpc>
                <a:spcPct val="90000"/>
              </a:lnSpc>
              <a:buClr>
                <a:schemeClr val="dk1"/>
              </a:buClr>
              <a:buSzPts val="1050"/>
            </a:pPr>
            <a:r>
              <a:rPr lang="en-US" sz="1000" b="1" i="0" u="none" strike="noStrike" cap="none" dirty="0">
                <a:solidFill>
                  <a:schemeClr val="lt1"/>
                </a:solidFill>
                <a:latin typeface="Arial"/>
                <a:ea typeface="Arial"/>
                <a:cs typeface="Arial"/>
                <a:sym typeface="Arial"/>
              </a:rPr>
              <a:t>Over the past 90 days, in East Africa, above-average rainfall was observed over </a:t>
            </a:r>
            <a:r>
              <a:rPr lang="en-US" sz="1000" b="1" i="0" u="none" strike="noStrike" cap="none" dirty="0" smtClean="0">
                <a:solidFill>
                  <a:schemeClr val="lt1"/>
                </a:solidFill>
                <a:latin typeface="Arial"/>
                <a:ea typeface="Arial"/>
                <a:cs typeface="Arial"/>
                <a:sym typeface="Arial"/>
              </a:rPr>
              <a:t>the southern </a:t>
            </a:r>
            <a:r>
              <a:rPr lang="en-US" sz="1000" b="1" i="0" u="none" strike="noStrike" cap="none" dirty="0">
                <a:solidFill>
                  <a:schemeClr val="lt1"/>
                </a:solidFill>
                <a:latin typeface="Arial"/>
                <a:ea typeface="Arial"/>
                <a:cs typeface="Arial"/>
                <a:sym typeface="Arial"/>
              </a:rPr>
              <a:t>and central parts of Sudan, much of South Sudan, </a:t>
            </a:r>
            <a:r>
              <a:rPr lang="en-US" sz="1000" b="1" i="0" u="none" strike="noStrike" cap="none" dirty="0" smtClean="0">
                <a:solidFill>
                  <a:schemeClr val="lt1"/>
                </a:solidFill>
                <a:latin typeface="Arial"/>
                <a:ea typeface="Arial"/>
                <a:cs typeface="Arial"/>
                <a:sym typeface="Arial"/>
              </a:rPr>
              <a:t>central and northern </a:t>
            </a:r>
            <a:r>
              <a:rPr lang="en-US" sz="1000" b="1" i="0" u="none" strike="noStrike" cap="none" dirty="0">
                <a:solidFill>
                  <a:schemeClr val="lt1"/>
                </a:solidFill>
                <a:latin typeface="Arial"/>
                <a:ea typeface="Arial"/>
                <a:cs typeface="Arial"/>
                <a:sym typeface="Arial"/>
              </a:rPr>
              <a:t>Ethiopia, Eritrea, Djibouti, Uganda, Rwanda, </a:t>
            </a:r>
            <a:r>
              <a:rPr lang="en-US" sz="1000" b="1" i="0" u="none" strike="noStrike" cap="none" dirty="0" smtClean="0">
                <a:solidFill>
                  <a:schemeClr val="lt1"/>
                </a:solidFill>
                <a:latin typeface="Arial"/>
                <a:ea typeface="Arial"/>
                <a:cs typeface="Arial"/>
                <a:sym typeface="Arial"/>
              </a:rPr>
              <a:t>Burundi</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pockets of Tanzania</a:t>
            </a:r>
            <a:r>
              <a:rPr lang="en-US" sz="1000" b="1" i="0" u="none" strike="noStrike" cap="none" dirty="0">
                <a:solidFill>
                  <a:schemeClr val="lt1"/>
                </a:solidFill>
                <a:latin typeface="Arial"/>
                <a:ea typeface="Arial"/>
                <a:cs typeface="Arial"/>
                <a:sym typeface="Arial"/>
              </a:rPr>
              <a:t>, and western Kenya. Rainfall was below-average over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southeastern </a:t>
            </a:r>
            <a:r>
              <a:rPr lang="en-US" sz="1000" b="1" i="0" u="none" strike="noStrike" cap="none" dirty="0">
                <a:solidFill>
                  <a:schemeClr val="lt1"/>
                </a:solidFill>
                <a:latin typeface="Arial"/>
                <a:ea typeface="Arial"/>
                <a:cs typeface="Arial"/>
                <a:sym typeface="Arial"/>
              </a:rPr>
              <a:t>Ethiopia</a:t>
            </a:r>
            <a:r>
              <a:rPr lang="en-US" sz="1000" b="1" dirty="0">
                <a:solidFill>
                  <a:schemeClr val="lt1"/>
                </a:solidFill>
              </a:rPr>
              <a:t>, throughout much</a:t>
            </a:r>
            <a:r>
              <a:rPr lang="en-US" sz="1000" b="1" i="0" u="none" strike="noStrike" cap="none" dirty="0">
                <a:solidFill>
                  <a:schemeClr val="lt1"/>
                </a:solidFill>
                <a:latin typeface="Arial"/>
                <a:ea typeface="Arial"/>
                <a:cs typeface="Arial"/>
                <a:sym typeface="Arial"/>
              </a:rPr>
              <a:t> of Somalia, </a:t>
            </a:r>
            <a:r>
              <a:rPr lang="en-US" sz="1000" b="1" i="0" u="none" strike="noStrike" cap="none" dirty="0" smtClean="0">
                <a:solidFill>
                  <a:schemeClr val="lt1"/>
                </a:solidFill>
                <a:latin typeface="Arial"/>
                <a:ea typeface="Arial"/>
                <a:cs typeface="Arial"/>
                <a:sym typeface="Arial"/>
              </a:rPr>
              <a:t>central and eastern </a:t>
            </a:r>
            <a:r>
              <a:rPr lang="en-US" sz="1000" b="1" i="0" u="none" strike="noStrike" cap="none" dirty="0">
                <a:solidFill>
                  <a:schemeClr val="lt1"/>
                </a:solidFill>
                <a:latin typeface="Arial"/>
                <a:ea typeface="Arial"/>
                <a:cs typeface="Arial"/>
                <a:sym typeface="Arial"/>
              </a:rPr>
              <a:t>Kenya, and </a:t>
            </a:r>
            <a:r>
              <a:rPr lang="en-US" sz="1000" b="1" i="0" u="none" strike="noStrike" cap="none" dirty="0" smtClean="0">
                <a:solidFill>
                  <a:schemeClr val="lt1"/>
                </a:solidFill>
                <a:latin typeface="Arial"/>
                <a:ea typeface="Arial"/>
                <a:cs typeface="Arial"/>
                <a:sym typeface="Arial"/>
              </a:rPr>
              <a:t>many parts of </a:t>
            </a:r>
            <a:r>
              <a:rPr lang="en-US" sz="1000" b="1" i="0" u="none" strike="noStrike" cap="none" dirty="0">
                <a:solidFill>
                  <a:schemeClr val="lt1"/>
                </a:solidFill>
                <a:latin typeface="Arial"/>
                <a:ea typeface="Arial"/>
                <a:cs typeface="Arial"/>
                <a:sym typeface="Arial"/>
              </a:rPr>
              <a:t>Tanzania. In southern Africa, above-average rainfall was observed over </a:t>
            </a:r>
            <a:r>
              <a:rPr lang="en-US" sz="1000" b="1" i="0" u="none" strike="noStrike" cap="none" dirty="0" smtClean="0">
                <a:solidFill>
                  <a:schemeClr val="lt1"/>
                </a:solidFill>
                <a:latin typeface="Arial"/>
                <a:ea typeface="Arial"/>
                <a:cs typeface="Arial"/>
                <a:sym typeface="Arial"/>
              </a:rPr>
              <a:t>pockets of southern Zambia northern </a:t>
            </a:r>
            <a:r>
              <a:rPr lang="en-US" sz="1000" b="1" i="0" u="none" strike="noStrike" cap="none" dirty="0" smtClean="0">
                <a:solidFill>
                  <a:schemeClr val="lt1"/>
                </a:solidFill>
                <a:latin typeface="Arial"/>
                <a:ea typeface="Arial"/>
                <a:cs typeface="Arial"/>
                <a:sym typeface="Arial"/>
              </a:rPr>
              <a:t>northern Angola, northeastern Namibia, much of Botswana, Zimbabwe, central and eastern South Africa, southern Mozambique, and central and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Madagascar. </a:t>
            </a:r>
            <a:r>
              <a:rPr lang="en-US" sz="1000" b="1" i="0" u="none" strike="noStrike" cap="none" dirty="0">
                <a:solidFill>
                  <a:schemeClr val="lt1"/>
                </a:solidFill>
                <a:latin typeface="Arial"/>
                <a:ea typeface="Arial"/>
                <a:cs typeface="Arial"/>
                <a:sym typeface="Arial"/>
              </a:rPr>
              <a:t>Below-average rainfall was observed over </a:t>
            </a:r>
            <a:r>
              <a:rPr lang="en-US" sz="1000" b="1" i="0" u="none" strike="noStrike" cap="none" dirty="0" smtClean="0">
                <a:solidFill>
                  <a:schemeClr val="lt1"/>
                </a:solidFill>
                <a:latin typeface="Arial"/>
                <a:ea typeface="Arial"/>
                <a:cs typeface="Arial"/>
                <a:sym typeface="Arial"/>
              </a:rPr>
              <a:t>many parts of </a:t>
            </a:r>
            <a:r>
              <a:rPr lang="en-US" sz="1000" b="1" dirty="0" smtClean="0">
                <a:solidFill>
                  <a:schemeClr val="lt1"/>
                </a:solidFill>
              </a:rPr>
              <a:t>Angola, western Namibia, central and northern Zambia, western </a:t>
            </a:r>
            <a:r>
              <a:rPr lang="en-US" sz="1000" b="1" dirty="0">
                <a:solidFill>
                  <a:schemeClr val="lt1"/>
                </a:solidFill>
              </a:rPr>
              <a:t>South </a:t>
            </a:r>
            <a:r>
              <a:rPr lang="en-US" sz="1000" b="1" dirty="0" smtClean="0">
                <a:solidFill>
                  <a:schemeClr val="lt1"/>
                </a:solidFill>
              </a:rPr>
              <a:t>Africa, and northern Mozambique  and northern and the far </a:t>
            </a:r>
            <a:r>
              <a:rPr lang="en-US" sz="1000" b="1" dirty="0" smtClean="0">
                <a:solidFill>
                  <a:schemeClr val="lt1"/>
                </a:solidFill>
              </a:rPr>
              <a:t>eastern </a:t>
            </a:r>
            <a:r>
              <a:rPr lang="en-US" sz="1000" b="1" dirty="0" smtClean="0">
                <a:solidFill>
                  <a:schemeClr val="lt1"/>
                </a:solidFill>
              </a:rPr>
              <a:t>Madagascar</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Central Africa, rainfall was above-average over northern and eastern Cameroon, southern and central Chad, </a:t>
            </a:r>
            <a:r>
              <a:rPr lang="en-US" sz="1000" b="1" i="0" u="none" strike="noStrike" cap="none" dirty="0" smtClean="0">
                <a:solidFill>
                  <a:schemeClr val="lt1"/>
                </a:solidFill>
                <a:latin typeface="Arial"/>
                <a:ea typeface="Arial"/>
                <a:cs typeface="Arial"/>
                <a:sym typeface="Arial"/>
              </a:rPr>
              <a:t>western </a:t>
            </a:r>
            <a:r>
              <a:rPr lang="en-US" sz="1000" b="1" i="0" u="none" strike="noStrike" cap="none" dirty="0" smtClean="0">
                <a:solidFill>
                  <a:schemeClr val="lt1"/>
                </a:solidFill>
                <a:latin typeface="Arial"/>
                <a:ea typeface="Arial"/>
                <a:cs typeface="Arial"/>
                <a:sym typeface="Arial"/>
              </a:rPr>
              <a:t>CAR</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eastern Gabon, much of </a:t>
            </a:r>
            <a:r>
              <a:rPr lang="en-US" sz="1000" b="1" i="0" u="none" strike="noStrike" cap="none" dirty="0">
                <a:solidFill>
                  <a:schemeClr val="lt1"/>
                </a:solidFill>
                <a:latin typeface="Arial"/>
                <a:ea typeface="Arial"/>
                <a:cs typeface="Arial"/>
                <a:sym typeface="Arial"/>
              </a:rPr>
              <a:t>Congo, and </a:t>
            </a:r>
            <a:r>
              <a:rPr lang="en-US" sz="1000" b="1" i="0" u="none" strike="noStrike" cap="none" dirty="0" smtClean="0">
                <a:solidFill>
                  <a:schemeClr val="lt1"/>
                </a:solidFill>
                <a:latin typeface="Arial"/>
                <a:ea typeface="Arial"/>
                <a:cs typeface="Arial"/>
                <a:sym typeface="Arial"/>
              </a:rPr>
              <a:t>parts </a:t>
            </a:r>
            <a:r>
              <a:rPr lang="en-US" sz="1000" b="1" i="0" u="none" strike="noStrike" cap="none" dirty="0" smtClean="0">
                <a:solidFill>
                  <a:schemeClr val="lt1"/>
                </a:solidFill>
                <a:latin typeface="Arial"/>
                <a:ea typeface="Arial"/>
                <a:cs typeface="Arial"/>
                <a:sym typeface="Arial"/>
              </a:rPr>
              <a:t>of </a:t>
            </a:r>
            <a:r>
              <a:rPr lang="en-US" sz="1000" b="1" i="0" u="none" strike="noStrike" cap="none" dirty="0" smtClean="0">
                <a:solidFill>
                  <a:schemeClr val="lt1"/>
                </a:solidFill>
                <a:latin typeface="Arial"/>
                <a:ea typeface="Arial"/>
                <a:cs typeface="Arial"/>
                <a:sym typeface="Arial"/>
              </a:rPr>
              <a:t>western and eastern DRC</a:t>
            </a:r>
            <a:r>
              <a:rPr lang="en-US" sz="1000" b="1" i="0" u="none" strike="noStrike" cap="none" dirty="0">
                <a:solidFill>
                  <a:schemeClr val="lt1"/>
                </a:solidFill>
                <a:latin typeface="Arial"/>
                <a:ea typeface="Arial"/>
                <a:cs typeface="Arial"/>
                <a:sym typeface="Arial"/>
              </a:rPr>
              <a:t>. Rainfall was below-average over western Cameroon,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Gabon, Equatorial Guinea, </a:t>
            </a:r>
            <a:r>
              <a:rPr lang="en-US" sz="1000" b="1" i="0" u="none" strike="noStrike" cap="none" dirty="0" smtClean="0">
                <a:solidFill>
                  <a:schemeClr val="lt1"/>
                </a:solidFill>
                <a:latin typeface="Arial"/>
                <a:ea typeface="Arial"/>
                <a:cs typeface="Arial"/>
                <a:sym typeface="Arial"/>
              </a:rPr>
              <a:t>and portions of </a:t>
            </a:r>
            <a:r>
              <a:rPr lang="en-US" sz="1000" b="1" i="0" u="none" strike="noStrike" cap="none" dirty="0" smtClean="0">
                <a:solidFill>
                  <a:schemeClr val="lt1"/>
                </a:solidFill>
                <a:latin typeface="Arial"/>
                <a:ea typeface="Arial"/>
                <a:cs typeface="Arial"/>
                <a:sym typeface="Arial"/>
              </a:rPr>
              <a:t>northern, central and southern </a:t>
            </a:r>
            <a:r>
              <a:rPr lang="en-US" sz="1000" b="1" i="0" u="none" strike="noStrike" cap="none" dirty="0" smtClean="0">
                <a:solidFill>
                  <a:schemeClr val="lt1"/>
                </a:solidFill>
                <a:latin typeface="Arial"/>
                <a:ea typeface="Arial"/>
                <a:cs typeface="Arial"/>
                <a:sym typeface="Arial"/>
              </a:rPr>
              <a:t>DRC. </a:t>
            </a:r>
            <a:r>
              <a:rPr lang="en-US" sz="1000" b="1" i="0" u="none" strike="noStrike" cap="none" dirty="0">
                <a:solidFill>
                  <a:schemeClr val="lt1"/>
                </a:solidFill>
                <a:latin typeface="Arial"/>
                <a:ea typeface="Arial"/>
                <a:cs typeface="Arial"/>
                <a:sym typeface="Arial"/>
              </a:rPr>
              <a:t>In West Africa, rainfall was above-average over southern Mauritania, Senegal, Gambia, Guinea-Bissau, Guinea, </a:t>
            </a:r>
            <a:r>
              <a:rPr lang="en-US" sz="1000" b="1" i="0" u="none" strike="noStrike" cap="none" dirty="0" smtClean="0">
                <a:solidFill>
                  <a:schemeClr val="lt1"/>
                </a:solidFill>
                <a:latin typeface="Arial"/>
                <a:ea typeface="Arial"/>
                <a:cs typeface="Arial"/>
                <a:sym typeface="Arial"/>
              </a:rPr>
              <a:t>Liberia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Cote </a:t>
            </a:r>
            <a:r>
              <a:rPr lang="en-US" sz="1000" b="1" i="0" u="none" strike="noStrike" cap="none" dirty="0">
                <a:solidFill>
                  <a:schemeClr val="lt1"/>
                </a:solidFill>
                <a:latin typeface="Arial"/>
                <a:ea typeface="Arial"/>
                <a:cs typeface="Arial"/>
                <a:sym typeface="Arial"/>
              </a:rPr>
              <a:t>D’Ivoire,</a:t>
            </a:r>
            <a:r>
              <a:rPr lang="en-US" sz="1000" b="1" dirty="0">
                <a:solidFill>
                  <a:schemeClr val="lt1"/>
                </a:solidFill>
              </a:rPr>
              <a:t> </a:t>
            </a:r>
            <a:r>
              <a:rPr lang="en-US" sz="1000" b="1" dirty="0" smtClean="0">
                <a:solidFill>
                  <a:schemeClr val="lt1"/>
                </a:solidFill>
              </a:rPr>
              <a:t>portions of </a:t>
            </a:r>
            <a:r>
              <a:rPr lang="en-US" sz="1000" b="1" i="0" u="none" strike="noStrike" cap="none" dirty="0">
                <a:solidFill>
                  <a:schemeClr val="lt1"/>
                </a:solidFill>
                <a:latin typeface="Arial"/>
                <a:ea typeface="Arial"/>
                <a:cs typeface="Arial"/>
                <a:sym typeface="Arial"/>
              </a:rPr>
              <a:t>Ghana, Togo, </a:t>
            </a:r>
            <a:r>
              <a:rPr lang="en-US" sz="1000" b="1" i="0" u="none" strike="noStrike" cap="none" dirty="0" smtClean="0">
                <a:solidFill>
                  <a:schemeClr val="lt1"/>
                </a:solidFill>
                <a:latin typeface="Arial"/>
                <a:ea typeface="Arial"/>
                <a:cs typeface="Arial"/>
                <a:sym typeface="Arial"/>
              </a:rPr>
              <a:t>Benin</a:t>
            </a:r>
            <a:r>
              <a:rPr lang="en-US" sz="1000" b="1" i="0" u="none" strike="noStrike" cap="none" dirty="0">
                <a:solidFill>
                  <a:schemeClr val="lt1"/>
                </a:solidFill>
                <a:latin typeface="Arial"/>
                <a:ea typeface="Arial"/>
                <a:cs typeface="Arial"/>
                <a:sym typeface="Arial"/>
              </a:rPr>
              <a:t>, Burkina Faso, eastern and southern portions of Mali, southern Niger, and western and northern Nigeria. In contrast, below-average rainfall was observed over </a:t>
            </a:r>
            <a:r>
              <a:rPr lang="en-US" sz="1000" b="1" i="0" u="none" strike="noStrike" cap="none" dirty="0" smtClean="0">
                <a:solidFill>
                  <a:schemeClr val="lt1"/>
                </a:solidFill>
                <a:latin typeface="Arial"/>
                <a:ea typeface="Arial"/>
                <a:cs typeface="Arial"/>
                <a:sym typeface="Arial"/>
              </a:rPr>
              <a:t>northern Mauritania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Sierra Leone, </a:t>
            </a:r>
            <a:r>
              <a:rPr lang="en-US" sz="1000" b="1" i="0" u="none" strike="noStrike" cap="none" dirty="0" smtClean="0">
                <a:solidFill>
                  <a:schemeClr val="lt1"/>
                </a:solidFill>
                <a:latin typeface="Arial"/>
                <a:ea typeface="Arial"/>
                <a:cs typeface="Arial"/>
                <a:sym typeface="Arial"/>
              </a:rPr>
              <a:t>central Ghana,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central and southeastern </a:t>
            </a:r>
            <a:r>
              <a:rPr lang="en-US" sz="1000" b="1" i="0" u="none" strike="noStrike" cap="none" dirty="0" smtClean="0">
                <a:solidFill>
                  <a:schemeClr val="lt1"/>
                </a:solidFill>
                <a:latin typeface="Arial"/>
                <a:ea typeface="Arial"/>
                <a:cs typeface="Arial"/>
                <a:sym typeface="Arial"/>
              </a:rPr>
              <a:t>Nigeria</a:t>
            </a:r>
            <a:r>
              <a:rPr lang="en-US" sz="1000" b="1" dirty="0" smtClean="0">
                <a:solidFill>
                  <a:schemeClr val="lt1"/>
                </a:solidFill>
              </a:rPr>
              <a:t>.</a:t>
            </a:r>
            <a:endParaRPr sz="1000" b="1" i="0" u="none" strike="noStrike" cap="none" dirty="0">
              <a:solidFill>
                <a:schemeClr val="lt1"/>
              </a:solidFill>
              <a:latin typeface="Arial"/>
              <a:ea typeface="Arial"/>
              <a:cs typeface="Arial"/>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4663211" y="1074420"/>
            <a:ext cx="3794760" cy="3794760"/>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568751" y="1074420"/>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0" y="4939370"/>
            <a:ext cx="9144000" cy="1338788"/>
          </a:xfrm>
          <a:prstGeom prst="rect">
            <a:avLst/>
          </a:prstGeom>
          <a:noFill/>
          <a:ln>
            <a:noFill/>
          </a:ln>
        </p:spPr>
        <p:txBody>
          <a:bodyPr spcFirstLastPara="1" wrap="square" lIns="91425" tIns="45700" rIns="91425" bIns="45700" anchor="t" anchorCtr="0">
            <a:spAutoFit/>
          </a:bodyPr>
          <a:lstStyle/>
          <a:p>
            <a:pPr lvl="0" algn="just">
              <a:lnSpc>
                <a:spcPct val="90000"/>
              </a:lnSpc>
              <a:buSzPts val="1140"/>
            </a:pPr>
            <a:r>
              <a:rPr lang="en-US" sz="1000" b="1" i="0" u="none" strike="noStrike" cap="none" dirty="0">
                <a:solidFill>
                  <a:schemeClr val="lt1"/>
                </a:solidFill>
                <a:latin typeface="Arial"/>
                <a:ea typeface="Arial"/>
                <a:cs typeface="Arial"/>
                <a:sym typeface="Arial"/>
              </a:rPr>
              <a:t>During the past 30 days, in East Africa, above-average rainfall was observed over </a:t>
            </a:r>
            <a:r>
              <a:rPr lang="en-US" sz="1000" b="1" i="0" u="none" strike="noStrike" cap="none" dirty="0" smtClean="0">
                <a:solidFill>
                  <a:schemeClr val="lt1"/>
                </a:solidFill>
                <a:latin typeface="Arial"/>
                <a:ea typeface="Arial"/>
                <a:cs typeface="Arial"/>
                <a:sym typeface="Arial"/>
              </a:rPr>
              <a:t>parts of Uganda, pockets of southern Kenya and western </a:t>
            </a:r>
            <a:r>
              <a:rPr lang="en-US" sz="1000" b="1" i="0" u="none" strike="noStrike" cap="none" dirty="0" smtClean="0">
                <a:solidFill>
                  <a:schemeClr val="lt1"/>
                </a:solidFill>
                <a:latin typeface="Arial"/>
                <a:ea typeface="Arial"/>
                <a:cs typeface="Arial"/>
                <a:sym typeface="Arial"/>
              </a:rPr>
              <a:t>Tanzania. </a:t>
            </a:r>
            <a:r>
              <a:rPr lang="en-US" sz="1000" b="1" i="0" u="none" strike="noStrike" cap="none" dirty="0">
                <a:solidFill>
                  <a:schemeClr val="lt1"/>
                </a:solidFill>
                <a:latin typeface="Arial"/>
                <a:ea typeface="Arial"/>
                <a:cs typeface="Arial"/>
                <a:sym typeface="Arial"/>
              </a:rPr>
              <a:t>Rainfall was below-average over </a:t>
            </a:r>
            <a:r>
              <a:rPr lang="en-US" sz="1000" b="1" dirty="0" smtClean="0">
                <a:solidFill>
                  <a:schemeClr val="lt1"/>
                </a:solidFill>
              </a:rPr>
              <a:t>much of South Sudan, central and southern Ethiopia, Somalia, Kenya, </a:t>
            </a:r>
            <a:r>
              <a:rPr lang="en-US" sz="1000" b="1" dirty="0" smtClean="0">
                <a:solidFill>
                  <a:schemeClr val="lt1"/>
                </a:solidFill>
              </a:rPr>
              <a:t>and </a:t>
            </a:r>
            <a:r>
              <a:rPr lang="en-US" sz="1000" b="1" dirty="0" smtClean="0">
                <a:solidFill>
                  <a:schemeClr val="lt1"/>
                </a:solidFill>
              </a:rPr>
              <a:t>eastern Tanzania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Central Africa, rainfall was above-average over parts of </a:t>
            </a:r>
            <a:r>
              <a:rPr lang="en-US" sz="1000" b="1" dirty="0" smtClean="0">
                <a:solidFill>
                  <a:schemeClr val="lt1"/>
                </a:solidFill>
              </a:rPr>
              <a:t>southeastern </a:t>
            </a:r>
            <a:r>
              <a:rPr lang="en-US" sz="1000" b="1" i="0" u="none" strike="noStrike" cap="none" dirty="0" smtClean="0">
                <a:solidFill>
                  <a:schemeClr val="lt1"/>
                </a:solidFill>
                <a:latin typeface="Arial"/>
                <a:ea typeface="Arial"/>
                <a:cs typeface="Arial"/>
                <a:sym typeface="Arial"/>
              </a:rPr>
              <a:t>Cameroon</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central </a:t>
            </a:r>
            <a:r>
              <a:rPr lang="en-US" sz="1000" b="1" i="0" u="none" strike="noStrike" cap="none" dirty="0" smtClean="0">
                <a:solidFill>
                  <a:schemeClr val="lt1"/>
                </a:solidFill>
                <a:latin typeface="Arial"/>
                <a:ea typeface="Arial"/>
                <a:cs typeface="Arial"/>
                <a:sym typeface="Arial"/>
              </a:rPr>
              <a:t>and eastern Gabon, much of </a:t>
            </a:r>
            <a:r>
              <a:rPr lang="en-US" sz="1000" b="1" i="0" u="none" strike="noStrike" cap="none" dirty="0">
                <a:solidFill>
                  <a:schemeClr val="lt1"/>
                </a:solidFill>
                <a:latin typeface="Arial"/>
                <a:ea typeface="Arial"/>
                <a:cs typeface="Arial"/>
                <a:sym typeface="Arial"/>
              </a:rPr>
              <a:t>Congo,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and eastern DRC</a:t>
            </a:r>
            <a:r>
              <a:rPr lang="en-US" sz="1000" b="1" i="0" u="none" strike="noStrike" cap="none" dirty="0">
                <a:solidFill>
                  <a:schemeClr val="lt1"/>
                </a:solidFill>
                <a:latin typeface="Arial"/>
                <a:ea typeface="Arial"/>
                <a:cs typeface="Arial"/>
                <a:sym typeface="Arial"/>
              </a:rPr>
              <a:t>. Rainfall was below-average over </a:t>
            </a:r>
            <a:r>
              <a:rPr lang="en-US" sz="1000" b="1" i="0" u="none" strike="noStrike" cap="none" dirty="0" smtClean="0">
                <a:solidFill>
                  <a:schemeClr val="lt1"/>
                </a:solidFill>
                <a:latin typeface="Arial"/>
                <a:ea typeface="Arial"/>
                <a:cs typeface="Arial"/>
                <a:sym typeface="Arial"/>
              </a:rPr>
              <a:t>southwestern Gabon, western and northwestern</a:t>
            </a:r>
            <a:r>
              <a:rPr lang="en-US" sz="1000" b="1" dirty="0" smtClean="0">
                <a:solidFill>
                  <a:schemeClr val="lt1"/>
                </a:solidFill>
              </a:rPr>
              <a:t> </a:t>
            </a:r>
            <a:r>
              <a:rPr lang="en-US" sz="1000" b="1" i="0" u="none" strike="noStrike" cap="none" dirty="0" smtClean="0">
                <a:solidFill>
                  <a:schemeClr val="lt1"/>
                </a:solidFill>
                <a:latin typeface="Arial"/>
                <a:ea typeface="Arial"/>
                <a:cs typeface="Arial"/>
                <a:sym typeface="Arial"/>
              </a:rPr>
              <a:t>Cameroon, CAR, and </a:t>
            </a:r>
            <a:r>
              <a:rPr lang="en-US" sz="1000" b="1" i="0" u="none" strike="noStrike" cap="none" dirty="0" smtClean="0">
                <a:solidFill>
                  <a:schemeClr val="lt1"/>
                </a:solidFill>
                <a:latin typeface="Arial"/>
                <a:ea typeface="Arial"/>
                <a:cs typeface="Arial"/>
                <a:sym typeface="Arial"/>
              </a:rPr>
              <a:t>parts of northern, central  </a:t>
            </a:r>
            <a:r>
              <a:rPr lang="en-US" sz="1000" b="1" i="0" u="none" strike="noStrike" cap="none" dirty="0" smtClean="0">
                <a:solidFill>
                  <a:schemeClr val="lt1"/>
                </a:solidFill>
                <a:latin typeface="Arial"/>
                <a:ea typeface="Arial"/>
                <a:cs typeface="Arial"/>
                <a:sym typeface="Arial"/>
              </a:rPr>
              <a:t>and southwestern </a:t>
            </a:r>
            <a:r>
              <a:rPr lang="en-US" sz="1000" b="1" i="0" u="none" strike="noStrike" cap="none" dirty="0">
                <a:solidFill>
                  <a:schemeClr val="lt1"/>
                </a:solidFill>
                <a:latin typeface="Arial"/>
                <a:ea typeface="Arial"/>
                <a:cs typeface="Arial"/>
                <a:sym typeface="Arial"/>
              </a:rPr>
              <a:t>DRC. In West Africa, rainfall was above-average </a:t>
            </a:r>
            <a:r>
              <a:rPr lang="en-US" sz="1000" b="1" i="0" u="none" strike="noStrike" cap="none" dirty="0" smtClean="0">
                <a:solidFill>
                  <a:schemeClr val="lt1"/>
                </a:solidFill>
                <a:latin typeface="Arial"/>
                <a:ea typeface="Arial"/>
                <a:cs typeface="Arial"/>
                <a:sym typeface="Arial"/>
              </a:rPr>
              <a:t>along coastal Liberia and Cote d’</a:t>
            </a:r>
            <a:r>
              <a:rPr lang="en-US" sz="1000" b="1" dirty="0" smtClean="0">
                <a:solidFill>
                  <a:schemeClr val="lt1"/>
                </a:solidFill>
              </a:rPr>
              <a:t>Ivoire.</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contrast</a:t>
            </a:r>
            <a:r>
              <a:rPr lang="en-US" sz="1000" b="1" i="0" u="none" strike="noStrike" cap="none" dirty="0" smtClean="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below-average rainfall was observed over much of the Gulf of Guinea region. </a:t>
            </a:r>
            <a:r>
              <a:rPr lang="en-US" sz="1000" b="1" i="0" u="none" strike="noStrike" cap="none" dirty="0">
                <a:solidFill>
                  <a:schemeClr val="lt1"/>
                </a:solidFill>
                <a:latin typeface="Arial"/>
                <a:ea typeface="Arial"/>
                <a:cs typeface="Arial"/>
                <a:sym typeface="Arial"/>
              </a:rPr>
              <a:t>In southern Africa, above-average rainfall was observed over </a:t>
            </a:r>
            <a:r>
              <a:rPr lang="en-US" sz="1000" b="1" i="0" u="none" strike="noStrike" cap="none" dirty="0" smtClean="0">
                <a:solidFill>
                  <a:schemeClr val="lt1"/>
                </a:solidFill>
                <a:latin typeface="Arial"/>
                <a:ea typeface="Arial"/>
                <a:cs typeface="Arial"/>
                <a:sym typeface="Arial"/>
              </a:rPr>
              <a:t>northwestern and </a:t>
            </a:r>
            <a:r>
              <a:rPr lang="en-US" sz="1000" b="1" i="0" u="none" strike="noStrike" cap="none" dirty="0" smtClean="0">
                <a:solidFill>
                  <a:schemeClr val="lt1"/>
                </a:solidFill>
                <a:latin typeface="Arial"/>
                <a:ea typeface="Arial"/>
                <a:cs typeface="Arial"/>
                <a:sym typeface="Arial"/>
              </a:rPr>
              <a:t>northeastern </a:t>
            </a:r>
            <a:r>
              <a:rPr lang="en-US" sz="1000" b="1" i="0" u="none" strike="noStrike" cap="none" dirty="0" smtClean="0">
                <a:solidFill>
                  <a:schemeClr val="lt1"/>
                </a:solidFill>
                <a:latin typeface="Arial"/>
                <a:ea typeface="Arial"/>
                <a:cs typeface="Arial"/>
                <a:sym typeface="Arial"/>
              </a:rPr>
              <a:t>Angola, the far eastern Namibia, Botswana, </a:t>
            </a:r>
            <a:r>
              <a:rPr lang="en-US" sz="1000" b="1" i="0" u="none" strike="noStrike" cap="none" dirty="0" smtClean="0">
                <a:solidFill>
                  <a:schemeClr val="lt1"/>
                </a:solidFill>
                <a:latin typeface="Arial"/>
                <a:ea typeface="Arial"/>
                <a:cs typeface="Arial"/>
                <a:sym typeface="Arial"/>
              </a:rPr>
              <a:t>pockets </a:t>
            </a:r>
            <a:r>
              <a:rPr lang="en-US" sz="1000" b="1" i="0" u="none" strike="noStrike" cap="none" dirty="0" smtClean="0">
                <a:solidFill>
                  <a:schemeClr val="lt1"/>
                </a:solidFill>
                <a:latin typeface="Arial"/>
                <a:ea typeface="Arial"/>
                <a:cs typeface="Arial"/>
                <a:sym typeface="Arial"/>
              </a:rPr>
              <a:t>of Zambia, Zimbabwe, </a:t>
            </a:r>
            <a:r>
              <a:rPr lang="en-US" sz="1000" b="1" i="0" u="none" strike="noStrike" cap="none" dirty="0" smtClean="0">
                <a:solidFill>
                  <a:schemeClr val="lt1"/>
                </a:solidFill>
                <a:latin typeface="Arial"/>
                <a:ea typeface="Arial"/>
                <a:cs typeface="Arial"/>
                <a:sym typeface="Arial"/>
              </a:rPr>
              <a:t>central and eastern South </a:t>
            </a:r>
            <a:r>
              <a:rPr lang="en-US" sz="1000" b="1" i="0" u="none" strike="noStrike" cap="none" dirty="0" smtClean="0">
                <a:solidFill>
                  <a:schemeClr val="lt1"/>
                </a:solidFill>
                <a:latin typeface="Arial"/>
                <a:ea typeface="Arial"/>
                <a:cs typeface="Arial"/>
                <a:sym typeface="Arial"/>
              </a:rPr>
              <a:t>Africa, Lesotho, </a:t>
            </a:r>
            <a:r>
              <a:rPr lang="en-US" sz="1000" b="1" i="0" u="none" strike="noStrike" cap="none" dirty="0" err="1" smtClean="0">
                <a:solidFill>
                  <a:schemeClr val="lt1"/>
                </a:solidFill>
                <a:latin typeface="Arial"/>
                <a:ea typeface="Arial"/>
                <a:cs typeface="Arial"/>
                <a:sym typeface="Arial"/>
              </a:rPr>
              <a:t>Eswatini</a:t>
            </a:r>
            <a:r>
              <a:rPr lang="en-US" sz="1000" b="1" i="0" u="none" strike="noStrike" cap="none" dirty="0" smtClean="0">
                <a:solidFill>
                  <a:schemeClr val="lt1"/>
                </a:solidFill>
                <a:latin typeface="Arial"/>
                <a:ea typeface="Arial"/>
                <a:cs typeface="Arial"/>
                <a:sym typeface="Arial"/>
              </a:rPr>
              <a:t>, southern Mozambique, and central and southern Madagascar. </a:t>
            </a:r>
            <a:r>
              <a:rPr lang="en-US" sz="1000" b="1" i="0" u="none" strike="noStrike" cap="none" dirty="0">
                <a:solidFill>
                  <a:schemeClr val="lt1"/>
                </a:solidFill>
                <a:latin typeface="Arial"/>
                <a:ea typeface="Arial"/>
                <a:cs typeface="Arial"/>
                <a:sym typeface="Arial"/>
              </a:rPr>
              <a:t>Below normal precipitation was observed </a:t>
            </a:r>
            <a:r>
              <a:rPr lang="en-US" sz="1000" b="1" i="0" u="none" strike="noStrike" cap="none" dirty="0" smtClean="0">
                <a:solidFill>
                  <a:schemeClr val="lt1"/>
                </a:solidFill>
                <a:latin typeface="Arial"/>
                <a:ea typeface="Arial"/>
                <a:cs typeface="Arial"/>
                <a:sym typeface="Arial"/>
              </a:rPr>
              <a:t>over many parts of</a:t>
            </a:r>
            <a:r>
              <a:rPr lang="en-US" sz="1000" b="1" dirty="0" smtClean="0">
                <a:solidFill>
                  <a:schemeClr val="lt1"/>
                </a:solidFill>
              </a:rPr>
              <a:t> Angola, </a:t>
            </a:r>
            <a:r>
              <a:rPr lang="en-US" sz="1000" b="1" dirty="0" smtClean="0">
                <a:solidFill>
                  <a:schemeClr val="lt1"/>
                </a:solidFill>
              </a:rPr>
              <a:t>parts of Namibia and </a:t>
            </a:r>
            <a:r>
              <a:rPr lang="en-US" sz="1000" b="1" dirty="0" smtClean="0">
                <a:solidFill>
                  <a:schemeClr val="lt1"/>
                </a:solidFill>
              </a:rPr>
              <a:t>Zambia, Malawi, northern Mozambique and the far northern Madagascar.</a:t>
            </a:r>
            <a:endParaRPr sz="1000" b="1" i="0" u="none" strike="noStrike" cap="none" dirty="0">
              <a:solidFill>
                <a:schemeClr val="lt1"/>
              </a:solidFill>
              <a:latin typeface="Arial"/>
              <a:ea typeface="Arial"/>
              <a:cs typeface="Arial"/>
              <a:sym typeface="Arial"/>
            </a:endParaRPr>
          </a:p>
        </p:txBody>
      </p:sp>
      <p:pic>
        <p:nvPicPr>
          <p:cNvPr id="122" name="Google Shape;122;p5"/>
          <p:cNvPicPr preferRelativeResize="0"/>
          <p:nvPr/>
        </p:nvPicPr>
        <p:blipFill>
          <a:blip r:embed="rId3">
            <a:extLst>
              <a:ext uri="{28A0092B-C50C-407E-A947-70E740481C1C}">
                <a14:useLocalDpi xmlns:a14="http://schemas.microsoft.com/office/drawing/2010/main" val="0"/>
              </a:ext>
            </a:extLst>
          </a:blip>
          <a:stretch>
            <a:fillRect/>
          </a:stretch>
        </p:blipFill>
        <p:spPr>
          <a:xfrm>
            <a:off x="4663440" y="1077132"/>
            <a:ext cx="3794760" cy="3794760"/>
          </a:xfrm>
          <a:prstGeom prst="rect">
            <a:avLst/>
          </a:prstGeom>
          <a:noFill/>
          <a:ln>
            <a:noFill/>
          </a:ln>
        </p:spPr>
      </p:pic>
      <p:pic>
        <p:nvPicPr>
          <p:cNvPr id="123" name="Google Shape;123;p5"/>
          <p:cNvPicPr preferRelativeResize="0"/>
          <p:nvPr/>
        </p:nvPicPr>
        <p:blipFill>
          <a:blip r:embed="rId4">
            <a:extLst>
              <a:ext uri="{28A0092B-C50C-407E-A947-70E740481C1C}">
                <a14:useLocalDpi xmlns:a14="http://schemas.microsoft.com/office/drawing/2010/main" val="0"/>
              </a:ext>
            </a:extLst>
          </a:blip>
          <a:stretch>
            <a:fillRect/>
          </a:stretch>
        </p:blipFill>
        <p:spPr>
          <a:xfrm>
            <a:off x="566928" y="1077132"/>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923289"/>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000" b="1" dirty="0">
                <a:solidFill>
                  <a:schemeClr val="lt1"/>
                </a:solidFill>
              </a:rPr>
              <a:t>During the past 7 days, in East Africa, rainfall was above-average over pockets of western Ethiopia and Tanzania. Below-average rainfall was observed over parts of southern Ethiopia, Kenya, southern Somalia and parts of Tanzania. In Central Africa, rainfall was above-average over western and eastern Gabon, Congo, and many parts of DRC. Below-average rainfall was observed over parts of Cameroon, Equatorial Guinea, central Gabon, and pockets of eastern and southern DRC. In West Africa, below-average rainfall was observed along the Gulf of Guinea coast. In southern Africa, rainfall was above-average over western Angola, Botswana, eastern South Africa and southern Mozambique. In contrast, rainfall was below-average over eastern Angola, Zambia, Zimbabwe, Malawi, central and northern Mozambique and many parts of Madagascar.</a:t>
            </a:r>
            <a:endParaRPr lang="en-US" sz="1000" b="1" dirty="0">
              <a:solidFill>
                <a:schemeClr val="lt1"/>
              </a:solidFill>
            </a:endParaRPr>
          </a:p>
        </p:txBody>
      </p:sp>
      <p:pic>
        <p:nvPicPr>
          <p:cNvPr id="138" name="Google Shape;138;p6"/>
          <p:cNvPicPr preferRelativeResize="0"/>
          <p:nvPr/>
        </p:nvPicPr>
        <p:blipFill>
          <a:blip r:embed="rId3">
            <a:extLst>
              <a:ext uri="{28A0092B-C50C-407E-A947-70E740481C1C}">
                <a14:useLocalDpi xmlns:a14="http://schemas.microsoft.com/office/drawing/2010/main" val="0"/>
              </a:ext>
            </a:extLst>
          </a:blip>
          <a:stretch>
            <a:fillRect/>
          </a:stretch>
        </p:blipFill>
        <p:spPr>
          <a:xfrm>
            <a:off x="566928" y="1074738"/>
            <a:ext cx="3794760" cy="3794760"/>
          </a:xfrm>
          <a:prstGeom prst="rect">
            <a:avLst/>
          </a:prstGeom>
          <a:noFill/>
          <a:ln>
            <a:noFill/>
          </a:ln>
        </p:spPr>
      </p:pic>
      <p:pic>
        <p:nvPicPr>
          <p:cNvPr id="139" name="Google Shape;139;p6"/>
          <p:cNvPicPr preferRelativeResize="0"/>
          <p:nvPr/>
        </p:nvPicPr>
        <p:blipFill>
          <a:blip r:embed="rId4">
            <a:extLst>
              <a:ext uri="{28A0092B-C50C-407E-A947-70E740481C1C}">
                <a14:useLocalDpi xmlns:a14="http://schemas.microsoft.com/office/drawing/2010/main" val="0"/>
              </a:ext>
            </a:extLst>
          </a:blip>
          <a:stretch>
            <a:fillRect/>
          </a:stretch>
        </p:blipFill>
        <p:spPr>
          <a:xfrm>
            <a:off x="4663440" y="1074738"/>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79248" y="5678503"/>
            <a:ext cx="8991600" cy="27695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dirty="0">
                <a:solidFill>
                  <a:schemeClr val="lt1"/>
                </a:solidFill>
                <a:latin typeface="Arial"/>
                <a:ea typeface="Arial"/>
                <a:cs typeface="Arial"/>
                <a:sym typeface="Arial"/>
              </a:rPr>
              <a:t>At </a:t>
            </a:r>
            <a:r>
              <a:rPr lang="en-US" sz="1200" b="1" i="0" u="none" strike="noStrike" cap="none" dirty="0" smtClean="0">
                <a:solidFill>
                  <a:schemeClr val="lt1"/>
                </a:solidFill>
                <a:latin typeface="Arial"/>
                <a:ea typeface="Arial"/>
                <a:cs typeface="Arial"/>
                <a:sym typeface="Arial"/>
              </a:rPr>
              <a:t>850-hPa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(right panel), the </a:t>
            </a:r>
            <a:r>
              <a:rPr lang="en-US" sz="1200" b="1" i="0" u="none" strike="noStrike" cap="none" dirty="0" smtClean="0">
                <a:solidFill>
                  <a:schemeClr val="lt1"/>
                </a:solidFill>
                <a:latin typeface="Arial"/>
                <a:ea typeface="Arial"/>
                <a:cs typeface="Arial"/>
                <a:sym typeface="Arial"/>
              </a:rPr>
              <a:t>wind </a:t>
            </a:r>
            <a:r>
              <a:rPr lang="en-US" sz="1200" b="1" i="0" u="none" strike="noStrike" cap="none" dirty="0" smtClean="0">
                <a:solidFill>
                  <a:schemeClr val="lt1"/>
                </a:solidFill>
                <a:latin typeface="Arial"/>
                <a:ea typeface="Arial"/>
                <a:cs typeface="Arial"/>
                <a:sym typeface="Arial"/>
              </a:rPr>
              <a:t>anomalies were </a:t>
            </a:r>
            <a:r>
              <a:rPr lang="en-US" sz="1200" b="1" i="0" u="none" strike="noStrike" cap="none" dirty="0" smtClean="0">
                <a:solidFill>
                  <a:schemeClr val="lt1"/>
                </a:solidFill>
                <a:latin typeface="Arial"/>
                <a:ea typeface="Arial"/>
                <a:cs typeface="Arial"/>
                <a:sym typeface="Arial"/>
              </a:rPr>
              <a:t>anti-cyclonic in the western portion of Southern Africa..</a:t>
            </a:r>
            <a:endParaRPr sz="1200" b="1" i="0" u="none" strike="noStrike" cap="none" dirty="0">
              <a:solidFill>
                <a:schemeClr val="lt1"/>
              </a:solidFill>
              <a:latin typeface="Arial"/>
              <a:ea typeface="Arial"/>
              <a:cs typeface="Arial"/>
              <a:sym typeface="Arial"/>
            </a:endParaRPr>
          </a:p>
        </p:txBody>
      </p:sp>
      <p:pic>
        <p:nvPicPr>
          <p:cNvPr id="147" name="Google Shape;147;p7"/>
          <p:cNvPicPr preferRelativeResize="0"/>
          <p:nvPr/>
        </p:nvPicPr>
        <p:blipFill>
          <a:blip r:embed="rId3">
            <a:extLst>
              <a:ext uri="{28A0092B-C50C-407E-A947-70E740481C1C}">
                <a14:useLocalDpi xmlns:a14="http://schemas.microsoft.com/office/drawing/2010/main" val="0"/>
              </a:ext>
            </a:extLst>
          </a:blip>
          <a:stretch>
            <a:fillRect/>
          </a:stretch>
        </p:blipFill>
        <p:spPr>
          <a:xfrm>
            <a:off x="4520898" y="1371600"/>
            <a:ext cx="4230701" cy="4230701"/>
          </a:xfrm>
          <a:prstGeom prst="rect">
            <a:avLst/>
          </a:prstGeom>
          <a:noFill/>
          <a:ln>
            <a:noFill/>
          </a:ln>
        </p:spPr>
      </p:pic>
      <p:pic>
        <p:nvPicPr>
          <p:cNvPr id="148" name="Google Shape;148;p7"/>
          <p:cNvPicPr preferRelativeResize="0"/>
          <p:nvPr/>
        </p:nvPicPr>
        <p:blipFill>
          <a:blip r:embed="rId4">
            <a:extLst>
              <a:ext uri="{28A0092B-C50C-407E-A947-70E740481C1C}">
                <a14:useLocalDpi xmlns:a14="http://schemas.microsoft.com/office/drawing/2010/main" val="0"/>
              </a:ext>
            </a:extLst>
          </a:blip>
          <a:stretch>
            <a:fillRect/>
          </a:stretch>
        </p:blipFill>
        <p:spPr>
          <a:xfrm>
            <a:off x="152400" y="1371600"/>
            <a:ext cx="4216099" cy="4216099"/>
          </a:xfrm>
          <a:prstGeom prst="rect">
            <a:avLst/>
          </a:prstGeom>
          <a:noFill/>
          <a:ln>
            <a:noFill/>
          </a:ln>
        </p:spPr>
      </p:pic>
      <p:sp>
        <p:nvSpPr>
          <p:cNvPr id="149" name="Google Shape;149;p7"/>
          <p:cNvSpPr/>
          <p:nvPr/>
        </p:nvSpPr>
        <p:spPr>
          <a:xfrm>
            <a:off x="1736449" y="3893573"/>
            <a:ext cx="1006751" cy="827445"/>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5" name="Google Shape;155;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6" name="Google Shape;156;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57" name="Google Shape;157;p8"/>
          <p:cNvCxnSpPr/>
          <p:nvPr/>
        </p:nvCxnSpPr>
        <p:spPr>
          <a:xfrm flipV="1">
            <a:off x="1828800" y="2002536"/>
            <a:ext cx="1042416" cy="1906521"/>
          </a:xfrm>
          <a:prstGeom prst="straightConnector1">
            <a:avLst/>
          </a:prstGeom>
          <a:noFill/>
          <a:ln w="50800" cap="flat" cmpd="sng">
            <a:solidFill>
              <a:srgbClr val="FF0000"/>
            </a:solidFill>
            <a:prstDash val="solid"/>
            <a:round/>
            <a:headEnd type="none" w="sm" len="sm"/>
            <a:tailEnd type="triangle" w="med" len="med"/>
          </a:ln>
        </p:spPr>
      </p:cxnSp>
      <p:cxnSp>
        <p:nvCxnSpPr>
          <p:cNvPr id="158" name="Google Shape;158;p8"/>
          <p:cNvCxnSpPr/>
          <p:nvPr/>
        </p:nvCxnSpPr>
        <p:spPr>
          <a:xfrm flipH="1" flipV="1">
            <a:off x="3768213" y="2002536"/>
            <a:ext cx="1184787" cy="154533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900948" y="1524000"/>
            <a:ext cx="1130462" cy="422787"/>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continuing moisture </a:t>
            </a:r>
            <a:r>
              <a:rPr lang="en-US" sz="1200" b="1" dirty="0">
                <a:solidFill>
                  <a:schemeClr val="lt1"/>
                </a:solidFill>
              </a:rPr>
              <a:t>surpluses</a:t>
            </a:r>
            <a:r>
              <a:rPr lang="en-US" sz="1200" b="1" i="0" u="none" strike="noStrike" cap="none" dirty="0">
                <a:solidFill>
                  <a:schemeClr val="lt1"/>
                </a:solidFill>
                <a:latin typeface="Arial"/>
                <a:ea typeface="Arial"/>
                <a:cs typeface="Arial"/>
                <a:sym typeface="Arial"/>
              </a:rPr>
              <a:t> over parts of </a:t>
            </a:r>
            <a:r>
              <a:rPr lang="en-US" sz="1200" b="1" dirty="0" smtClean="0">
                <a:solidFill>
                  <a:schemeClr val="lt1"/>
                </a:solidFill>
              </a:rPr>
              <a:t>Congo </a:t>
            </a:r>
            <a:r>
              <a:rPr lang="en-US" sz="1200" b="1" i="0" u="none" strike="noStrike" cap="none" dirty="0" smtClean="0">
                <a:solidFill>
                  <a:schemeClr val="lt1"/>
                </a:solidFill>
                <a:latin typeface="Arial"/>
                <a:ea typeface="Arial"/>
                <a:cs typeface="Arial"/>
                <a:sym typeface="Arial"/>
              </a:rPr>
              <a:t>(bottom left)</a:t>
            </a:r>
            <a:r>
              <a:rPr lang="en-US" sz="1200" b="1" dirty="0" smtClean="0">
                <a:solidFill>
                  <a:schemeClr val="lt1"/>
                </a:solidFill>
              </a:rPr>
              <a:t>. </a:t>
            </a:r>
            <a:r>
              <a:rPr lang="en-US" sz="1200" b="1" dirty="0">
                <a:solidFill>
                  <a:schemeClr val="lt1"/>
                </a:solidFill>
              </a:rPr>
              <a:t>Rainfall deficits continue</a:t>
            </a:r>
            <a:r>
              <a:rPr lang="en-US" sz="1200" b="1" i="0" u="none" strike="noStrike" cap="none" dirty="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over eastern Kenya (bottom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a:t>
            </a:r>
            <a:r>
              <a:rPr lang="en-US" sz="1200" b="1" dirty="0" smtClean="0">
                <a:solidFill>
                  <a:schemeClr val="lt1"/>
                </a:solidFill>
              </a:rPr>
              <a:t> </a:t>
            </a:r>
            <a:r>
              <a:rPr lang="en-US" sz="1200" b="1" dirty="0">
                <a:solidFill>
                  <a:schemeClr val="lt1"/>
                </a:solidFill>
              </a:rPr>
              <a:t>and </a:t>
            </a:r>
            <a:r>
              <a:rPr lang="en-US" sz="1200" b="1" dirty="0" smtClean="0">
                <a:solidFill>
                  <a:schemeClr val="lt1"/>
                </a:solidFill>
              </a:rPr>
              <a:t>southern Somalia </a:t>
            </a:r>
            <a:r>
              <a:rPr lang="en-US" sz="1200" b="1" i="0" u="none" strike="noStrike" cap="none" dirty="0" smtClean="0">
                <a:solidFill>
                  <a:schemeClr val="lt1"/>
                </a:solidFill>
                <a:latin typeface="Arial"/>
                <a:ea typeface="Arial"/>
                <a:cs typeface="Arial"/>
                <a:sym typeface="Arial"/>
              </a:rPr>
              <a:t>(top </a:t>
            </a:r>
            <a:r>
              <a:rPr lang="en-US" sz="1200" b="1" i="0" u="none" strike="noStrike" cap="none" dirty="0">
                <a:solidFill>
                  <a:schemeClr val="lt1"/>
                </a:solidFill>
                <a:latin typeface="Arial"/>
                <a:ea typeface="Arial"/>
                <a:cs typeface="Arial"/>
                <a:sym typeface="Arial"/>
              </a:rPr>
              <a:t>right). </a:t>
            </a:r>
            <a:endParaRPr sz="1200" b="1" i="0" u="none" strike="noStrike" cap="none" dirty="0">
              <a:solidFill>
                <a:schemeClr val="lt1"/>
              </a:solidFill>
              <a:latin typeface="Arial"/>
              <a:ea typeface="Arial"/>
              <a:cs typeface="Arial"/>
              <a:sym typeface="Arial"/>
            </a:endParaRPr>
          </a:p>
        </p:txBody>
      </p:sp>
      <p:pic>
        <p:nvPicPr>
          <p:cNvPr id="161" name="Google Shape;161;p8"/>
          <p:cNvPicPr preferRelativeResize="0"/>
          <p:nvPr/>
        </p:nvPicPr>
        <p:blipFill>
          <a:blip r:embed="rId4">
            <a:extLst>
              <a:ext uri="{28A0092B-C50C-407E-A947-70E740481C1C}">
                <a14:useLocalDpi xmlns:a14="http://schemas.microsoft.com/office/drawing/2010/main" val="0"/>
              </a:ext>
            </a:extLst>
          </a:blip>
          <a:stretch>
            <a:fillRect/>
          </a:stretch>
        </p:blipFill>
        <p:spPr>
          <a:xfrm>
            <a:off x="4876800" y="567425"/>
            <a:ext cx="3314700" cy="2578100"/>
          </a:xfrm>
          <a:prstGeom prst="rect">
            <a:avLst/>
          </a:prstGeom>
          <a:noFill/>
          <a:ln>
            <a:noFill/>
          </a:ln>
        </p:spPr>
      </p:pic>
      <p:pic>
        <p:nvPicPr>
          <p:cNvPr id="162" name="Google Shape;162;p8"/>
          <p:cNvPicPr preferRelativeResize="0"/>
          <p:nvPr/>
        </p:nvPicPr>
        <p:blipFill>
          <a:blip r:embed="rId5">
            <a:extLst>
              <a:ext uri="{28A0092B-C50C-407E-A947-70E740481C1C}">
                <a14:useLocalDpi xmlns:a14="http://schemas.microsoft.com/office/drawing/2010/main" val="0"/>
              </a:ext>
            </a:extLst>
          </a:blip>
          <a:stretch>
            <a:fillRect/>
          </a:stretch>
        </p:blipFill>
        <p:spPr>
          <a:xfrm>
            <a:off x="4876801" y="3374125"/>
            <a:ext cx="3373004" cy="2623447"/>
          </a:xfrm>
          <a:prstGeom prst="rect">
            <a:avLst/>
          </a:prstGeom>
          <a:noFill/>
          <a:ln>
            <a:noFill/>
          </a:ln>
        </p:spPr>
      </p:pic>
      <p:pic>
        <p:nvPicPr>
          <p:cNvPr id="163" name="Google Shape;163;p8"/>
          <p:cNvPicPr preferRelativeResize="0"/>
          <p:nvPr/>
        </p:nvPicPr>
        <p:blipFill>
          <a:blip r:embed="rId6">
            <a:extLst>
              <a:ext uri="{28A0092B-C50C-407E-A947-70E740481C1C}">
                <a14:useLocalDpi xmlns:a14="http://schemas.microsoft.com/office/drawing/2010/main" val="0"/>
              </a:ext>
            </a:extLst>
          </a:blip>
          <a:stretch>
            <a:fillRect/>
          </a:stretch>
        </p:blipFill>
        <p:spPr>
          <a:xfrm>
            <a:off x="304800" y="3495670"/>
            <a:ext cx="3314700" cy="25781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685800" y="177800"/>
            <a:ext cx="7924800" cy="1498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0" name="Google Shape;170;p9"/>
          <p:cNvSpPr txBox="1"/>
          <p:nvPr/>
        </p:nvSpPr>
        <p:spPr>
          <a:xfrm>
            <a:off x="4543500" y="1501150"/>
            <a:ext cx="4992385"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06 – 12 </a:t>
            </a:r>
            <a:r>
              <a:rPr lang="en-US" sz="1600" b="1" dirty="0" smtClean="0">
                <a:solidFill>
                  <a:srgbClr val="FFFF00"/>
                </a:solidFill>
              </a:rPr>
              <a:t>Dec</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0" i="0" u="none" strike="noStrike" cap="none" dirty="0">
              <a:solidFill>
                <a:schemeClr val="dk1"/>
              </a:solidFill>
              <a:latin typeface="Arial"/>
              <a:ea typeface="Arial"/>
              <a:cs typeface="Arial"/>
              <a:sym typeface="Arial"/>
            </a:endParaRPr>
          </a:p>
        </p:txBody>
      </p:sp>
      <p:sp>
        <p:nvSpPr>
          <p:cNvPr id="171" name="Google Shape;171;p9"/>
          <p:cNvSpPr txBox="1"/>
          <p:nvPr/>
        </p:nvSpPr>
        <p:spPr>
          <a:xfrm>
            <a:off x="79248" y="5366468"/>
            <a:ext cx="8991600" cy="646290"/>
          </a:xfrm>
          <a:prstGeom prst="rect">
            <a:avLst/>
          </a:prstGeom>
          <a:noFill/>
          <a:ln>
            <a:noFill/>
          </a:ln>
        </p:spPr>
        <p:txBody>
          <a:bodyPr spcFirstLastPara="1" wrap="square" lIns="91425" tIns="45700" rIns="91425" bIns="45700" anchor="t" anchorCtr="0">
            <a:spAutoFit/>
          </a:bodyPr>
          <a:lstStyle/>
          <a:p>
            <a:pPr lvl="0" algn="just">
              <a:buClr>
                <a:schemeClr val="dk1"/>
              </a:buClr>
              <a:buSzPts val="1200"/>
            </a:pPr>
            <a:r>
              <a:rPr lang="en-US" sz="1200" b="1" i="0" u="none" strike="noStrike" cap="none" dirty="0">
                <a:solidFill>
                  <a:schemeClr val="lt1"/>
                </a:solidFill>
                <a:latin typeface="Arial"/>
                <a:ea typeface="Arial"/>
                <a:cs typeface="Arial"/>
                <a:sym typeface="Arial"/>
              </a:rPr>
              <a:t>For week-1 (left panel</a:t>
            </a:r>
            <a:r>
              <a:rPr lang="en-US" sz="1200" b="1" i="0" u="none" strike="noStrike" cap="none" dirty="0" smtClean="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the </a:t>
            </a:r>
            <a:r>
              <a:rPr lang="en-US" sz="1200" b="1" i="0" u="none" strike="noStrike" cap="none" dirty="0">
                <a:solidFill>
                  <a:schemeClr val="lt1"/>
                </a:solidFill>
                <a:latin typeface="Arial"/>
                <a:ea typeface="Arial"/>
                <a:cs typeface="Arial"/>
                <a:sym typeface="Arial"/>
              </a:rPr>
              <a:t>NCEP GEFS </a:t>
            </a:r>
            <a:r>
              <a:rPr lang="en-US" sz="1200" b="1" i="0" u="none" strike="noStrike" cap="none" dirty="0" smtClean="0">
                <a:solidFill>
                  <a:schemeClr val="lt1"/>
                </a:solidFill>
                <a:latin typeface="Arial"/>
                <a:ea typeface="Arial"/>
                <a:cs typeface="Arial"/>
                <a:sym typeface="Arial"/>
              </a:rPr>
              <a:t>forecasts indicate </a:t>
            </a:r>
            <a:r>
              <a:rPr lang="en-US" sz="1200" b="1" i="0" u="none" strike="noStrike" cap="none" dirty="0">
                <a:solidFill>
                  <a:schemeClr val="lt1"/>
                </a:solidFill>
                <a:latin typeface="Arial"/>
                <a:ea typeface="Arial"/>
                <a:cs typeface="Arial"/>
                <a:sym typeface="Arial"/>
              </a:rPr>
              <a:t>a moderate to high chance (over 70%) for rainfall to exceed </a:t>
            </a:r>
            <a:r>
              <a:rPr lang="en-US" sz="1200" b="1" i="0" u="none" strike="noStrike" cap="none" dirty="0" smtClean="0">
                <a:solidFill>
                  <a:schemeClr val="lt1"/>
                </a:solidFill>
                <a:latin typeface="Arial"/>
                <a:ea typeface="Arial"/>
                <a:cs typeface="Arial"/>
                <a:sym typeface="Arial"/>
              </a:rPr>
              <a:t>50 mm over </a:t>
            </a:r>
            <a:r>
              <a:rPr lang="en-US" sz="1200" b="1" dirty="0" smtClean="0">
                <a:solidFill>
                  <a:schemeClr val="lt1"/>
                </a:solidFill>
              </a:rPr>
              <a:t>portions of Central Africa. </a:t>
            </a:r>
            <a:r>
              <a:rPr lang="en-US" sz="1200" b="1" dirty="0">
                <a:solidFill>
                  <a:schemeClr val="lt1"/>
                </a:solidFill>
              </a:rPr>
              <a:t>For </a:t>
            </a:r>
            <a:r>
              <a:rPr lang="en-US" sz="1200" b="1" dirty="0" smtClean="0">
                <a:solidFill>
                  <a:schemeClr val="lt1"/>
                </a:solidFill>
              </a:rPr>
              <a:t>week-2 </a:t>
            </a:r>
            <a:r>
              <a:rPr lang="en-US" sz="1200" b="1" dirty="0">
                <a:solidFill>
                  <a:schemeClr val="lt1"/>
                </a:solidFill>
              </a:rPr>
              <a:t>(right panel</a:t>
            </a:r>
            <a:r>
              <a:rPr lang="en-US" sz="1200" b="1" dirty="0" smtClean="0">
                <a:solidFill>
                  <a:schemeClr val="lt1"/>
                </a:solidFill>
              </a:rPr>
              <a:t>), higher probability of exceedances are expected to confine over Equatorial Guinea, southern Congo, western and eastern DRC, and the eastern portion of South Africa.</a:t>
            </a:r>
            <a:endParaRPr sz="1200" b="1" i="0" u="none" strike="noStrike" cap="none" dirty="0">
              <a:solidFill>
                <a:schemeClr val="lt1"/>
              </a:solidFill>
              <a:latin typeface="Arial"/>
              <a:ea typeface="Arial"/>
              <a:cs typeface="Arial"/>
              <a:sym typeface="Arial"/>
            </a:endParaRPr>
          </a:p>
        </p:txBody>
      </p:sp>
      <p:sp>
        <p:nvSpPr>
          <p:cNvPr id="172" name="Google Shape;172;p9"/>
          <p:cNvSpPr txBox="1"/>
          <p:nvPr/>
        </p:nvSpPr>
        <p:spPr>
          <a:xfrm>
            <a:off x="415221" y="1524000"/>
            <a:ext cx="3971018" cy="338514"/>
          </a:xfrm>
          <a:prstGeom prst="rect">
            <a:avLst/>
          </a:prstGeom>
          <a:noFill/>
          <a:ln>
            <a:noFill/>
          </a:ln>
        </p:spPr>
        <p:txBody>
          <a:bodyPr spcFirstLastPara="1" wrap="square" lIns="91425" tIns="45700" rIns="91425" bIns="45700" anchor="t" anchorCtr="0">
            <a:spAutoFit/>
          </a:bodyPr>
          <a:lstStyle/>
          <a:p>
            <a:pPr algn="ctr">
              <a:buSzPts val="1600"/>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29 Nov – 05 Dec </a:t>
            </a:r>
            <a:r>
              <a:rPr lang="en-US" sz="1600" b="1" dirty="0" smtClean="0">
                <a:solidFill>
                  <a:srgbClr val="FFFF00"/>
                </a:solidFill>
              </a:rPr>
              <a:t>2022</a:t>
            </a:r>
            <a:endParaRPr lang="en-US" sz="1600" dirty="0">
              <a:solidFill>
                <a:schemeClr val="dk1"/>
              </a:solidFill>
            </a:endParaRPr>
          </a:p>
        </p:txBody>
      </p:sp>
      <p:pic>
        <p:nvPicPr>
          <p:cNvPr id="173" name="Google Shape;173;p9"/>
          <p:cNvPicPr preferRelativeResize="0"/>
          <p:nvPr/>
        </p:nvPicPr>
        <p:blipFill>
          <a:blip r:embed="rId3">
            <a:extLst>
              <a:ext uri="{28A0092B-C50C-407E-A947-70E740481C1C}">
                <a14:useLocalDpi xmlns:a14="http://schemas.microsoft.com/office/drawing/2010/main" val="0"/>
              </a:ext>
            </a:extLst>
          </a:blip>
          <a:stretch>
            <a:fillRect/>
          </a:stretch>
        </p:blipFill>
        <p:spPr>
          <a:xfrm>
            <a:off x="152400" y="1862700"/>
            <a:ext cx="4265288" cy="3198966"/>
          </a:xfrm>
          <a:prstGeom prst="rect">
            <a:avLst/>
          </a:prstGeom>
          <a:noFill/>
          <a:ln>
            <a:noFill/>
          </a:ln>
        </p:spPr>
      </p:pic>
      <p:pic>
        <p:nvPicPr>
          <p:cNvPr id="174" name="Google Shape;174;p9"/>
          <p:cNvPicPr preferRelativeResize="0"/>
          <p:nvPr/>
        </p:nvPicPr>
        <p:blipFill>
          <a:blip r:embed="rId4">
            <a:extLst>
              <a:ext uri="{28A0092B-C50C-407E-A947-70E740481C1C}">
                <a14:useLocalDpi xmlns:a14="http://schemas.microsoft.com/office/drawing/2010/main" val="0"/>
              </a:ext>
            </a:extLst>
          </a:blip>
          <a:stretch>
            <a:fillRect/>
          </a:stretch>
        </p:blipFill>
        <p:spPr>
          <a:xfrm>
            <a:off x="4574950" y="1839850"/>
            <a:ext cx="4295756" cy="3221817"/>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5269</TotalTime>
  <Words>1953</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Vernon E. Kousky</dc:creator>
  <cp:lastModifiedBy>Endalkachew Bekele</cp:lastModifiedBy>
  <cp:revision>99</cp:revision>
  <dcterms:created xsi:type="dcterms:W3CDTF">2001-08-31T10:39:36Z</dcterms:created>
  <dcterms:modified xsi:type="dcterms:W3CDTF">2022-11-28T18:35:42Z</dcterms:modified>
</cp:coreProperties>
</file>