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ia7tLzFg0RhHMex+Benip4JxPG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gif"/><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gi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2.gif"/><Relationship Id="rId5" Type="http://schemas.openxmlformats.org/officeDocument/2006/relationships/image" Target="../media/image11.gif"/><Relationship Id="rId6"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 Justin Hicks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09</a:t>
            </a:r>
            <a:r>
              <a:rPr b="1" i="0" lang="en-US" sz="2800" u="none" cap="none" strike="noStrike">
                <a:solidFill>
                  <a:schemeClr val="lt1"/>
                </a:solidFill>
                <a:latin typeface="Arial"/>
                <a:ea typeface="Arial"/>
                <a:cs typeface="Arial"/>
                <a:sym typeface="Arial"/>
              </a:rPr>
              <a:t> </a:t>
            </a:r>
            <a:r>
              <a:rPr b="1" lang="en-US" sz="2800">
                <a:solidFill>
                  <a:schemeClr val="lt1"/>
                </a:solidFill>
              </a:rPr>
              <a:t>January</a:t>
            </a:r>
            <a:r>
              <a:rPr b="1" i="0" lang="en-US" sz="2800" u="none" cap="none" strike="noStrike">
                <a:solidFill>
                  <a:schemeClr val="lt1"/>
                </a:solidFill>
                <a:latin typeface="Arial"/>
                <a:ea typeface="Arial"/>
                <a:cs typeface="Arial"/>
                <a:sym typeface="Arial"/>
              </a:rPr>
              <a:t> 202</a:t>
            </a:r>
            <a:r>
              <a:rPr b="1" lang="en-US" sz="2800">
                <a:solidFill>
                  <a:schemeClr val="lt1"/>
                </a:solidFill>
              </a:rPr>
              <a:t>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10 – 16</a:t>
            </a:r>
            <a:r>
              <a:rPr b="1" i="0" lang="en-US" sz="1600" u="none" cap="none" strike="noStrike">
                <a:solidFill>
                  <a:srgbClr val="FFFF00"/>
                </a:solidFill>
                <a:latin typeface="Arial"/>
                <a:ea typeface="Arial"/>
                <a:cs typeface="Arial"/>
                <a:sym typeface="Arial"/>
              </a:rPr>
              <a:t> Jan, 202</a:t>
            </a:r>
            <a:r>
              <a:rPr b="1" lang="en-US" sz="1600">
                <a:solidFill>
                  <a:srgbClr val="FFFF00"/>
                </a:solidFill>
              </a:rPr>
              <a:t>3</a:t>
            </a:r>
            <a:endParaRPr b="1" i="0" sz="1600" u="none" cap="none" strike="noStrike">
              <a:solidFill>
                <a:srgbClr val="FFFF00"/>
              </a:solidFill>
              <a:latin typeface="Arial"/>
              <a:ea typeface="Arial"/>
              <a:cs typeface="Arial"/>
              <a:sym typeface="Arial"/>
            </a:endParaRPr>
          </a:p>
        </p:txBody>
      </p:sp>
      <p:sp>
        <p:nvSpPr>
          <p:cNvPr id="185" name="Google Shape;185;p10"/>
          <p:cNvSpPr txBox="1"/>
          <p:nvPr/>
        </p:nvSpPr>
        <p:spPr>
          <a:xfrm>
            <a:off x="4260545" y="1762812"/>
            <a:ext cx="4528500" cy="33093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southern Congo, western and eastern parts of DRC, southern Kenya, n</a:t>
            </a:r>
            <a:r>
              <a:rPr b="1" lang="en-US" sz="1100">
                <a:solidFill>
                  <a:schemeClr val="lt1"/>
                </a:solidFill>
              </a:rPr>
              <a:t>orthern and central Tanzania, Rwanda, Burundi, Malawi, central and southern Mozambique, </a:t>
            </a:r>
            <a:r>
              <a:rPr b="1" i="0" lang="en-US" sz="1100" u="none" cap="none" strike="noStrike">
                <a:solidFill>
                  <a:schemeClr val="lt1"/>
                </a:solidFill>
                <a:latin typeface="Arial"/>
                <a:ea typeface="Arial"/>
                <a:cs typeface="Arial"/>
                <a:sym typeface="Arial"/>
              </a:rPr>
              <a:t>northwestern an</a:t>
            </a:r>
            <a:r>
              <a:rPr b="1" lang="en-US" sz="1100">
                <a:solidFill>
                  <a:schemeClr val="lt1"/>
                </a:solidFill>
              </a:rPr>
              <a:t>d </a:t>
            </a:r>
            <a:r>
              <a:rPr b="1" i="0" lang="en-US" sz="1100" u="none" cap="none" strike="noStrike">
                <a:solidFill>
                  <a:schemeClr val="lt1"/>
                </a:solidFill>
                <a:latin typeface="Arial"/>
                <a:ea typeface="Arial"/>
                <a:cs typeface="Arial"/>
                <a:sym typeface="Arial"/>
              </a:rPr>
              <a:t>central</a:t>
            </a:r>
            <a:r>
              <a:rPr b="1" lang="en-US" sz="1100">
                <a:solidFill>
                  <a:schemeClr val="lt1"/>
                </a:solidFill>
              </a:rPr>
              <a:t> </a:t>
            </a:r>
            <a:r>
              <a:rPr b="1" i="0" lang="en-US" sz="1100" u="none" cap="none" strike="noStrike">
                <a:solidFill>
                  <a:schemeClr val="lt1"/>
                </a:solidFill>
                <a:latin typeface="Arial"/>
                <a:ea typeface="Arial"/>
                <a:cs typeface="Arial"/>
                <a:sym typeface="Arial"/>
              </a:rPr>
              <a:t>parts of Angola, Zambia,</a:t>
            </a:r>
            <a:r>
              <a:rPr b="1" lang="en-US" sz="1100">
                <a:solidFill>
                  <a:schemeClr val="lt1"/>
                </a:solidFill>
              </a:rPr>
              <a:t> </a:t>
            </a:r>
            <a:r>
              <a:rPr b="1" i="0" lang="en-US" sz="1100" u="none" cap="none" strike="noStrike">
                <a:solidFill>
                  <a:schemeClr val="lt1"/>
                </a:solidFill>
                <a:latin typeface="Arial"/>
                <a:ea typeface="Arial"/>
                <a:cs typeface="Arial"/>
                <a:sym typeface="Arial"/>
              </a:rPr>
              <a:t>Zimbabwe, and </a:t>
            </a:r>
            <a:r>
              <a:rPr b="1" lang="en-US" sz="1100">
                <a:solidFill>
                  <a:schemeClr val="lt1"/>
                </a:solidFill>
              </a:rPr>
              <a:t>southern Madagascar</a:t>
            </a:r>
            <a:r>
              <a:rPr b="1" i="0" lang="en-US" sz="1100" u="none" cap="none" strike="noStrike">
                <a:solidFill>
                  <a:schemeClr val="lt1"/>
                </a:solidFill>
                <a:latin typeface="Arial"/>
                <a:ea typeface="Arial"/>
                <a:cs typeface="Arial"/>
                <a:sym typeface="Arial"/>
              </a:rPr>
              <a:t>. In particular, there is above </a:t>
            </a:r>
            <a:r>
              <a:rPr b="1" lang="en-US" sz="1100">
                <a:solidFill>
                  <a:schemeClr val="lt1"/>
                </a:solidFill>
              </a:rPr>
              <a:t>80</a:t>
            </a:r>
            <a:r>
              <a:rPr b="1" i="0" lang="en-US" sz="1100" u="none" cap="none" strike="noStrike">
                <a:solidFill>
                  <a:schemeClr val="lt1"/>
                </a:solidFill>
                <a:latin typeface="Arial"/>
                <a:ea typeface="Arial"/>
                <a:cs typeface="Arial"/>
                <a:sym typeface="Arial"/>
              </a:rPr>
              <a:t>% chance for rainfall to be above-normal over </a:t>
            </a:r>
            <a:r>
              <a:rPr b="1" lang="en-US" sz="1100">
                <a:solidFill>
                  <a:schemeClr val="lt1"/>
                </a:solidFill>
              </a:rPr>
              <a:t>west-central and southern Mozambique and eastern Zimbabwe.</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consolidated probabilistic forecasts suggest above 50% chance for weekly total rainfall to be below-normal (below the lower tercile) over central and eastern Namibia, most of Botswana, Lesotho, Eswatini, central and eastern South Africa, and northwestern Madagascar. In particular, there is above 80% chance for rainfall to be below-normal over eastern Namibia, southwestern Botswana, central and southeastern South Africa, and Lesotho. </a:t>
            </a:r>
            <a:endParaRPr b="1" i="0" sz="1100" u="none" cap="none" strike="noStrike">
              <a:solidFill>
                <a:schemeClr val="lt1"/>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b="0" l="0" r="0" t="0"/>
          <a:stretch/>
        </p:blipFill>
        <p:spPr>
          <a:xfrm>
            <a:off x="405246" y="1687512"/>
            <a:ext cx="3759836" cy="4865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17</a:t>
            </a:r>
            <a:r>
              <a:rPr b="1" i="0" lang="en-US" sz="1600" u="none" cap="none" strike="noStrike">
                <a:solidFill>
                  <a:srgbClr val="FFFF00"/>
                </a:solidFill>
                <a:latin typeface="Arial"/>
                <a:ea typeface="Arial"/>
                <a:cs typeface="Arial"/>
                <a:sym typeface="Arial"/>
              </a:rPr>
              <a:t>  – </a:t>
            </a:r>
            <a:r>
              <a:rPr b="1" lang="en-US" sz="1600">
                <a:solidFill>
                  <a:srgbClr val="FFFF00"/>
                </a:solidFill>
              </a:rPr>
              <a:t>23</a:t>
            </a:r>
            <a:r>
              <a:rPr b="1" i="0" lang="en-US" sz="1600" u="none" cap="none" strike="noStrike">
                <a:solidFill>
                  <a:srgbClr val="FFFF00"/>
                </a:solidFill>
                <a:latin typeface="Arial"/>
                <a:ea typeface="Arial"/>
                <a:cs typeface="Arial"/>
                <a:sym typeface="Arial"/>
              </a:rPr>
              <a:t> Jan, 2023</a:t>
            </a:r>
            <a:endParaRPr/>
          </a:p>
        </p:txBody>
      </p:sp>
      <p:sp>
        <p:nvSpPr>
          <p:cNvPr id="195" name="Google Shape;195;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6" name="Google Shape;196;p11"/>
          <p:cNvSpPr txBox="1"/>
          <p:nvPr/>
        </p:nvSpPr>
        <p:spPr>
          <a:xfrm>
            <a:off x="4327450" y="2082367"/>
            <a:ext cx="4585800" cy="28014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a:t>
            </a:r>
            <a:r>
              <a:rPr b="1" lang="en-US" sz="1100">
                <a:solidFill>
                  <a:schemeClr val="lt1"/>
                </a:solidFill>
              </a:rPr>
              <a:t> southeastern DRC, Burundi, western, central, and southern Tanzania, northeastern Zambia, northern Malawi, and northern Madagascar. </a:t>
            </a:r>
            <a:r>
              <a:rPr b="1" lang="en-US" sz="1100">
                <a:solidFill>
                  <a:schemeClr val="lt1"/>
                </a:solidFill>
              </a:rPr>
              <a:t>In particular, there is above 65% chance for rainfall to be above-normal over southeastern Tanzania.  </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total rainfall to be below-normal (below the lower tercile) over </a:t>
            </a:r>
            <a:r>
              <a:rPr b="1" lang="en-US" sz="1100">
                <a:solidFill>
                  <a:schemeClr val="lt1"/>
                </a:solidFill>
              </a:rPr>
              <a:t>northeastern Namibia, western and central Botswana, central South Africa, and western Lesotho. In particular, there is above 65% chance for rainfall to be below-normal in northeastern Namibia and northwestern Botswana.</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p:txBody>
      </p:sp>
      <p:pic>
        <p:nvPicPr>
          <p:cNvPr id="197" name="Google Shape;197;p11"/>
          <p:cNvPicPr preferRelativeResize="0"/>
          <p:nvPr/>
        </p:nvPicPr>
        <p:blipFill rotWithShape="1">
          <a:blip r:embed="rId3">
            <a:alphaModFix/>
          </a:blip>
          <a:srcRect b="0" l="0" r="0" t="0"/>
          <a:stretch/>
        </p:blipFill>
        <p:spPr>
          <a:xfrm>
            <a:off x="402337" y="1687512"/>
            <a:ext cx="3762192" cy="486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152400" y="991517"/>
            <a:ext cx="8817033" cy="5365739"/>
          </a:xfrm>
          <a:prstGeom prst="rect">
            <a:avLst/>
          </a:prstGeom>
          <a:noFill/>
          <a:ln>
            <a:noFill/>
          </a:ln>
        </p:spPr>
        <p:txBody>
          <a:bodyPr anchorCtr="0" anchor="t" bIns="45700" lIns="91425" spcFirstLastPara="1" rIns="91425" wrap="square" tIns="45700">
            <a:noAutofit/>
          </a:bodyPr>
          <a:lstStyle/>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During the past 30 days, in East Africa, above-average rainfall was observed over Uganda, pockets of central Kenya, western Ethiopia, central and northern Tanzania, and southeastern South Sudan. Rainfall was below-average over a small portion of southwestern Ethiopia, northern and southern Kenya, and parts of northwestern and southeastern Tanzania. In Central Africa, rainfall was above-average over northeastern Gabon, western Equatorial Guinea, southern Cameroon, southwestern CAR, most of Congo, and southern, eastern, and west-central  DRC. Rainfall was below-average over western and southern Gabon, southern CAR, pockets of northern Congo, and pockets of central, southwestern, and northwestern DRC. In West Africa, rainfall was above-average over southern Sierra Leone. In contrast, below-average rainfall was observed from Liberia to southern Nigeria. In southern Africa, above-average rainfall was observed over central and northeastern Angola, South Africa, Lesotho, Eswatini, central Namibia, central and southern Mozambique, northern and southern Malawi, northern and central Zambia, southern and central Botswana, and southern and parts of central Madagascar. Below normal precipitation was observed over southern and northwestern Angola, northern Namibia, southwestern Zambia, central parts of Malawi, parts of central and northeastern Mozambique, most of Zimbabwe, northern and eastern Botswana, and northern and central Madagascar.</a:t>
            </a:r>
            <a:endParaRPr b="1" sz="1000">
              <a:solidFill>
                <a:schemeClr val="lt1"/>
              </a:solidFill>
              <a:latin typeface="Arial"/>
              <a:ea typeface="Arial"/>
              <a:cs typeface="Arial"/>
              <a:sym typeface="Arial"/>
            </a:endParaRPr>
          </a:p>
          <a:p>
            <a:pPr indent="0" lvl="0" marL="457200" rtl="0" algn="just">
              <a:spcBef>
                <a:spcPts val="0"/>
              </a:spcBef>
              <a:spcAft>
                <a:spcPts val="0"/>
              </a:spcAft>
              <a:buNone/>
            </a:pPr>
            <a:r>
              <a:t/>
            </a:r>
            <a:endParaRPr b="1"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During the past 7 days, in East Africa, rainfall was above-average over pockets of northern Ethiopia, central and southern Kenya, western Eritrea, and a small portion of northeastern Tanzania. Below-average rainfall was observed over southwestern Kenya, southern Uganda, Rwanda, Burundi, and most of Tanzania. In Central Africa, rainfall was above-average over Congo and western, central, and southern DRC. Below-average rainfall was observed over southwestern and central Gabon, and northern and eastern DRC. In West Africa, rainfall was near average across most of the region. In Southern Africa, rainfall was above-average over pockets of central, western, and northern Angola, western Lesotho, Eswatini, eastern South Africa, southern Mozambique, central, western, and southern Zambia, eastern Botswana, southern Zimbabwe, and pockets of central Madagascar. In contrast, rainfall was below-average over southeastern Angola, central and northeastern Namibia (including the Caprivi Strip), eastern Zambia, northwestern Botswana, northeastern Zimbabwe, Malawi, north-central South Africa, central and northern Mozambique, and northern and southern Madagascar</a:t>
            </a:r>
            <a:endParaRPr b="1" sz="1000">
              <a:solidFill>
                <a:schemeClr val="lt1"/>
              </a:solidFill>
              <a:latin typeface="Arial"/>
              <a:ea typeface="Arial"/>
              <a:cs typeface="Arial"/>
              <a:sym typeface="Arial"/>
            </a:endParaRPr>
          </a:p>
          <a:p>
            <a:pPr indent="0" lvl="0" marL="457200" rtl="0" algn="just">
              <a:spcBef>
                <a:spcPts val="0"/>
              </a:spcBef>
              <a:spcAft>
                <a:spcPts val="0"/>
              </a:spcAft>
              <a:buNone/>
            </a:pPr>
            <a:r>
              <a:t/>
            </a:r>
            <a:endParaRPr b="1"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Week-1 outlook calls for above-average rainfall over central and southern Congo, southern and central Gabon, Equatorial Guinea, central, southeastern, and southwestern DRC, Rwanda, Burundi, most of Tanzania, Zambia, Zimbabwe, Malawi, northern Mozambique, most of Angola, and southern and central Madagascar. In contrast, below-average rainfall is expected from Liberia to southern Nigeria, over a small portion of southeastern Tanzania, southeastern Angola, northeastern Namibia, central and eastern South Africa, Lesotho, Eswatini, Botswana, central and southern Zimbabwe, southern Mozambique, and northern Madagascar. Week-2 outlooks suggest an increased chance for above-average rainfall over portions of eastern DRC, eastern and southeastern Angola, western Mozambique, central and southern Zambia, central and southern Malawi, central and southern Tanzania, portions of eastern and northwestern Madagascar, Zimbabwe, most of Botswana, central, southern, and northeastern Namibia, South Africa, Lesotho, and Eswatini. Below-average rainfall is likely over eastern Gabon, central Congo, southern Uganda, northern Tanzania, southwestern Kenya, western Angola, Rwanda, Burundi, eastern Mozambique, central, western, and northeastern Madagascar, and along coastal Sierra Leone and Liberia.</a:t>
            </a:r>
            <a:endParaRPr b="1" sz="1000">
              <a:solidFill>
                <a:schemeClr val="lt1"/>
              </a:solidFill>
              <a:latin typeface="Arial"/>
              <a:ea typeface="Arial"/>
              <a:cs typeface="Arial"/>
              <a:sym typeface="Arial"/>
            </a:endParaRPr>
          </a:p>
          <a:p>
            <a:pPr indent="0" lvl="0" marL="457200" rtl="0" algn="just">
              <a:spcBef>
                <a:spcPts val="0"/>
              </a:spcBef>
              <a:spcAft>
                <a:spcPts val="0"/>
              </a:spcAft>
              <a:buNone/>
            </a:pPr>
            <a:r>
              <a:t/>
            </a:r>
            <a:endParaRPr b="1" sz="1000">
              <a:solidFill>
                <a:schemeClr val="lt1"/>
              </a:solidFill>
              <a:latin typeface="Arial"/>
              <a:ea typeface="Arial"/>
              <a:cs typeface="Arial"/>
              <a:sym typeface="Arial"/>
            </a:endParaRPr>
          </a:p>
        </p:txBody>
      </p:sp>
      <p:sp>
        <p:nvSpPr>
          <p:cNvPr id="204" name="Google Shape;204;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685795"/>
            <a:ext cx="8896200" cy="4605277"/>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273050" lvl="0" marL="28575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pockets of </a:t>
            </a:r>
            <a:r>
              <a:rPr b="1" lang="en-US" sz="1200">
                <a:solidFill>
                  <a:schemeClr val="lt1"/>
                </a:solidFill>
              </a:rPr>
              <a:t>northern </a:t>
            </a:r>
            <a:r>
              <a:rPr b="1" i="0" lang="en-US" sz="1200" u="none" cap="none" strike="noStrike">
                <a:solidFill>
                  <a:schemeClr val="lt1"/>
                </a:solidFill>
                <a:latin typeface="Arial"/>
                <a:ea typeface="Arial"/>
                <a:cs typeface="Arial"/>
                <a:sym typeface="Arial"/>
              </a:rPr>
              <a:t>Ethiopia, </a:t>
            </a:r>
            <a:r>
              <a:rPr b="1" lang="en-US" sz="1200">
                <a:solidFill>
                  <a:schemeClr val="lt1"/>
                </a:solidFill>
              </a:rPr>
              <a:t>central and southern</a:t>
            </a:r>
            <a:r>
              <a:rPr b="1" i="0" lang="en-US" sz="1200" u="none" cap="none" strike="noStrike">
                <a:solidFill>
                  <a:schemeClr val="lt1"/>
                </a:solidFill>
                <a:latin typeface="Arial"/>
                <a:ea typeface="Arial"/>
                <a:cs typeface="Arial"/>
                <a:sym typeface="Arial"/>
              </a:rPr>
              <a:t> Kenya, </a:t>
            </a:r>
            <a:r>
              <a:rPr b="1" lang="en-US" sz="1200">
                <a:solidFill>
                  <a:schemeClr val="lt1"/>
                </a:solidFill>
              </a:rPr>
              <a:t>western </a:t>
            </a:r>
            <a:r>
              <a:rPr b="1" i="0" lang="en-US" sz="1200" u="none" cap="none" strike="noStrike">
                <a:solidFill>
                  <a:schemeClr val="lt1"/>
                </a:solidFill>
                <a:latin typeface="Arial"/>
                <a:ea typeface="Arial"/>
                <a:cs typeface="Arial"/>
                <a:sym typeface="Arial"/>
              </a:rPr>
              <a:t>Eritr</a:t>
            </a:r>
            <a:r>
              <a:rPr b="1" lang="en-US" sz="1200">
                <a:solidFill>
                  <a:schemeClr val="lt1"/>
                </a:solidFill>
              </a:rPr>
              <a:t>ea, </a:t>
            </a:r>
            <a:r>
              <a:rPr b="1" i="0" lang="en-US" sz="1200" u="none" cap="none" strike="noStrike">
                <a:solidFill>
                  <a:schemeClr val="lt1"/>
                </a:solidFill>
                <a:latin typeface="Arial"/>
                <a:ea typeface="Arial"/>
                <a:cs typeface="Arial"/>
                <a:sym typeface="Arial"/>
              </a:rPr>
              <a:t>and </a:t>
            </a:r>
            <a:r>
              <a:rPr b="1" lang="en-US" sz="1200">
                <a:solidFill>
                  <a:schemeClr val="lt1"/>
                </a:solidFill>
              </a:rPr>
              <a:t>a small portion of northeastern</a:t>
            </a:r>
            <a:r>
              <a:rPr b="1" i="0" lang="en-US" sz="1200" u="none" cap="none" strike="noStrike">
                <a:solidFill>
                  <a:schemeClr val="lt1"/>
                </a:solidFill>
                <a:latin typeface="Arial"/>
                <a:ea typeface="Arial"/>
                <a:cs typeface="Arial"/>
                <a:sym typeface="Arial"/>
              </a:rPr>
              <a:t> Tanzania. Below-average rainfall was observed over </a:t>
            </a:r>
            <a:r>
              <a:rPr b="1" lang="en-US" sz="1200">
                <a:solidFill>
                  <a:schemeClr val="lt1"/>
                </a:solidFill>
              </a:rPr>
              <a:t>southwestern</a:t>
            </a:r>
            <a:r>
              <a:rPr b="1" i="0" lang="en-US" sz="1200" u="none" cap="none" strike="noStrike">
                <a:solidFill>
                  <a:schemeClr val="lt1"/>
                </a:solidFill>
                <a:latin typeface="Arial"/>
                <a:ea typeface="Arial"/>
                <a:cs typeface="Arial"/>
                <a:sym typeface="Arial"/>
              </a:rPr>
              <a:t> Kenya</a:t>
            </a:r>
            <a:r>
              <a:rPr b="1" lang="en-US" sz="1200">
                <a:solidFill>
                  <a:schemeClr val="lt1"/>
                </a:solidFill>
              </a:rPr>
              <a:t>, southern Uganda, Rwanda, Burundi, and most of Tanzania</a:t>
            </a:r>
            <a:r>
              <a:rPr b="1" i="0" lang="en-US" sz="1200" u="none" cap="none" strike="noStrike">
                <a:solidFill>
                  <a:schemeClr val="lt1"/>
                </a:solidFill>
                <a:latin typeface="Arial"/>
                <a:ea typeface="Arial"/>
                <a:cs typeface="Arial"/>
                <a:sym typeface="Arial"/>
              </a:rPr>
              <a:t>. In Central Africa, rainfall was above-average ov</a:t>
            </a:r>
            <a:r>
              <a:rPr b="1" lang="en-US" sz="1200">
                <a:solidFill>
                  <a:schemeClr val="lt1"/>
                </a:solidFill>
              </a:rPr>
              <a:t>er</a:t>
            </a:r>
            <a:r>
              <a:rPr b="1" i="0" lang="en-US" sz="1200" u="none" cap="none" strike="noStrike">
                <a:solidFill>
                  <a:schemeClr val="lt1"/>
                </a:solidFill>
                <a:latin typeface="Arial"/>
                <a:ea typeface="Arial"/>
                <a:cs typeface="Arial"/>
                <a:sym typeface="Arial"/>
              </a:rPr>
              <a:t> Congo</a:t>
            </a:r>
            <a:r>
              <a:rPr b="1" lang="en-US" sz="1200">
                <a:solidFill>
                  <a:schemeClr val="lt1"/>
                </a:solidFill>
              </a:rPr>
              <a:t> and western, central, and </a:t>
            </a:r>
            <a:r>
              <a:rPr b="1" i="0" lang="en-US" sz="1200" u="none" cap="none" strike="noStrike">
                <a:solidFill>
                  <a:schemeClr val="lt1"/>
                </a:solidFill>
                <a:latin typeface="Arial"/>
                <a:ea typeface="Arial"/>
                <a:cs typeface="Arial"/>
                <a:sym typeface="Arial"/>
              </a:rPr>
              <a:t>southe</a:t>
            </a:r>
            <a:r>
              <a:rPr b="1" lang="en-US" sz="1200">
                <a:solidFill>
                  <a:schemeClr val="lt1"/>
                </a:solidFill>
              </a:rPr>
              <a:t>rn</a:t>
            </a:r>
            <a:r>
              <a:rPr b="1" i="0" lang="en-US" sz="1200" u="none" cap="none" strike="noStrike">
                <a:solidFill>
                  <a:schemeClr val="lt1"/>
                </a:solidFill>
                <a:latin typeface="Arial"/>
                <a:ea typeface="Arial"/>
                <a:cs typeface="Arial"/>
                <a:sym typeface="Arial"/>
              </a:rPr>
              <a:t> DRC. Below-average rainfall was observed over sout</a:t>
            </a:r>
            <a:r>
              <a:rPr b="1" lang="en-US" sz="1200">
                <a:solidFill>
                  <a:schemeClr val="lt1"/>
                </a:solidFill>
              </a:rPr>
              <a:t>hwestern and central </a:t>
            </a:r>
            <a:r>
              <a:rPr b="1" i="0" lang="en-US" sz="1200" u="none" cap="none" strike="noStrike">
                <a:solidFill>
                  <a:schemeClr val="lt1"/>
                </a:solidFill>
                <a:latin typeface="Arial"/>
                <a:ea typeface="Arial"/>
                <a:cs typeface="Arial"/>
                <a:sym typeface="Arial"/>
              </a:rPr>
              <a:t>Gabon</a:t>
            </a:r>
            <a:r>
              <a:rPr b="1" lang="en-US" sz="1200">
                <a:solidFill>
                  <a:schemeClr val="lt1"/>
                </a:solidFill>
              </a:rPr>
              <a:t>, and northern and eastern</a:t>
            </a:r>
            <a:r>
              <a:rPr b="1" i="0" lang="en-US" sz="1200" u="none" cap="none" strike="noStrike">
                <a:solidFill>
                  <a:schemeClr val="lt1"/>
                </a:solidFill>
                <a:latin typeface="Arial"/>
                <a:ea typeface="Arial"/>
                <a:cs typeface="Arial"/>
                <a:sym typeface="Arial"/>
              </a:rPr>
              <a:t> DRC. In West Africa, </a:t>
            </a:r>
            <a:r>
              <a:rPr b="1" lang="en-US" sz="1200">
                <a:solidFill>
                  <a:schemeClr val="lt1"/>
                </a:solidFill>
              </a:rPr>
              <a:t>rainfall was near average across most of the region.</a:t>
            </a:r>
            <a:r>
              <a:rPr b="1" i="0" lang="en-US" sz="1200" u="none" cap="none" strike="noStrike">
                <a:solidFill>
                  <a:schemeClr val="lt1"/>
                </a:solidFill>
                <a:latin typeface="Arial"/>
                <a:ea typeface="Arial"/>
                <a:cs typeface="Arial"/>
                <a:sym typeface="Arial"/>
              </a:rPr>
              <a:t> In </a:t>
            </a:r>
            <a:r>
              <a:rPr b="1" lang="en-US" sz="1200">
                <a:solidFill>
                  <a:schemeClr val="lt1"/>
                </a:solidFill>
              </a:rPr>
              <a:t>S</a:t>
            </a:r>
            <a:r>
              <a:rPr b="1" i="0" lang="en-US" sz="1200" u="none" cap="none" strike="noStrike">
                <a:solidFill>
                  <a:schemeClr val="lt1"/>
                </a:solidFill>
                <a:latin typeface="Arial"/>
                <a:ea typeface="Arial"/>
                <a:cs typeface="Arial"/>
                <a:sym typeface="Arial"/>
              </a:rPr>
              <a:t>outhern Africa, rainfall was above-average over pockets of </a:t>
            </a:r>
            <a:r>
              <a:rPr b="1" lang="en-US" sz="1200">
                <a:solidFill>
                  <a:schemeClr val="lt1"/>
                </a:solidFill>
              </a:rPr>
              <a:t>central, western, and northern</a:t>
            </a:r>
            <a:r>
              <a:rPr b="1" i="0" lang="en-US" sz="1200" u="none" cap="none" strike="noStrike">
                <a:solidFill>
                  <a:schemeClr val="lt1"/>
                </a:solidFill>
                <a:latin typeface="Arial"/>
                <a:ea typeface="Arial"/>
                <a:cs typeface="Arial"/>
                <a:sym typeface="Arial"/>
              </a:rPr>
              <a:t> Angola,</a:t>
            </a:r>
            <a:r>
              <a:rPr b="1" lang="en-US" sz="1200">
                <a:solidFill>
                  <a:schemeClr val="lt1"/>
                </a:solidFill>
              </a:rPr>
              <a:t> western Lesotho</a:t>
            </a:r>
            <a:r>
              <a:rPr b="1" i="0" lang="en-US" sz="1200" u="none" cap="none" strike="noStrike">
                <a:solidFill>
                  <a:schemeClr val="lt1"/>
                </a:solidFill>
                <a:latin typeface="Arial"/>
                <a:ea typeface="Arial"/>
                <a:cs typeface="Arial"/>
                <a:sym typeface="Arial"/>
              </a:rPr>
              <a:t>, Eswatini, eastern South Africa, </a:t>
            </a:r>
            <a:r>
              <a:rPr b="1" lang="en-US" sz="1200">
                <a:solidFill>
                  <a:schemeClr val="lt1"/>
                </a:solidFill>
              </a:rPr>
              <a:t>southern</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central, we</a:t>
            </a:r>
            <a:r>
              <a:rPr b="1" i="0" lang="en-US" sz="1200" u="none" cap="none" strike="noStrike">
                <a:solidFill>
                  <a:schemeClr val="lt1"/>
                </a:solidFill>
                <a:latin typeface="Arial"/>
                <a:ea typeface="Arial"/>
                <a:cs typeface="Arial"/>
                <a:sym typeface="Arial"/>
              </a:rPr>
              <a:t>stern, and southern Zambia, </a:t>
            </a:r>
            <a:r>
              <a:rPr b="1" lang="en-US" sz="1200">
                <a:solidFill>
                  <a:schemeClr val="lt1"/>
                </a:solidFill>
              </a:rPr>
              <a:t>eastern Botswana, southern Zimbabwe, </a:t>
            </a:r>
            <a:r>
              <a:rPr b="1" i="0" lang="en-US" sz="1200" u="none" cap="none" strike="noStrike">
                <a:solidFill>
                  <a:schemeClr val="lt1"/>
                </a:solidFill>
                <a:latin typeface="Arial"/>
                <a:ea typeface="Arial"/>
                <a:cs typeface="Arial"/>
                <a:sym typeface="Arial"/>
              </a:rPr>
              <a:t>and pockets of </a:t>
            </a:r>
            <a:r>
              <a:rPr b="1" lang="en-US" sz="1200">
                <a:solidFill>
                  <a:schemeClr val="lt1"/>
                </a:solidFill>
              </a:rPr>
              <a:t>central</a:t>
            </a:r>
            <a:r>
              <a:rPr b="1" i="0" lang="en-US" sz="1200" u="none" cap="none" strike="noStrike">
                <a:solidFill>
                  <a:schemeClr val="lt1"/>
                </a:solidFill>
                <a:latin typeface="Arial"/>
                <a:ea typeface="Arial"/>
                <a:cs typeface="Arial"/>
                <a:sym typeface="Arial"/>
              </a:rPr>
              <a:t> Madagascar. In contrast, rainfall was below-average over southe</a:t>
            </a:r>
            <a:r>
              <a:rPr b="1" lang="en-US" sz="1200">
                <a:solidFill>
                  <a:schemeClr val="lt1"/>
                </a:solidFill>
              </a:rPr>
              <a:t>astern</a:t>
            </a:r>
            <a:r>
              <a:rPr b="1" i="0" lang="en-US" sz="1200" u="none" cap="none" strike="noStrike">
                <a:solidFill>
                  <a:schemeClr val="lt1"/>
                </a:solidFill>
                <a:latin typeface="Arial"/>
                <a:ea typeface="Arial"/>
                <a:cs typeface="Arial"/>
                <a:sym typeface="Arial"/>
              </a:rPr>
              <a:t> Angola, central and northeastern Namibia </a:t>
            </a:r>
            <a:r>
              <a:rPr b="1" lang="en-US" sz="1200">
                <a:solidFill>
                  <a:schemeClr val="lt1"/>
                </a:solidFill>
              </a:rPr>
              <a:t>(including the Caprivi Strip)</a:t>
            </a:r>
            <a:r>
              <a:rPr b="1" i="0" lang="en-US" sz="1200" u="none" cap="none" strike="noStrike">
                <a:solidFill>
                  <a:schemeClr val="lt1"/>
                </a:solidFill>
                <a:latin typeface="Arial"/>
                <a:ea typeface="Arial"/>
                <a:cs typeface="Arial"/>
                <a:sym typeface="Arial"/>
              </a:rPr>
              <a:t>, </a:t>
            </a:r>
            <a:r>
              <a:rPr b="1" lang="en-US" sz="1200">
                <a:solidFill>
                  <a:schemeClr val="lt1"/>
                </a:solidFill>
              </a:rPr>
              <a:t>eastern </a:t>
            </a:r>
            <a:r>
              <a:rPr b="1" i="0" lang="en-US" sz="1200" u="none" cap="none" strike="noStrike">
                <a:solidFill>
                  <a:schemeClr val="lt1"/>
                </a:solidFill>
                <a:latin typeface="Arial"/>
                <a:ea typeface="Arial"/>
                <a:cs typeface="Arial"/>
                <a:sym typeface="Arial"/>
              </a:rPr>
              <a:t>Zambia, northwestern</a:t>
            </a:r>
            <a:r>
              <a:rPr b="1" lang="en-US" sz="1200">
                <a:solidFill>
                  <a:schemeClr val="lt1"/>
                </a:solidFill>
              </a:rPr>
              <a:t> </a:t>
            </a:r>
            <a:r>
              <a:rPr b="1" i="0" lang="en-US" sz="1200" u="none" cap="none" strike="noStrike">
                <a:solidFill>
                  <a:schemeClr val="lt1"/>
                </a:solidFill>
                <a:latin typeface="Arial"/>
                <a:ea typeface="Arial"/>
                <a:cs typeface="Arial"/>
                <a:sym typeface="Arial"/>
              </a:rPr>
              <a:t>Botswana,</a:t>
            </a:r>
            <a:r>
              <a:rPr b="1" lang="en-US" sz="1200">
                <a:solidFill>
                  <a:schemeClr val="lt1"/>
                </a:solidFill>
              </a:rPr>
              <a:t> northeastern </a:t>
            </a:r>
            <a:r>
              <a:rPr b="1" i="0" lang="en-US" sz="1200" u="none" cap="none" strike="noStrike">
                <a:solidFill>
                  <a:schemeClr val="lt1"/>
                </a:solidFill>
                <a:latin typeface="Arial"/>
                <a:ea typeface="Arial"/>
                <a:cs typeface="Arial"/>
                <a:sym typeface="Arial"/>
              </a:rPr>
              <a:t>Zimbabwe, Malawi, north</a:t>
            </a:r>
            <a:r>
              <a:rPr b="1" lang="en-US" sz="1200">
                <a:solidFill>
                  <a:schemeClr val="lt1"/>
                </a:solidFill>
              </a:rPr>
              <a:t>-central</a:t>
            </a:r>
            <a:r>
              <a:rPr b="1" i="0" lang="en-US" sz="1200" u="none" cap="none" strike="noStrike">
                <a:solidFill>
                  <a:schemeClr val="lt1"/>
                </a:solidFill>
                <a:latin typeface="Arial"/>
                <a:ea typeface="Arial"/>
                <a:cs typeface="Arial"/>
                <a:sym typeface="Arial"/>
              </a:rPr>
              <a:t> South Africa, </a:t>
            </a:r>
            <a:r>
              <a:rPr b="1" lang="en-US" sz="1200">
                <a:solidFill>
                  <a:schemeClr val="lt1"/>
                </a:solidFill>
              </a:rPr>
              <a:t>central</a:t>
            </a:r>
            <a:r>
              <a:rPr b="1" i="0" lang="en-US" sz="1200" u="none" cap="none" strike="noStrike">
                <a:solidFill>
                  <a:schemeClr val="lt1"/>
                </a:solidFill>
                <a:latin typeface="Arial"/>
                <a:ea typeface="Arial"/>
                <a:cs typeface="Arial"/>
                <a:sym typeface="Arial"/>
              </a:rPr>
              <a:t> and </a:t>
            </a:r>
            <a:r>
              <a:rPr b="1" lang="en-US" sz="1200">
                <a:solidFill>
                  <a:schemeClr val="lt1"/>
                </a:solidFill>
              </a:rPr>
              <a:t>northern</a:t>
            </a:r>
            <a:r>
              <a:rPr b="1" i="0" lang="en-US" sz="1200" u="none" cap="none" strike="noStrike">
                <a:solidFill>
                  <a:schemeClr val="lt1"/>
                </a:solidFill>
                <a:latin typeface="Arial"/>
                <a:ea typeface="Arial"/>
                <a:cs typeface="Arial"/>
                <a:sym typeface="Arial"/>
              </a:rPr>
              <a:t> Mozambique, and </a:t>
            </a:r>
            <a:r>
              <a:rPr b="1" lang="en-US" sz="1200">
                <a:solidFill>
                  <a:schemeClr val="lt1"/>
                </a:solidFill>
              </a:rPr>
              <a:t>northern and southern</a:t>
            </a:r>
            <a:r>
              <a:rPr b="1" i="0" lang="en-US" sz="1200" u="none" cap="none" strike="noStrike">
                <a:solidFill>
                  <a:schemeClr val="lt1"/>
                </a:solidFill>
                <a:latin typeface="Arial"/>
                <a:ea typeface="Arial"/>
                <a:cs typeface="Arial"/>
                <a:sym typeface="Arial"/>
              </a:rPr>
              <a:t> Madagascar. </a:t>
            </a:r>
            <a:endParaRPr/>
          </a:p>
          <a:p>
            <a:pPr indent="-196850" lvl="0" marL="28575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273050" lvl="0" marL="28575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Week-1 outlook calls for</a:t>
            </a:r>
            <a:r>
              <a:rPr b="1" lang="en-US" sz="1200">
                <a:solidFill>
                  <a:schemeClr val="lt1"/>
                </a:solidFill>
              </a:rPr>
              <a:t> </a:t>
            </a:r>
            <a:r>
              <a:rPr b="1" i="0" lang="en-US" sz="1200" u="none" cap="none" strike="noStrike">
                <a:solidFill>
                  <a:schemeClr val="lt1"/>
                </a:solidFill>
                <a:latin typeface="Arial"/>
                <a:ea typeface="Arial"/>
                <a:cs typeface="Arial"/>
                <a:sym typeface="Arial"/>
              </a:rPr>
              <a:t>above-average rainfall over </a:t>
            </a:r>
            <a:r>
              <a:rPr b="1" lang="en-US" sz="1200">
                <a:solidFill>
                  <a:schemeClr val="lt1"/>
                </a:solidFill>
              </a:rPr>
              <a:t>central and southern</a:t>
            </a:r>
            <a:r>
              <a:rPr b="1" i="0" lang="en-US" sz="1200" u="none" cap="none" strike="noStrike">
                <a:solidFill>
                  <a:schemeClr val="lt1"/>
                </a:solidFill>
                <a:latin typeface="Arial"/>
                <a:ea typeface="Arial"/>
                <a:cs typeface="Arial"/>
                <a:sym typeface="Arial"/>
              </a:rPr>
              <a:t> Congo, south</a:t>
            </a:r>
            <a:r>
              <a:rPr b="1" lang="en-US" sz="1200">
                <a:solidFill>
                  <a:schemeClr val="lt1"/>
                </a:solidFill>
              </a:rPr>
              <a:t>ern and central</a:t>
            </a:r>
            <a:r>
              <a:rPr b="1" i="0" lang="en-US" sz="1200" u="none" cap="none" strike="noStrike">
                <a:solidFill>
                  <a:schemeClr val="lt1"/>
                </a:solidFill>
                <a:latin typeface="Arial"/>
                <a:ea typeface="Arial"/>
                <a:cs typeface="Arial"/>
                <a:sym typeface="Arial"/>
              </a:rPr>
              <a:t> Gabon, Equatorial Guinea, </a:t>
            </a:r>
            <a:r>
              <a:rPr b="1" lang="en-US" sz="1200">
                <a:solidFill>
                  <a:schemeClr val="lt1"/>
                </a:solidFill>
              </a:rPr>
              <a:t>central, southeastern, and southwestern</a:t>
            </a:r>
            <a:r>
              <a:rPr b="1" i="0" lang="en-US" sz="1200" u="none" cap="none" strike="noStrike">
                <a:solidFill>
                  <a:schemeClr val="lt1"/>
                </a:solidFill>
                <a:latin typeface="Arial"/>
                <a:ea typeface="Arial"/>
                <a:cs typeface="Arial"/>
                <a:sym typeface="Arial"/>
              </a:rPr>
              <a:t> DRC, Rwanda, Burundi, </a:t>
            </a:r>
            <a:r>
              <a:rPr b="1" lang="en-US" sz="1200">
                <a:solidFill>
                  <a:schemeClr val="lt1"/>
                </a:solidFill>
              </a:rPr>
              <a:t>most of</a:t>
            </a:r>
            <a:r>
              <a:rPr b="1" i="0" lang="en-US" sz="1200" u="none" cap="none" strike="noStrike">
                <a:solidFill>
                  <a:schemeClr val="lt1"/>
                </a:solidFill>
                <a:latin typeface="Arial"/>
                <a:ea typeface="Arial"/>
                <a:cs typeface="Arial"/>
                <a:sym typeface="Arial"/>
              </a:rPr>
              <a:t> Tanzania,</a:t>
            </a:r>
            <a:r>
              <a:rPr b="1" lang="en-US" sz="1200">
                <a:solidFill>
                  <a:schemeClr val="lt1"/>
                </a:solidFill>
              </a:rPr>
              <a:t> </a:t>
            </a:r>
            <a:r>
              <a:rPr b="1" i="0" lang="en-US" sz="1200" u="none" cap="none" strike="noStrike">
                <a:solidFill>
                  <a:schemeClr val="lt1"/>
                </a:solidFill>
                <a:latin typeface="Arial"/>
                <a:ea typeface="Arial"/>
                <a:cs typeface="Arial"/>
                <a:sym typeface="Arial"/>
              </a:rPr>
              <a:t>Zambia, Zimbabwe, Malawi, north</a:t>
            </a:r>
            <a:r>
              <a:rPr b="1" lang="en-US" sz="1200">
                <a:solidFill>
                  <a:schemeClr val="lt1"/>
                </a:solidFill>
              </a:rPr>
              <a:t>ern Mozambique, most of</a:t>
            </a:r>
            <a:r>
              <a:rPr b="1" i="0" lang="en-US" sz="1200" u="none" cap="none" strike="noStrike">
                <a:solidFill>
                  <a:schemeClr val="lt1"/>
                </a:solidFill>
                <a:latin typeface="Arial"/>
                <a:ea typeface="Arial"/>
                <a:cs typeface="Arial"/>
                <a:sym typeface="Arial"/>
              </a:rPr>
              <a:t> Angola, </a:t>
            </a:r>
            <a:r>
              <a:rPr b="1" lang="en-US" sz="1200">
                <a:solidFill>
                  <a:schemeClr val="lt1"/>
                </a:solidFill>
              </a:rPr>
              <a:t>and southern and central Madagascar</a:t>
            </a:r>
            <a:r>
              <a:rPr b="1" i="0" lang="en-US" sz="1200" u="none" cap="none" strike="noStrike">
                <a:solidFill>
                  <a:schemeClr val="lt1"/>
                </a:solidFill>
                <a:latin typeface="Arial"/>
                <a:ea typeface="Arial"/>
                <a:cs typeface="Arial"/>
                <a:sym typeface="Arial"/>
              </a:rPr>
              <a:t>. In contrast, below-average rainfall is ex</a:t>
            </a:r>
            <a:r>
              <a:rPr b="1" lang="en-US" sz="1200">
                <a:solidFill>
                  <a:schemeClr val="lt1"/>
                </a:solidFill>
              </a:rPr>
              <a:t>pected from Liberia to southern Nigeria, </a:t>
            </a:r>
            <a:r>
              <a:rPr b="1" i="0" lang="en-US" sz="1200" u="none" cap="none" strike="noStrike">
                <a:solidFill>
                  <a:schemeClr val="lt1"/>
                </a:solidFill>
                <a:latin typeface="Arial"/>
                <a:ea typeface="Arial"/>
                <a:cs typeface="Arial"/>
                <a:sym typeface="Arial"/>
              </a:rPr>
              <a:t>over </a:t>
            </a:r>
            <a:r>
              <a:rPr b="1" lang="en-US" sz="1200">
                <a:solidFill>
                  <a:schemeClr val="lt1"/>
                </a:solidFill>
              </a:rPr>
              <a:t>a small portion of </a:t>
            </a:r>
            <a:r>
              <a:rPr b="1" i="0" lang="en-US" sz="1200" u="none" cap="none" strike="noStrike">
                <a:solidFill>
                  <a:schemeClr val="lt1"/>
                </a:solidFill>
                <a:latin typeface="Arial"/>
                <a:ea typeface="Arial"/>
                <a:cs typeface="Arial"/>
                <a:sym typeface="Arial"/>
              </a:rPr>
              <a:t>so</a:t>
            </a:r>
            <a:r>
              <a:rPr b="1" lang="en-US" sz="1200">
                <a:solidFill>
                  <a:schemeClr val="lt1"/>
                </a:solidFill>
              </a:rPr>
              <a:t>uth</a:t>
            </a:r>
            <a:r>
              <a:rPr b="1" i="0" lang="en-US" sz="1200" u="none" cap="none" strike="noStrike">
                <a:solidFill>
                  <a:schemeClr val="lt1"/>
                </a:solidFill>
                <a:latin typeface="Arial"/>
                <a:ea typeface="Arial"/>
                <a:cs typeface="Arial"/>
                <a:sym typeface="Arial"/>
              </a:rPr>
              <a:t>eastern Tanzania, southeastern Angola, </a:t>
            </a:r>
            <a:r>
              <a:rPr b="1" lang="en-US" sz="1200">
                <a:solidFill>
                  <a:schemeClr val="lt1"/>
                </a:solidFill>
              </a:rPr>
              <a:t>northeastern</a:t>
            </a:r>
            <a:r>
              <a:rPr b="1" i="0" lang="en-US" sz="1200" u="none" cap="none" strike="noStrike">
                <a:solidFill>
                  <a:schemeClr val="lt1"/>
                </a:solidFill>
                <a:latin typeface="Arial"/>
                <a:ea typeface="Arial"/>
                <a:cs typeface="Arial"/>
                <a:sym typeface="Arial"/>
              </a:rPr>
              <a:t> Namibia, </a:t>
            </a:r>
            <a:r>
              <a:rPr b="1" lang="en-US" sz="1200">
                <a:solidFill>
                  <a:schemeClr val="lt1"/>
                </a:solidFill>
              </a:rPr>
              <a:t>central and eastern South Africa, Lesotho, Eswatini, Botswana, central and southern Zimbabwe, southern Mozambique, and </a:t>
            </a:r>
            <a:r>
              <a:rPr b="1" i="0" lang="en-US" sz="1200" u="none" cap="none" strike="noStrike">
                <a:solidFill>
                  <a:schemeClr val="lt1"/>
                </a:solidFill>
                <a:latin typeface="Arial"/>
                <a:ea typeface="Arial"/>
                <a:cs typeface="Arial"/>
                <a:sym typeface="Arial"/>
              </a:rPr>
              <a:t>northern Madagascar. Week-2 outlooks suggest an increased chance for above-average rainfall over</a:t>
            </a:r>
            <a:r>
              <a:rPr b="1" lang="en-US" sz="1200">
                <a:solidFill>
                  <a:schemeClr val="lt1"/>
                </a:solidFill>
              </a:rPr>
              <a:t> </a:t>
            </a:r>
            <a:r>
              <a:rPr b="1" i="0" lang="en-US" sz="1200" u="none" cap="none" strike="noStrike">
                <a:solidFill>
                  <a:schemeClr val="lt1"/>
                </a:solidFill>
                <a:latin typeface="Arial"/>
                <a:ea typeface="Arial"/>
                <a:cs typeface="Arial"/>
                <a:sym typeface="Arial"/>
              </a:rPr>
              <a:t>portions of easter</a:t>
            </a:r>
            <a:r>
              <a:rPr b="1" lang="en-US" sz="1200">
                <a:solidFill>
                  <a:schemeClr val="lt1"/>
                </a:solidFill>
              </a:rPr>
              <a:t>n</a:t>
            </a:r>
            <a:r>
              <a:rPr b="1" i="0" lang="en-US" sz="1200" u="none" cap="none" strike="noStrike">
                <a:solidFill>
                  <a:schemeClr val="lt1"/>
                </a:solidFill>
                <a:latin typeface="Arial"/>
                <a:ea typeface="Arial"/>
                <a:cs typeface="Arial"/>
                <a:sym typeface="Arial"/>
              </a:rPr>
              <a:t> DRC,</a:t>
            </a:r>
            <a:r>
              <a:rPr b="1" lang="en-US" sz="1200">
                <a:solidFill>
                  <a:schemeClr val="lt1"/>
                </a:solidFill>
              </a:rPr>
              <a:t> eastern and southeastern</a:t>
            </a:r>
            <a:r>
              <a:rPr b="1" i="0" lang="en-US" sz="1200" u="none" cap="none" strike="noStrike">
                <a:solidFill>
                  <a:schemeClr val="lt1"/>
                </a:solidFill>
                <a:latin typeface="Arial"/>
                <a:ea typeface="Arial"/>
                <a:cs typeface="Arial"/>
                <a:sym typeface="Arial"/>
              </a:rPr>
              <a:t> Angola, </a:t>
            </a:r>
            <a:r>
              <a:rPr b="1" lang="en-US" sz="1200">
                <a:solidFill>
                  <a:schemeClr val="lt1"/>
                </a:solidFill>
              </a:rPr>
              <a:t>western</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central and southern Zambia, </a:t>
            </a:r>
            <a:r>
              <a:rPr b="1" lang="en-US" sz="1200">
                <a:solidFill>
                  <a:schemeClr val="lt1"/>
                </a:solidFill>
              </a:rPr>
              <a:t>central</a:t>
            </a:r>
            <a:r>
              <a:rPr b="1" lang="en-US" sz="1200">
                <a:solidFill>
                  <a:schemeClr val="lt1"/>
                </a:solidFill>
              </a:rPr>
              <a:t> and southern Malawi, </a:t>
            </a:r>
            <a:r>
              <a:rPr b="1" lang="en-US" sz="1200">
                <a:solidFill>
                  <a:schemeClr val="lt1"/>
                </a:solidFill>
              </a:rPr>
              <a:t>central</a:t>
            </a:r>
            <a:r>
              <a:rPr b="1" lang="en-US" sz="1200">
                <a:solidFill>
                  <a:schemeClr val="lt1"/>
                </a:solidFill>
              </a:rPr>
              <a:t> and southern Tanzania, portions of eastern and northwestern Madagascar, Zimbabwe, most of Botswana</a:t>
            </a:r>
            <a:r>
              <a:rPr b="1" i="0" lang="en-US" sz="1200" u="none" cap="none" strike="noStrike">
                <a:solidFill>
                  <a:schemeClr val="lt1"/>
                </a:solidFill>
                <a:latin typeface="Arial"/>
                <a:ea typeface="Arial"/>
                <a:cs typeface="Arial"/>
                <a:sym typeface="Arial"/>
              </a:rPr>
              <a:t>, central, southern, and north</a:t>
            </a:r>
            <a:r>
              <a:rPr b="1" lang="en-US" sz="1200">
                <a:solidFill>
                  <a:schemeClr val="lt1"/>
                </a:solidFill>
              </a:rPr>
              <a:t>eastern Namibia, </a:t>
            </a:r>
            <a:r>
              <a:rPr b="1" i="0" lang="en-US" sz="1200" u="none" cap="none" strike="noStrike">
                <a:solidFill>
                  <a:schemeClr val="lt1"/>
                </a:solidFill>
                <a:latin typeface="Arial"/>
                <a:ea typeface="Arial"/>
                <a:cs typeface="Arial"/>
                <a:sym typeface="Arial"/>
              </a:rPr>
              <a:t>So</a:t>
            </a:r>
            <a:r>
              <a:rPr b="1" lang="en-US" sz="1200">
                <a:solidFill>
                  <a:schemeClr val="lt1"/>
                </a:solidFill>
              </a:rPr>
              <a:t>uth Africa, Lesotho, and Eswatini. B</a:t>
            </a:r>
            <a:r>
              <a:rPr b="1" i="0" lang="en-US" sz="1200" u="none" cap="none" strike="noStrike">
                <a:solidFill>
                  <a:schemeClr val="lt1"/>
                </a:solidFill>
                <a:latin typeface="Arial"/>
                <a:ea typeface="Arial"/>
                <a:cs typeface="Arial"/>
                <a:sym typeface="Arial"/>
              </a:rPr>
              <a:t>elow-average rainfall is likely over eastern G</a:t>
            </a:r>
            <a:r>
              <a:rPr b="1" lang="en-US" sz="1200">
                <a:solidFill>
                  <a:schemeClr val="lt1"/>
                </a:solidFill>
              </a:rPr>
              <a:t>abon, central Congo, southern Uganda, northern Tanzania, southwestern Kenya, western Angola, Rwanda, Burundi, eastern Mozambique, central, western,</a:t>
            </a:r>
            <a:r>
              <a:rPr b="1" i="0" lang="en-US" sz="1200" u="none" cap="none" strike="noStrike">
                <a:solidFill>
                  <a:schemeClr val="lt1"/>
                </a:solidFill>
                <a:latin typeface="Arial"/>
                <a:ea typeface="Arial"/>
                <a:cs typeface="Arial"/>
                <a:sym typeface="Arial"/>
              </a:rPr>
              <a:t> and northeastern Madagascar,</a:t>
            </a:r>
            <a:r>
              <a:rPr b="1" lang="en-US" sz="1200">
                <a:solidFill>
                  <a:schemeClr val="lt1"/>
                </a:solidFill>
              </a:rPr>
              <a:t> and along coastal Sierra Leone and Liberia.</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None/>
            </a:pPr>
            <a:r>
              <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83008" y="119629"/>
            <a:ext cx="7696200" cy="7216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493099"/>
            <a:ext cx="8991600" cy="2401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Over the past 90 days, in East Africa, above-average rainfall was observed over the eastern parts of Sudan, pockets of southeastern South Sudan, western Ethiopia, </a:t>
            </a:r>
            <a:r>
              <a:rPr b="1" lang="en-US" sz="1000">
                <a:solidFill>
                  <a:schemeClr val="lt1"/>
                </a:solidFill>
              </a:rPr>
              <a:t>northern </a:t>
            </a:r>
            <a:r>
              <a:rPr b="1" i="0" lang="en-US" sz="1000" u="none" cap="none" strike="noStrike">
                <a:solidFill>
                  <a:schemeClr val="lt1"/>
                </a:solidFill>
                <a:latin typeface="Arial"/>
                <a:ea typeface="Arial"/>
                <a:cs typeface="Arial"/>
                <a:sym typeface="Arial"/>
              </a:rPr>
              <a:t>and </a:t>
            </a:r>
            <a:r>
              <a:rPr b="1" lang="en-US" sz="1000">
                <a:solidFill>
                  <a:schemeClr val="lt1"/>
                </a:solidFill>
              </a:rPr>
              <a:t>western </a:t>
            </a:r>
            <a:r>
              <a:rPr b="1" i="0" lang="en-US" sz="1000" u="none" cap="none" strike="noStrike">
                <a:solidFill>
                  <a:schemeClr val="lt1"/>
                </a:solidFill>
                <a:latin typeface="Arial"/>
                <a:ea typeface="Arial"/>
                <a:cs typeface="Arial"/>
                <a:sym typeface="Arial"/>
              </a:rPr>
              <a:t>Eritrea, </a:t>
            </a:r>
            <a:r>
              <a:rPr b="1" lang="en-US" sz="1000">
                <a:solidFill>
                  <a:schemeClr val="lt1"/>
                </a:solidFill>
              </a:rPr>
              <a:t>northern, western, and southern</a:t>
            </a:r>
            <a:r>
              <a:rPr b="1" i="0" lang="en-US" sz="1000" u="none" cap="none" strike="noStrike">
                <a:solidFill>
                  <a:schemeClr val="lt1"/>
                </a:solidFill>
                <a:latin typeface="Arial"/>
                <a:ea typeface="Arial"/>
                <a:cs typeface="Arial"/>
                <a:sym typeface="Arial"/>
              </a:rPr>
              <a:t> Uganda, Rwanda, western Burundi, and pockets of southwest</a:t>
            </a:r>
            <a:r>
              <a:rPr b="1" lang="en-US" sz="1000">
                <a:solidFill>
                  <a:schemeClr val="lt1"/>
                </a:solidFill>
              </a:rPr>
              <a:t>ern</a:t>
            </a:r>
            <a:r>
              <a:rPr b="1" i="0" lang="en-US" sz="1000" u="none" cap="none" strike="noStrike">
                <a:solidFill>
                  <a:schemeClr val="lt1"/>
                </a:solidFill>
                <a:latin typeface="Arial"/>
                <a:ea typeface="Arial"/>
                <a:cs typeface="Arial"/>
                <a:sym typeface="Arial"/>
              </a:rPr>
              <a:t> and </a:t>
            </a:r>
            <a:r>
              <a:rPr b="1" lang="en-US" sz="1000">
                <a:solidFill>
                  <a:schemeClr val="lt1"/>
                </a:solidFill>
              </a:rPr>
              <a:t>western</a:t>
            </a:r>
            <a:r>
              <a:rPr b="1" i="0" lang="en-US" sz="1000" u="none" cap="none" strike="noStrike">
                <a:solidFill>
                  <a:schemeClr val="lt1"/>
                </a:solidFill>
                <a:latin typeface="Arial"/>
                <a:ea typeface="Arial"/>
                <a:cs typeface="Arial"/>
                <a:sym typeface="Arial"/>
              </a:rPr>
              <a:t> Tanzania. Rainfall was below-average over southern, centr</a:t>
            </a:r>
            <a:r>
              <a:rPr b="1" lang="en-US" sz="1000">
                <a:solidFill>
                  <a:schemeClr val="lt1"/>
                </a:solidFill>
              </a:rPr>
              <a:t>al,</a:t>
            </a:r>
            <a:r>
              <a:rPr b="1" i="0" lang="en-US" sz="1000" u="none" cap="none" strike="noStrike">
                <a:solidFill>
                  <a:schemeClr val="lt1"/>
                </a:solidFill>
                <a:latin typeface="Arial"/>
                <a:ea typeface="Arial"/>
                <a:cs typeface="Arial"/>
                <a:sym typeface="Arial"/>
              </a:rPr>
              <a:t> and eastern Ethiopia, throughout much of Somalia, </a:t>
            </a:r>
            <a:r>
              <a:rPr b="1" lang="en-US" sz="1000">
                <a:solidFill>
                  <a:schemeClr val="lt1"/>
                </a:solidFill>
              </a:rPr>
              <a:t>most</a:t>
            </a:r>
            <a:r>
              <a:rPr b="1" i="0" lang="en-US" sz="1000" u="none" cap="none" strike="noStrike">
                <a:solidFill>
                  <a:schemeClr val="lt1"/>
                </a:solidFill>
                <a:latin typeface="Arial"/>
                <a:ea typeface="Arial"/>
                <a:cs typeface="Arial"/>
                <a:sym typeface="Arial"/>
              </a:rPr>
              <a:t> of Kenya, northwest, southwest, central, and eastern South Sudan, and northern and eastern Tanzania. In southern Africa, above-average rainfall was observed over central and southern Botswana, South Africa, Lesotho, Eswatini, southern Zimbabwe, eastern and northern Zambia, central and southern Mozambique, northwestern and p</a:t>
            </a:r>
            <a:r>
              <a:rPr b="1" lang="en-US" sz="1000">
                <a:solidFill>
                  <a:schemeClr val="lt1"/>
                </a:solidFill>
              </a:rPr>
              <a:t>ortions of </a:t>
            </a:r>
            <a:r>
              <a:rPr b="1" i="0" lang="en-US" sz="1000" u="none" cap="none" strike="noStrike">
                <a:solidFill>
                  <a:schemeClr val="lt1"/>
                </a:solidFill>
                <a:latin typeface="Arial"/>
                <a:ea typeface="Arial"/>
                <a:cs typeface="Arial"/>
                <a:sym typeface="Arial"/>
              </a:rPr>
              <a:t>central Angola, central and eastern Namibia, and southern and central parts of Madagascar. Below-average rainfall was observed </a:t>
            </a:r>
            <a:r>
              <a:rPr b="1" lang="en-US" sz="1000">
                <a:solidFill>
                  <a:schemeClr val="lt1"/>
                </a:solidFill>
              </a:rPr>
              <a:t>much of northern, central, and southern</a:t>
            </a:r>
            <a:r>
              <a:rPr b="1" i="0" lang="en-US" sz="1000" u="none" cap="none" strike="noStrike">
                <a:solidFill>
                  <a:schemeClr val="lt1"/>
                </a:solidFill>
                <a:latin typeface="Arial"/>
                <a:ea typeface="Arial"/>
                <a:cs typeface="Arial"/>
                <a:sym typeface="Arial"/>
              </a:rPr>
              <a:t> Angola,</a:t>
            </a:r>
            <a:r>
              <a:rPr b="1" lang="en-US" sz="1000">
                <a:solidFill>
                  <a:schemeClr val="lt1"/>
                </a:solidFill>
              </a:rPr>
              <a:t> southwestern </a:t>
            </a:r>
            <a:r>
              <a:rPr b="1" i="0" lang="en-US" sz="1000" u="none" cap="none" strike="noStrike">
                <a:solidFill>
                  <a:schemeClr val="lt1"/>
                </a:solidFill>
                <a:latin typeface="Arial"/>
                <a:ea typeface="Arial"/>
                <a:cs typeface="Arial"/>
                <a:sym typeface="Arial"/>
              </a:rPr>
              <a:t>Zambia, northern Namibia, </a:t>
            </a:r>
            <a:r>
              <a:rPr b="1" lang="en-US" sz="1000">
                <a:solidFill>
                  <a:schemeClr val="lt1"/>
                </a:solidFill>
              </a:rPr>
              <a:t>central</a:t>
            </a:r>
            <a:r>
              <a:rPr b="1" i="0" lang="en-US" sz="1000" u="none" cap="none" strike="noStrike">
                <a:solidFill>
                  <a:schemeClr val="lt1"/>
                </a:solidFill>
                <a:latin typeface="Arial"/>
                <a:ea typeface="Arial"/>
                <a:cs typeface="Arial"/>
                <a:sym typeface="Arial"/>
              </a:rPr>
              <a:t> and northern Zimbabwe, northeastern Mozambique, </a:t>
            </a:r>
            <a:r>
              <a:rPr b="1" lang="en-US" sz="1000">
                <a:solidFill>
                  <a:schemeClr val="lt1"/>
                </a:solidFill>
              </a:rPr>
              <a:t>central</a:t>
            </a:r>
            <a:r>
              <a:rPr b="1" i="0" lang="en-US" sz="1000" u="none" cap="none" strike="noStrike">
                <a:solidFill>
                  <a:schemeClr val="lt1"/>
                </a:solidFill>
                <a:latin typeface="Arial"/>
                <a:ea typeface="Arial"/>
                <a:cs typeface="Arial"/>
                <a:sym typeface="Arial"/>
              </a:rPr>
              <a:t> Malawi, and northern Madagascar. In Central Africa, rainfall was above-average over southeastern Cameroon, southwestern CAR, eastern</a:t>
            </a:r>
            <a:r>
              <a:rPr b="1" lang="en-US" sz="1000">
                <a:solidFill>
                  <a:schemeClr val="lt1"/>
                </a:solidFill>
              </a:rPr>
              <a:t> </a:t>
            </a:r>
            <a:r>
              <a:rPr b="1" i="0" lang="en-US" sz="1000" u="none" cap="none" strike="noStrike">
                <a:solidFill>
                  <a:schemeClr val="lt1"/>
                </a:solidFill>
                <a:latin typeface="Arial"/>
                <a:ea typeface="Arial"/>
                <a:cs typeface="Arial"/>
                <a:sym typeface="Arial"/>
              </a:rPr>
              <a:t>and</a:t>
            </a:r>
            <a:r>
              <a:rPr b="1" lang="en-US" sz="1000">
                <a:solidFill>
                  <a:schemeClr val="lt1"/>
                </a:solidFill>
              </a:rPr>
              <a:t> </a:t>
            </a:r>
            <a:r>
              <a:rPr b="1" i="0" lang="en-US" sz="1000" u="none" cap="none" strike="noStrike">
                <a:solidFill>
                  <a:schemeClr val="lt1"/>
                </a:solidFill>
                <a:latin typeface="Arial"/>
                <a:ea typeface="Arial"/>
                <a:cs typeface="Arial"/>
                <a:sym typeface="Arial"/>
              </a:rPr>
              <a:t>northern Gabon, much of Congo, and parts of western and eastern</a:t>
            </a:r>
            <a:r>
              <a:rPr b="1" lang="en-US" sz="1000">
                <a:solidFill>
                  <a:schemeClr val="lt1"/>
                </a:solidFill>
              </a:rPr>
              <a:t> </a:t>
            </a:r>
            <a:r>
              <a:rPr b="1" i="0" lang="en-US" sz="1000" u="none" cap="none" strike="noStrike">
                <a:solidFill>
                  <a:schemeClr val="lt1"/>
                </a:solidFill>
                <a:latin typeface="Arial"/>
                <a:ea typeface="Arial"/>
                <a:cs typeface="Arial"/>
                <a:sym typeface="Arial"/>
              </a:rPr>
              <a:t>DRC. Rainfall was below-average over </a:t>
            </a:r>
            <a:r>
              <a:rPr b="1" lang="en-US" sz="1000">
                <a:solidFill>
                  <a:schemeClr val="lt1"/>
                </a:solidFill>
              </a:rPr>
              <a:t>northern and central </a:t>
            </a:r>
            <a:r>
              <a:rPr b="1" i="0" lang="en-US" sz="1000" u="none" cap="none" strike="noStrike">
                <a:solidFill>
                  <a:schemeClr val="lt1"/>
                </a:solidFill>
                <a:latin typeface="Arial"/>
                <a:ea typeface="Arial"/>
                <a:cs typeface="Arial"/>
                <a:sym typeface="Arial"/>
              </a:rPr>
              <a:t>Cameroon, </a:t>
            </a:r>
            <a:r>
              <a:rPr b="1" lang="en-US" sz="1000">
                <a:solidFill>
                  <a:schemeClr val="lt1"/>
                </a:solidFill>
              </a:rPr>
              <a:t>southwestern </a:t>
            </a:r>
            <a:r>
              <a:rPr b="1" i="0" lang="en-US" sz="1000" u="none" cap="none" strike="noStrike">
                <a:solidFill>
                  <a:schemeClr val="lt1"/>
                </a:solidFill>
                <a:latin typeface="Arial"/>
                <a:ea typeface="Arial"/>
                <a:cs typeface="Arial"/>
                <a:sym typeface="Arial"/>
              </a:rPr>
              <a:t>Gabon, Equatorial Guinea, eastern and central CAR, southern Chad, and parts of northern, central and southwestern DRC. In West Africa, rainfall was above-average over southern Mauritania, southern and eastern Senegal, Gambia, Guinea-Bissau, Guinea, Liberia, Cote D’Ivoire, southern parts of Ghana and Togo, southern Benin, central Mali, and western Nigeria. In contrast, below-average rainfall was observed over northern and western Mauritania, southwestern Mali, western and central Sierra Leone, central and northern Ghana, </a:t>
            </a:r>
            <a:r>
              <a:rPr b="1" lang="en-US" sz="1000">
                <a:solidFill>
                  <a:schemeClr val="lt1"/>
                </a:solidFill>
              </a:rPr>
              <a:t>most of </a:t>
            </a:r>
            <a:r>
              <a:rPr b="1" i="0" lang="en-US" sz="1000" u="none" cap="none" strike="noStrike">
                <a:solidFill>
                  <a:schemeClr val="lt1"/>
                </a:solidFill>
                <a:latin typeface="Arial"/>
                <a:ea typeface="Arial"/>
                <a:cs typeface="Arial"/>
                <a:sym typeface="Arial"/>
              </a:rPr>
              <a:t> Burkina Faso,</a:t>
            </a:r>
            <a:r>
              <a:rPr b="1" lang="en-US" sz="1000">
                <a:solidFill>
                  <a:schemeClr val="lt1"/>
                </a:solidFill>
              </a:rPr>
              <a:t> northern Togo, northern Benin,</a:t>
            </a:r>
            <a:r>
              <a:rPr b="1" i="0" lang="en-US" sz="1000" u="none" cap="none" strike="noStrike">
                <a:solidFill>
                  <a:schemeClr val="lt1"/>
                </a:solidFill>
                <a:latin typeface="Arial"/>
                <a:ea typeface="Arial"/>
                <a:cs typeface="Arial"/>
                <a:sym typeface="Arial"/>
              </a:rPr>
              <a:t> and southern, ce</a:t>
            </a:r>
            <a:r>
              <a:rPr b="1" lang="en-US" sz="1000">
                <a:solidFill>
                  <a:schemeClr val="lt1"/>
                </a:solidFill>
              </a:rPr>
              <a:t>ntral, and e</a:t>
            </a:r>
            <a:r>
              <a:rPr b="1" i="0" lang="en-US" sz="1000" u="none" cap="none" strike="noStrike">
                <a:solidFill>
                  <a:schemeClr val="lt1"/>
                </a:solidFill>
                <a:latin typeface="Arial"/>
                <a:ea typeface="Arial"/>
                <a:cs typeface="Arial"/>
                <a:sym typeface="Arial"/>
              </a:rPr>
              <a:t>astern Nigeria. </a:t>
            </a:r>
            <a:endParaRPr b="1" i="0" sz="10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9620" y="829923"/>
            <a:ext cx="3605978" cy="3605978"/>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418762" y="829923"/>
            <a:ext cx="3605978" cy="360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536448" y="109728"/>
            <a:ext cx="7696200" cy="7223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87" y="4948646"/>
            <a:ext cx="8909400" cy="1785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During the past 30 days, in East Africa, above-average rainfall was observed over Uganda, pockets of central Kenya</a:t>
            </a:r>
            <a:r>
              <a:rPr b="1" lang="en-US" sz="1000">
                <a:solidFill>
                  <a:schemeClr val="lt1"/>
                </a:solidFill>
              </a:rPr>
              <a:t>, </a:t>
            </a:r>
            <a:r>
              <a:rPr b="1" i="0" lang="en-US" sz="1000" u="none" cap="none" strike="noStrike">
                <a:solidFill>
                  <a:schemeClr val="lt1"/>
                </a:solidFill>
                <a:latin typeface="Arial"/>
                <a:ea typeface="Arial"/>
                <a:cs typeface="Arial"/>
                <a:sym typeface="Arial"/>
              </a:rPr>
              <a:t>western Ethiopia, </a:t>
            </a:r>
            <a:r>
              <a:rPr b="1" lang="en-US" sz="1000">
                <a:solidFill>
                  <a:schemeClr val="lt1"/>
                </a:solidFill>
              </a:rPr>
              <a:t>central and northern</a:t>
            </a:r>
            <a:r>
              <a:rPr b="1" i="0" lang="en-US" sz="1000" u="none" cap="none" strike="noStrike">
                <a:solidFill>
                  <a:schemeClr val="lt1"/>
                </a:solidFill>
                <a:latin typeface="Arial"/>
                <a:ea typeface="Arial"/>
                <a:cs typeface="Arial"/>
                <a:sym typeface="Arial"/>
              </a:rPr>
              <a:t> Tanzania, and southeastern South Sudan. Rainfall was below-average over a small portion of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Ethiopia, </a:t>
            </a:r>
            <a:r>
              <a:rPr b="1" lang="en-US" sz="1000">
                <a:solidFill>
                  <a:schemeClr val="lt1"/>
                </a:solidFill>
              </a:rPr>
              <a:t>northern and southern</a:t>
            </a:r>
            <a:r>
              <a:rPr b="1" i="0" lang="en-US" sz="1000" u="none" cap="none" strike="noStrike">
                <a:solidFill>
                  <a:schemeClr val="lt1"/>
                </a:solidFill>
                <a:latin typeface="Arial"/>
                <a:ea typeface="Arial"/>
                <a:cs typeface="Arial"/>
                <a:sym typeface="Arial"/>
              </a:rPr>
              <a:t> Kenya, and parts of north</a:t>
            </a:r>
            <a:r>
              <a:rPr b="1" lang="en-US" sz="1000">
                <a:solidFill>
                  <a:schemeClr val="lt1"/>
                </a:solidFill>
              </a:rPr>
              <a:t>western</a:t>
            </a:r>
            <a:r>
              <a:rPr b="1" i="0" lang="en-US" sz="1000" u="none" cap="none" strike="noStrike">
                <a:solidFill>
                  <a:schemeClr val="lt1"/>
                </a:solidFill>
                <a:latin typeface="Arial"/>
                <a:ea typeface="Arial"/>
                <a:cs typeface="Arial"/>
                <a:sym typeface="Arial"/>
              </a:rPr>
              <a:t> and southeastern Tanzania. In Central Africa, rainfall was above-average over northeastern Gabon, western Equatorial Guinea, southern Cameroon, southwestern CAR, </a:t>
            </a:r>
            <a:r>
              <a:rPr b="1" lang="en-US" sz="1000">
                <a:solidFill>
                  <a:schemeClr val="lt1"/>
                </a:solidFill>
              </a:rPr>
              <a:t>most of </a:t>
            </a:r>
            <a:r>
              <a:rPr b="1" i="0" lang="en-US" sz="1000" u="none" cap="none" strike="noStrike">
                <a:solidFill>
                  <a:schemeClr val="lt1"/>
                </a:solidFill>
                <a:latin typeface="Arial"/>
                <a:ea typeface="Arial"/>
                <a:cs typeface="Arial"/>
                <a:sym typeface="Arial"/>
              </a:rPr>
              <a:t>Congo, and southern</a:t>
            </a:r>
            <a:r>
              <a:rPr b="1" lang="en-US" sz="1000">
                <a:solidFill>
                  <a:schemeClr val="lt1"/>
                </a:solidFill>
              </a:rPr>
              <a:t>, eastern, and west-central  </a:t>
            </a:r>
            <a:r>
              <a:rPr b="1" i="0" lang="en-US" sz="1000" u="none" cap="none" strike="noStrike">
                <a:solidFill>
                  <a:schemeClr val="lt1"/>
                </a:solidFill>
                <a:latin typeface="Arial"/>
                <a:ea typeface="Arial"/>
                <a:cs typeface="Arial"/>
                <a:sym typeface="Arial"/>
              </a:rPr>
              <a:t>DRC. Rainfall was below-average over western and southern Gabon, southern CAR, pockets of </a:t>
            </a:r>
            <a:r>
              <a:rPr b="1" lang="en-US" sz="1000">
                <a:solidFill>
                  <a:schemeClr val="lt1"/>
                </a:solidFill>
              </a:rPr>
              <a:t>northern</a:t>
            </a:r>
            <a:r>
              <a:rPr b="1" i="0" lang="en-US" sz="1000" u="none" cap="none" strike="noStrike">
                <a:solidFill>
                  <a:schemeClr val="lt1"/>
                </a:solidFill>
                <a:latin typeface="Arial"/>
                <a:ea typeface="Arial"/>
                <a:cs typeface="Arial"/>
                <a:sym typeface="Arial"/>
              </a:rPr>
              <a:t> Congo, and pockets of central</a:t>
            </a:r>
            <a:r>
              <a:rPr b="1" lang="en-US" sz="1000">
                <a:solidFill>
                  <a:schemeClr val="lt1"/>
                </a:solidFill>
              </a:rPr>
              <a:t>, </a:t>
            </a:r>
            <a:r>
              <a:rPr b="1" i="0" lang="en-US" sz="1000" u="none" cap="none" strike="noStrike">
                <a:solidFill>
                  <a:schemeClr val="lt1"/>
                </a:solidFill>
                <a:latin typeface="Arial"/>
                <a:ea typeface="Arial"/>
                <a:cs typeface="Arial"/>
                <a:sym typeface="Arial"/>
              </a:rPr>
              <a:t>southwestern, and northw</a:t>
            </a:r>
            <a:r>
              <a:rPr b="1" lang="en-US" sz="1000">
                <a:solidFill>
                  <a:schemeClr val="lt1"/>
                </a:solidFill>
              </a:rPr>
              <a:t>estern</a:t>
            </a:r>
            <a:r>
              <a:rPr b="1" i="0" lang="en-US" sz="1000" u="none" cap="none" strike="noStrike">
                <a:solidFill>
                  <a:schemeClr val="lt1"/>
                </a:solidFill>
                <a:latin typeface="Arial"/>
                <a:ea typeface="Arial"/>
                <a:cs typeface="Arial"/>
                <a:sym typeface="Arial"/>
              </a:rPr>
              <a:t> DRC. In West Africa, rainfall was above-average over southern Sierra Leone</a:t>
            </a:r>
            <a:r>
              <a:rPr b="1" lang="en-US" sz="1000">
                <a:solidFill>
                  <a:schemeClr val="lt1"/>
                </a:solidFill>
              </a:rPr>
              <a:t>. </a:t>
            </a:r>
            <a:r>
              <a:rPr b="1" i="0" lang="en-US" sz="1000" u="none" cap="none" strike="noStrike">
                <a:solidFill>
                  <a:schemeClr val="lt1"/>
                </a:solidFill>
                <a:latin typeface="Arial"/>
                <a:ea typeface="Arial"/>
                <a:cs typeface="Arial"/>
                <a:sym typeface="Arial"/>
              </a:rPr>
              <a:t>In contrast, below-average rainfall was observed </a:t>
            </a:r>
            <a:r>
              <a:rPr b="1" lang="en-US" sz="1000">
                <a:solidFill>
                  <a:schemeClr val="lt1"/>
                </a:solidFill>
              </a:rPr>
              <a:t>from Liberia to</a:t>
            </a:r>
            <a:r>
              <a:rPr b="1" i="0" lang="en-US" sz="1000" u="none" cap="none" strike="noStrike">
                <a:solidFill>
                  <a:schemeClr val="lt1"/>
                </a:solidFill>
                <a:latin typeface="Arial"/>
                <a:ea typeface="Arial"/>
                <a:cs typeface="Arial"/>
                <a:sym typeface="Arial"/>
              </a:rPr>
              <a:t> southe</a:t>
            </a:r>
            <a:r>
              <a:rPr b="1" lang="en-US" sz="1000">
                <a:solidFill>
                  <a:schemeClr val="lt1"/>
                </a:solidFill>
              </a:rPr>
              <a:t>rn</a:t>
            </a:r>
            <a:r>
              <a:rPr b="1" i="0" lang="en-US" sz="1000" u="none" cap="none" strike="noStrike">
                <a:solidFill>
                  <a:schemeClr val="lt1"/>
                </a:solidFill>
                <a:latin typeface="Arial"/>
                <a:ea typeface="Arial"/>
                <a:cs typeface="Arial"/>
                <a:sym typeface="Arial"/>
              </a:rPr>
              <a:t> Nigeria</a:t>
            </a:r>
            <a:r>
              <a:rPr b="1" lang="en-US" sz="1000">
                <a:solidFill>
                  <a:schemeClr val="lt1"/>
                </a:solidFill>
              </a:rPr>
              <a:t>. </a:t>
            </a:r>
            <a:r>
              <a:rPr b="1" i="0" lang="en-US" sz="1000" u="none" cap="none" strike="noStrike">
                <a:solidFill>
                  <a:schemeClr val="lt1"/>
                </a:solidFill>
                <a:latin typeface="Arial"/>
                <a:ea typeface="Arial"/>
                <a:cs typeface="Arial"/>
                <a:sym typeface="Arial"/>
              </a:rPr>
              <a:t>In southern Africa, above-average rainfall was observed over </a:t>
            </a:r>
            <a:r>
              <a:rPr b="1" lang="en-US" sz="1000">
                <a:solidFill>
                  <a:schemeClr val="lt1"/>
                </a:solidFill>
              </a:rPr>
              <a:t>central and northeastern</a:t>
            </a:r>
            <a:r>
              <a:rPr b="1" i="0" lang="en-US" sz="1000" u="none" cap="none" strike="noStrike">
                <a:solidFill>
                  <a:schemeClr val="lt1"/>
                </a:solidFill>
                <a:latin typeface="Arial"/>
                <a:ea typeface="Arial"/>
                <a:cs typeface="Arial"/>
                <a:sym typeface="Arial"/>
              </a:rPr>
              <a:t> Angola, South Africa, Lesotho, Eswatini, central Namibia, central and </a:t>
            </a:r>
            <a:r>
              <a:rPr b="1" lang="en-US" sz="1000">
                <a:solidFill>
                  <a:schemeClr val="lt1"/>
                </a:solidFill>
              </a:rPr>
              <a:t>southern</a:t>
            </a:r>
            <a:r>
              <a:rPr b="1" i="0" lang="en-US" sz="1000" u="none" cap="none" strike="noStrike">
                <a:solidFill>
                  <a:schemeClr val="lt1"/>
                </a:solidFill>
                <a:latin typeface="Arial"/>
                <a:ea typeface="Arial"/>
                <a:cs typeface="Arial"/>
                <a:sym typeface="Arial"/>
              </a:rPr>
              <a:t> Mozambique, northern and southern Malawi, northern and central Zambia, southern and central Botswana, and southern</a:t>
            </a:r>
            <a:r>
              <a:rPr b="1" lang="en-US" sz="1000">
                <a:solidFill>
                  <a:schemeClr val="lt1"/>
                </a:solidFill>
              </a:rPr>
              <a:t> and parts of central </a:t>
            </a:r>
            <a:r>
              <a:rPr b="1" i="0" lang="en-US" sz="1000" u="none" cap="none" strike="noStrike">
                <a:solidFill>
                  <a:schemeClr val="lt1"/>
                </a:solidFill>
                <a:latin typeface="Arial"/>
                <a:ea typeface="Arial"/>
                <a:cs typeface="Arial"/>
                <a:sym typeface="Arial"/>
              </a:rPr>
              <a:t>Madagascar. Below normal precipitation was observed over southern and northwestern Angola, northern Namibia,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Zambia, </a:t>
            </a:r>
            <a:r>
              <a:rPr b="1" lang="en-US" sz="1000">
                <a:solidFill>
                  <a:schemeClr val="lt1"/>
                </a:solidFill>
              </a:rPr>
              <a:t>central </a:t>
            </a:r>
            <a:r>
              <a:rPr b="1" i="0" lang="en-US" sz="1000" u="none" cap="none" strike="noStrike">
                <a:solidFill>
                  <a:schemeClr val="lt1"/>
                </a:solidFill>
                <a:latin typeface="Arial"/>
                <a:ea typeface="Arial"/>
                <a:cs typeface="Arial"/>
                <a:sym typeface="Arial"/>
              </a:rPr>
              <a:t>parts of Malawi</a:t>
            </a:r>
            <a:r>
              <a:rPr b="1" lang="en-US" sz="1000">
                <a:solidFill>
                  <a:schemeClr val="lt1"/>
                </a:solidFill>
              </a:rPr>
              <a:t>, parts of central and northeastern </a:t>
            </a:r>
            <a:r>
              <a:rPr b="1" i="0" lang="en-US" sz="1000" u="none" cap="none" strike="noStrike">
                <a:solidFill>
                  <a:schemeClr val="lt1"/>
                </a:solidFill>
                <a:latin typeface="Arial"/>
                <a:ea typeface="Arial"/>
                <a:cs typeface="Arial"/>
                <a:sym typeface="Arial"/>
              </a:rPr>
              <a:t>Mozambique, m</a:t>
            </a:r>
            <a:r>
              <a:rPr b="1" lang="en-US" sz="1000">
                <a:solidFill>
                  <a:schemeClr val="lt1"/>
                </a:solidFill>
              </a:rPr>
              <a:t>ost </a:t>
            </a:r>
            <a:r>
              <a:rPr b="1" i="0" lang="en-US" sz="1000" u="none" cap="none" strike="noStrike">
                <a:solidFill>
                  <a:schemeClr val="lt1"/>
                </a:solidFill>
                <a:latin typeface="Arial"/>
                <a:ea typeface="Arial"/>
                <a:cs typeface="Arial"/>
                <a:sym typeface="Arial"/>
              </a:rPr>
              <a:t>of Zimbabwe, northern and eastern Botswana, and north</a:t>
            </a:r>
            <a:r>
              <a:rPr b="1" lang="en-US" sz="1000">
                <a:solidFill>
                  <a:schemeClr val="lt1"/>
                </a:solidFill>
              </a:rPr>
              <a:t>ern </a:t>
            </a:r>
            <a:r>
              <a:rPr b="1" i="0" lang="en-US" sz="1000" u="none" cap="none" strike="noStrike">
                <a:solidFill>
                  <a:schemeClr val="lt1"/>
                </a:solidFill>
                <a:latin typeface="Arial"/>
                <a:ea typeface="Arial"/>
                <a:cs typeface="Arial"/>
                <a:sym typeface="Arial"/>
              </a:rPr>
              <a:t>and central Madagascar.</a:t>
            </a:r>
            <a:endParaRPr b="1" i="0" sz="100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536448" y="983295"/>
            <a:ext cx="3854404" cy="3854404"/>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4567952" y="983295"/>
            <a:ext cx="3854404" cy="3854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4821022"/>
            <a:ext cx="8991600" cy="21240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200">
                <a:solidFill>
                  <a:schemeClr val="lt1"/>
                </a:solidFill>
              </a:rPr>
              <a:t>During the past 7 days, in East Africa, rainfall was above-average over pockets of northern Ethiopia, central and southern Kenya, western Eritrea, and a small portion of northeastern Tanzania. Below-average rainfall was observed over southwestern Kenya, southern Uganda, Rwanda, Burundi, and most of Tanzania. In Central Africa, rainfall was above-average over Congo and western, central, and southern DRC. Below-average rainfall was observed over southwestern and central Gabon, and northern and eastern DRC. In West Africa, rainfall was near average across most of the region. In Southern Africa, rainfall was above-average over pockets of central, western, and northern Angola, western Lesotho, Eswatini, eastern South Africa, southern Mozambique, central, western, and southern Zambia, eastern Botswana, southern Zimbabwe, and pockets of central Madagascar. In contrast, rainfall was below-average over southeastern Angola, central and northeastern Namibia (including the Caprivi Strip), eastern Zambia, northwestern Botswana, northeastern Zimbabwe, Malawi, north-central South Africa, central and northern Mozambique, and northern and southern Madagascar. </a:t>
            </a:r>
            <a:endParaRPr/>
          </a:p>
        </p:txBody>
      </p:sp>
      <p:pic>
        <p:nvPicPr>
          <p:cNvPr id="138" name="Google Shape;138;p6"/>
          <p:cNvPicPr preferRelativeResize="0"/>
          <p:nvPr/>
        </p:nvPicPr>
        <p:blipFill rotWithShape="1">
          <a:blip r:embed="rId3">
            <a:alphaModFix/>
          </a:blip>
          <a:srcRect b="0" l="0" r="0" t="0"/>
          <a:stretch/>
        </p:blipFill>
        <p:spPr>
          <a:xfrm>
            <a:off x="758825" y="1056250"/>
            <a:ext cx="3764771" cy="3764771"/>
          </a:xfrm>
          <a:prstGeom prst="rect">
            <a:avLst/>
          </a:prstGeom>
          <a:noFill/>
          <a:ln>
            <a:noFill/>
          </a:ln>
        </p:spPr>
      </p:pic>
      <p:pic>
        <p:nvPicPr>
          <p:cNvPr id="139" name="Google Shape;139;p6"/>
          <p:cNvPicPr preferRelativeResize="0"/>
          <p:nvPr/>
        </p:nvPicPr>
        <p:blipFill rotWithShape="1">
          <a:blip r:embed="rId4">
            <a:alphaModFix/>
          </a:blip>
          <a:srcRect b="0" l="0" r="0" t="0"/>
          <a:stretch/>
        </p:blipFill>
        <p:spPr>
          <a:xfrm>
            <a:off x="4675997" y="1056250"/>
            <a:ext cx="3764771" cy="376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a:t>
            </a:r>
            <a:r>
              <a:rPr b="1" lang="en-US" sz="1200">
                <a:solidFill>
                  <a:schemeClr val="lt1"/>
                </a:solidFill>
              </a:rPr>
              <a:t>left </a:t>
            </a:r>
            <a:r>
              <a:rPr b="1" i="0" lang="en-US" sz="1200" u="none" cap="none" strike="noStrike">
                <a:solidFill>
                  <a:schemeClr val="lt1"/>
                </a:solidFill>
                <a:latin typeface="Arial"/>
                <a:ea typeface="Arial"/>
                <a:cs typeface="Arial"/>
                <a:sym typeface="Arial"/>
              </a:rPr>
              <a:t> panel), anomalous wind convergence may have contributed to the observed rainfall increases across </a:t>
            </a:r>
            <a:r>
              <a:rPr b="1" lang="en-US" sz="1200">
                <a:solidFill>
                  <a:schemeClr val="lt1"/>
                </a:solidFill>
              </a:rPr>
              <a:t>Angola, Mozambique, and DRC</a:t>
            </a:r>
            <a:r>
              <a:rPr b="1" i="0" lang="en-US" sz="1200" u="none" cap="none" strike="noStrike">
                <a:solidFill>
                  <a:schemeClr val="lt1"/>
                </a:solidFill>
                <a:latin typeface="Arial"/>
                <a:ea typeface="Arial"/>
                <a:cs typeface="Arial"/>
                <a:sym typeface="Arial"/>
              </a:rPr>
              <a:t>. </a:t>
            </a:r>
            <a:r>
              <a:rPr b="1" lang="en-US" sz="1200">
                <a:solidFill>
                  <a:schemeClr val="lt1"/>
                </a:solidFill>
              </a:rPr>
              <a:t>Anomalous upper level divergence at 200-hPa (right panel) in the same region complemented the lower level dynamics.</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a:off x="2262300" y="3429000"/>
            <a:ext cx="1062900" cy="9225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6702775" y="3613925"/>
            <a:ext cx="764400" cy="6345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3028827" y="2944145"/>
            <a:ext cx="279000" cy="8691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rot="10800000">
            <a:off x="3775550" y="1946725"/>
            <a:ext cx="2331000" cy="363000"/>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8"/>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moisture surpluses over parts of </a:t>
            </a:r>
            <a:r>
              <a:rPr b="1" lang="en-US" sz="1200">
                <a:solidFill>
                  <a:schemeClr val="lt1"/>
                </a:solidFill>
              </a:rPr>
              <a:t>South Africa </a:t>
            </a:r>
            <a:r>
              <a:rPr b="1" i="0" lang="en-US" sz="1200" u="none" cap="none" strike="noStrike">
                <a:solidFill>
                  <a:schemeClr val="lt1"/>
                </a:solidFill>
                <a:latin typeface="Arial"/>
                <a:ea typeface="Arial"/>
                <a:cs typeface="Arial"/>
                <a:sym typeface="Arial"/>
              </a:rPr>
              <a:t>(bottom left). Rainfall deficits continue over eastern Kenya (</a:t>
            </a:r>
            <a:r>
              <a:rPr b="1" lang="en-US" sz="1200">
                <a:solidFill>
                  <a:schemeClr val="lt1"/>
                </a:solidFill>
              </a:rPr>
              <a:t>top</a:t>
            </a:r>
            <a:r>
              <a:rPr b="1" i="0" lang="en-US" sz="1200" u="none" cap="none" strike="noStrike">
                <a:solidFill>
                  <a:schemeClr val="lt1"/>
                </a:solidFill>
                <a:latin typeface="Arial"/>
                <a:ea typeface="Arial"/>
                <a:cs typeface="Arial"/>
                <a:sym typeface="Arial"/>
              </a:rPr>
              <a:t> right) and </a:t>
            </a:r>
            <a:r>
              <a:rPr b="1" lang="en-US" sz="1200">
                <a:solidFill>
                  <a:schemeClr val="lt1"/>
                </a:solidFill>
              </a:rPr>
              <a:t>northeastern</a:t>
            </a:r>
            <a:r>
              <a:rPr b="1" i="0" lang="en-US" sz="1200" u="none" cap="none" strike="noStrike">
                <a:solidFill>
                  <a:schemeClr val="lt1"/>
                </a:solidFill>
                <a:latin typeface="Arial"/>
                <a:ea typeface="Arial"/>
                <a:cs typeface="Arial"/>
                <a:sym typeface="Arial"/>
              </a:rPr>
              <a:t> </a:t>
            </a:r>
            <a:r>
              <a:rPr b="1" lang="en-US" sz="1200">
                <a:solidFill>
                  <a:schemeClr val="lt1"/>
                </a:solidFill>
              </a:rPr>
              <a:t>Madagascar</a:t>
            </a:r>
            <a:r>
              <a:rPr b="1" i="0" lang="en-US" sz="1200" u="none" cap="none" strike="noStrike">
                <a:solidFill>
                  <a:schemeClr val="lt1"/>
                </a:solidFill>
                <a:latin typeface="Arial"/>
                <a:ea typeface="Arial"/>
                <a:cs typeface="Arial"/>
                <a:sym typeface="Arial"/>
              </a:rPr>
              <a:t> (</a:t>
            </a:r>
            <a:r>
              <a:rPr b="1" lang="en-US" sz="1200">
                <a:solidFill>
                  <a:schemeClr val="lt1"/>
                </a:solidFill>
              </a:rPr>
              <a:t>bottom </a:t>
            </a:r>
            <a:r>
              <a:rPr b="1" i="0" lang="en-US" sz="1200" u="none" cap="none" strike="noStrike">
                <a:solidFill>
                  <a:schemeClr val="lt1"/>
                </a:solidFill>
                <a:latin typeface="Arial"/>
                <a:ea typeface="Arial"/>
                <a:cs typeface="Arial"/>
                <a:sym typeface="Arial"/>
              </a:rPr>
              <a:t>right). </a:t>
            </a:r>
            <a:endParaRPr b="1" i="0" sz="1200" u="none" cap="none" strike="noStrike">
              <a:solidFill>
                <a:schemeClr val="lt1"/>
              </a:solidFill>
              <a:latin typeface="Arial"/>
              <a:ea typeface="Arial"/>
              <a:cs typeface="Arial"/>
              <a:sym typeface="Arial"/>
            </a:endParaRPr>
          </a:p>
        </p:txBody>
      </p:sp>
      <p:pic>
        <p:nvPicPr>
          <p:cNvPr id="161" name="Google Shape;161;p8"/>
          <p:cNvPicPr preferRelativeResize="0"/>
          <p:nvPr/>
        </p:nvPicPr>
        <p:blipFill rotWithShape="1">
          <a:blip r:embed="rId4">
            <a:alphaModFix/>
          </a:blip>
          <a:srcRect b="0" l="0" r="0" t="0"/>
          <a:stretch/>
        </p:blipFill>
        <p:spPr>
          <a:xfrm>
            <a:off x="5095180" y="647126"/>
            <a:ext cx="3450150" cy="2683450"/>
          </a:xfrm>
          <a:prstGeom prst="rect">
            <a:avLst/>
          </a:prstGeom>
          <a:noFill/>
          <a:ln>
            <a:noFill/>
          </a:ln>
        </p:spPr>
      </p:pic>
      <p:pic>
        <p:nvPicPr>
          <p:cNvPr id="162" name="Google Shape;162;p8"/>
          <p:cNvPicPr preferRelativeResize="0"/>
          <p:nvPr/>
        </p:nvPicPr>
        <p:blipFill rotWithShape="1">
          <a:blip r:embed="rId5">
            <a:alphaModFix/>
          </a:blip>
          <a:srcRect b="5397" l="0" r="0" t="5388"/>
          <a:stretch/>
        </p:blipFill>
        <p:spPr>
          <a:xfrm>
            <a:off x="852050" y="3545400"/>
            <a:ext cx="3640750" cy="2526351"/>
          </a:xfrm>
          <a:prstGeom prst="rect">
            <a:avLst/>
          </a:prstGeom>
          <a:noFill/>
          <a:ln>
            <a:noFill/>
          </a:ln>
        </p:spPr>
      </p:pic>
      <p:cxnSp>
        <p:nvCxnSpPr>
          <p:cNvPr id="163" name="Google Shape;163;p8"/>
          <p:cNvCxnSpPr/>
          <p:nvPr/>
        </p:nvCxnSpPr>
        <p:spPr>
          <a:xfrm rot="10800000">
            <a:off x="4114850" y="2559025"/>
            <a:ext cx="2144100" cy="1427100"/>
          </a:xfrm>
          <a:prstGeom prst="straightConnector1">
            <a:avLst/>
          </a:prstGeom>
          <a:noFill/>
          <a:ln cap="flat" cmpd="sng" w="50800">
            <a:solidFill>
              <a:srgbClr val="FF0000"/>
            </a:solidFill>
            <a:prstDash val="solid"/>
            <a:round/>
            <a:headEnd len="sm" w="sm" type="none"/>
            <a:tailEnd len="med" w="med" type="triangle"/>
          </a:ln>
        </p:spPr>
      </p:cxnSp>
      <p:pic>
        <p:nvPicPr>
          <p:cNvPr id="164" name="Google Shape;164;p8"/>
          <p:cNvPicPr preferRelativeResize="0"/>
          <p:nvPr/>
        </p:nvPicPr>
        <p:blipFill rotWithShape="1">
          <a:blip r:embed="rId6">
            <a:alphaModFix/>
          </a:blip>
          <a:srcRect b="0" l="0" r="0" t="0"/>
          <a:stretch/>
        </p:blipFill>
        <p:spPr>
          <a:xfrm>
            <a:off x="5095180" y="3390326"/>
            <a:ext cx="3450150" cy="268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17</a:t>
            </a:r>
            <a:r>
              <a:rPr b="1" i="0" lang="en-US" sz="1600" u="none" cap="none" strike="noStrike">
                <a:solidFill>
                  <a:srgbClr val="FFFF00"/>
                </a:solidFill>
                <a:latin typeface="Arial"/>
                <a:ea typeface="Arial"/>
                <a:cs typeface="Arial"/>
                <a:sym typeface="Arial"/>
              </a:rPr>
              <a:t> – </a:t>
            </a:r>
            <a:r>
              <a:rPr b="1" lang="en-US" sz="1600">
                <a:solidFill>
                  <a:srgbClr val="FFFF00"/>
                </a:solidFill>
              </a:rPr>
              <a:t>23</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5465" y="5229412"/>
            <a:ext cx="88899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For week-1 (left panel), the NCEP GEFS forecasts indicate a moderate to high chance (over 70%) for rainfall to exceed 50 mm over southern parts of Gabon and Congo, southe</a:t>
            </a:r>
            <a:r>
              <a:rPr b="1" lang="en-US" sz="1200">
                <a:solidFill>
                  <a:schemeClr val="lt1"/>
                </a:solidFill>
              </a:rPr>
              <a:t>astern</a:t>
            </a:r>
            <a:r>
              <a:rPr b="1" i="0" lang="en-US" sz="1200" u="none" cap="none" strike="noStrike">
                <a:solidFill>
                  <a:schemeClr val="lt1"/>
                </a:solidFill>
                <a:latin typeface="Arial"/>
                <a:ea typeface="Arial"/>
                <a:cs typeface="Arial"/>
                <a:sym typeface="Arial"/>
              </a:rPr>
              <a:t> and eastern DRC, western </a:t>
            </a:r>
            <a:r>
              <a:rPr b="1" lang="en-US" sz="1200">
                <a:solidFill>
                  <a:schemeClr val="lt1"/>
                </a:solidFill>
              </a:rPr>
              <a:t>Rwanda, most of Burundi, central and </a:t>
            </a:r>
            <a:r>
              <a:rPr b="1" i="0" lang="en-US" sz="1200" u="none" cap="none" strike="noStrike">
                <a:solidFill>
                  <a:schemeClr val="lt1"/>
                </a:solidFill>
                <a:latin typeface="Arial"/>
                <a:ea typeface="Arial"/>
                <a:cs typeface="Arial"/>
                <a:sym typeface="Arial"/>
              </a:rPr>
              <a:t>western Tanzania, Malawi, north</a:t>
            </a:r>
            <a:r>
              <a:rPr b="1" lang="en-US" sz="1200">
                <a:solidFill>
                  <a:schemeClr val="lt1"/>
                </a:solidFill>
              </a:rPr>
              <a:t>ern</a:t>
            </a:r>
            <a:r>
              <a:rPr b="1" i="0" lang="en-US" sz="1200" u="none" cap="none" strike="noStrike">
                <a:solidFill>
                  <a:schemeClr val="lt1"/>
                </a:solidFill>
                <a:latin typeface="Arial"/>
                <a:ea typeface="Arial"/>
                <a:cs typeface="Arial"/>
                <a:sym typeface="Arial"/>
              </a:rPr>
              <a:t> Mozambique, north</a:t>
            </a:r>
            <a:r>
              <a:rPr b="1" lang="en-US" sz="1200">
                <a:solidFill>
                  <a:schemeClr val="lt1"/>
                </a:solidFill>
              </a:rPr>
              <a:t>western</a:t>
            </a:r>
            <a:r>
              <a:rPr b="1" i="0" lang="en-US" sz="1200" u="none" cap="none" strike="noStrike">
                <a:solidFill>
                  <a:schemeClr val="lt1"/>
                </a:solidFill>
                <a:latin typeface="Arial"/>
                <a:ea typeface="Arial"/>
                <a:cs typeface="Arial"/>
                <a:sym typeface="Arial"/>
              </a:rPr>
              <a:t> and central Angola, central and northern Zambia, parts of northern Zimbabwe, and </a:t>
            </a:r>
            <a:r>
              <a:rPr b="1" lang="en-US" sz="1200">
                <a:solidFill>
                  <a:schemeClr val="lt1"/>
                </a:solidFill>
              </a:rPr>
              <a:t>most of </a:t>
            </a:r>
            <a:r>
              <a:rPr b="1" i="0" lang="en-US" sz="1200" u="none" cap="none" strike="noStrike">
                <a:solidFill>
                  <a:schemeClr val="lt1"/>
                </a:solidFill>
                <a:latin typeface="Arial"/>
                <a:ea typeface="Arial"/>
                <a:cs typeface="Arial"/>
                <a:sym typeface="Arial"/>
              </a:rPr>
              <a:t>Madagascar. For week-2 (right panel), the NCEP GEFS forecasts indicate a moderate to high chance (over 70%) for rainfall to exceed 50 mm over southeastern</a:t>
            </a:r>
            <a:r>
              <a:rPr b="1" lang="en-US" sz="1200">
                <a:solidFill>
                  <a:schemeClr val="lt1"/>
                </a:solidFill>
              </a:rPr>
              <a:t> parts</a:t>
            </a:r>
            <a:r>
              <a:rPr b="1" i="0" lang="en-US" sz="1200" u="none" cap="none" strike="noStrike">
                <a:solidFill>
                  <a:schemeClr val="lt1"/>
                </a:solidFill>
                <a:latin typeface="Arial"/>
                <a:ea typeface="Arial"/>
                <a:cs typeface="Arial"/>
                <a:sym typeface="Arial"/>
              </a:rPr>
              <a:t> of DRC, portions of central and eastern Angola, northern and central Zambia, northern parts of Zimbabwe, northern Mozambique, central</a:t>
            </a:r>
            <a:r>
              <a:rPr b="1" lang="en-US" sz="1200">
                <a:solidFill>
                  <a:schemeClr val="lt1"/>
                </a:solidFill>
              </a:rPr>
              <a:t> and </a:t>
            </a:r>
            <a:r>
              <a:rPr b="1" lang="en-US" sz="1200">
                <a:solidFill>
                  <a:schemeClr val="lt1"/>
                </a:solidFill>
              </a:rPr>
              <a:t>southern</a:t>
            </a:r>
            <a:r>
              <a:rPr b="1" lang="en-US" sz="1200">
                <a:solidFill>
                  <a:schemeClr val="lt1"/>
                </a:solidFill>
              </a:rPr>
              <a:t> Tanzania, most of Malawi, Lesotho, parts of eastern South Africa, </a:t>
            </a:r>
            <a:r>
              <a:rPr b="1" i="0" lang="en-US" sz="1200" u="none" cap="none" strike="noStrike">
                <a:solidFill>
                  <a:schemeClr val="lt1"/>
                </a:solidFill>
                <a:latin typeface="Arial"/>
                <a:ea typeface="Arial"/>
                <a:cs typeface="Arial"/>
                <a:sym typeface="Arial"/>
              </a:rPr>
              <a:t>and </a:t>
            </a:r>
            <a:r>
              <a:rPr b="1" lang="en-US" sz="1200">
                <a:solidFill>
                  <a:schemeClr val="lt1"/>
                </a:solidFill>
              </a:rPr>
              <a:t>northern and</a:t>
            </a:r>
            <a:r>
              <a:rPr b="1" i="0" lang="en-US" sz="1200" u="none" cap="none" strike="noStrike">
                <a:solidFill>
                  <a:schemeClr val="lt1"/>
                </a:solidFill>
                <a:latin typeface="Arial"/>
                <a:ea typeface="Arial"/>
                <a:cs typeface="Arial"/>
                <a:sym typeface="Arial"/>
              </a:rPr>
              <a:t> pa</a:t>
            </a:r>
            <a:r>
              <a:rPr b="1" lang="en-US" sz="1200">
                <a:solidFill>
                  <a:schemeClr val="lt1"/>
                </a:solidFill>
              </a:rPr>
              <a:t>rts of central</a:t>
            </a:r>
            <a:r>
              <a:rPr b="1" i="0" lang="en-US" sz="1200" u="none" cap="none" strike="noStrike">
                <a:solidFill>
                  <a:schemeClr val="lt1"/>
                </a:solidFill>
                <a:latin typeface="Arial"/>
                <a:ea typeface="Arial"/>
                <a:cs typeface="Arial"/>
                <a:sym typeface="Arial"/>
              </a:rPr>
              <a:t> Madagascar.</a:t>
            </a:r>
            <a:endParaRPr b="1" i="0" sz="1200" u="none" cap="none" strike="noStrike">
              <a:solidFill>
                <a:schemeClr val="lt1"/>
              </a:solidFill>
              <a:latin typeface="Arial"/>
              <a:ea typeface="Arial"/>
              <a:cs typeface="Arial"/>
              <a:sym typeface="Arial"/>
            </a:endParaRPr>
          </a:p>
        </p:txBody>
      </p:sp>
      <p:sp>
        <p:nvSpPr>
          <p:cNvPr id="173" name="Google Shape;173;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10</a:t>
            </a:r>
            <a:r>
              <a:rPr b="1" i="0" lang="en-US" sz="1600" u="none" cap="none" strike="noStrike">
                <a:solidFill>
                  <a:srgbClr val="FFFF00"/>
                </a:solidFill>
                <a:latin typeface="Arial"/>
                <a:ea typeface="Arial"/>
                <a:cs typeface="Arial"/>
                <a:sym typeface="Arial"/>
              </a:rPr>
              <a:t> </a:t>
            </a:r>
            <a:r>
              <a:rPr b="1" lang="en-US" sz="1600">
                <a:solidFill>
                  <a:srgbClr val="FFFF00"/>
                </a:solidFill>
              </a:rPr>
              <a:t>– 16</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pic>
        <p:nvPicPr>
          <p:cNvPr id="174" name="Google Shape;174;p9"/>
          <p:cNvPicPr preferRelativeResize="0"/>
          <p:nvPr/>
        </p:nvPicPr>
        <p:blipFill rotWithShape="1">
          <a:blip r:embed="rId3">
            <a:alphaModFix/>
          </a:blip>
          <a:srcRect b="0" l="0" r="0" t="0"/>
          <a:stretch/>
        </p:blipFill>
        <p:spPr>
          <a:xfrm>
            <a:off x="595418" y="1966885"/>
            <a:ext cx="4052782" cy="3039586"/>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4790894" y="1966884"/>
            <a:ext cx="4076659" cy="3057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