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hkkalWY/d+TXY9dK6pJA3pNBI9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1" name="Google Shape;191;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gif"/><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gif"/><Relationship Id="rId5" Type="http://schemas.openxmlformats.org/officeDocument/2006/relationships/image" Target="../media/image10.gif"/><Relationship Id="rId6" Type="http://schemas.openxmlformats.org/officeDocument/2006/relationships/image" Target="../media/image1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gif"/><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 Justin Hicks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17</a:t>
            </a:r>
            <a:r>
              <a:rPr b="1" i="0" lang="en-US" sz="2800" u="none" cap="none" strike="noStrike">
                <a:solidFill>
                  <a:schemeClr val="lt1"/>
                </a:solidFill>
                <a:latin typeface="Arial"/>
                <a:ea typeface="Arial"/>
                <a:cs typeface="Arial"/>
                <a:sym typeface="Arial"/>
              </a:rPr>
              <a:t> </a:t>
            </a:r>
            <a:r>
              <a:rPr b="1" lang="en-US" sz="2800">
                <a:solidFill>
                  <a:schemeClr val="lt1"/>
                </a:solidFill>
              </a:rPr>
              <a:t>January</a:t>
            </a:r>
            <a:r>
              <a:rPr b="1" i="0" lang="en-US" sz="2800" u="none" cap="none" strike="noStrike">
                <a:solidFill>
                  <a:schemeClr val="lt1"/>
                </a:solidFill>
                <a:latin typeface="Arial"/>
                <a:ea typeface="Arial"/>
                <a:cs typeface="Arial"/>
                <a:sym typeface="Arial"/>
              </a:rPr>
              <a:t> 202</a:t>
            </a:r>
            <a:r>
              <a:rPr b="1" lang="en-US" sz="2800">
                <a:solidFill>
                  <a:schemeClr val="lt1"/>
                </a:solidFill>
              </a:rPr>
              <a:t>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18 – 24</a:t>
            </a:r>
            <a:r>
              <a:rPr b="1" i="0" lang="en-US" sz="1600" u="none" cap="none" strike="noStrike">
                <a:solidFill>
                  <a:srgbClr val="FFFF00"/>
                </a:solidFill>
                <a:latin typeface="Arial"/>
                <a:ea typeface="Arial"/>
                <a:cs typeface="Arial"/>
                <a:sym typeface="Arial"/>
              </a:rPr>
              <a:t> Jan, 202</a:t>
            </a:r>
            <a:r>
              <a:rPr b="1" lang="en-US" sz="1600">
                <a:solidFill>
                  <a:srgbClr val="FFFF00"/>
                </a:solidFill>
              </a:rPr>
              <a:t>3</a:t>
            </a:r>
            <a:endParaRPr b="1" i="0" sz="1600" u="none" cap="none" strike="noStrike">
              <a:solidFill>
                <a:srgbClr val="FFFF00"/>
              </a:solidFill>
              <a:latin typeface="Arial"/>
              <a:ea typeface="Arial"/>
              <a:cs typeface="Arial"/>
              <a:sym typeface="Arial"/>
            </a:endParaRPr>
          </a:p>
        </p:txBody>
      </p:sp>
      <p:sp>
        <p:nvSpPr>
          <p:cNvPr id="185" name="Google Shape;185;p10"/>
          <p:cNvSpPr txBox="1"/>
          <p:nvPr/>
        </p:nvSpPr>
        <p:spPr>
          <a:xfrm>
            <a:off x="4260545" y="1762812"/>
            <a:ext cx="4528500" cy="38172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a:t>
            </a:r>
            <a:r>
              <a:rPr b="1" lang="en-US" sz="1100">
                <a:solidFill>
                  <a:schemeClr val="lt1"/>
                </a:solidFill>
              </a:rPr>
              <a:t>southern Angola, northern Namibia, east-central Zambia, central Malawi, northern Mozambique, southern Tanzania, Comoros, and northern Madagascar. </a:t>
            </a:r>
            <a:r>
              <a:rPr b="1" i="0" lang="en-US" sz="1100" u="none" cap="none" strike="noStrike">
                <a:solidFill>
                  <a:schemeClr val="lt1"/>
                </a:solidFill>
                <a:latin typeface="Arial"/>
                <a:ea typeface="Arial"/>
                <a:cs typeface="Arial"/>
                <a:sym typeface="Arial"/>
              </a:rPr>
              <a:t>In particular, there is above </a:t>
            </a:r>
            <a:r>
              <a:rPr b="1" lang="en-US" sz="1100">
                <a:solidFill>
                  <a:schemeClr val="lt1"/>
                </a:solidFill>
              </a:rPr>
              <a:t>65</a:t>
            </a:r>
            <a:r>
              <a:rPr b="1" i="0" lang="en-US" sz="1100" u="none" cap="none" strike="noStrike">
                <a:solidFill>
                  <a:schemeClr val="lt1"/>
                </a:solidFill>
                <a:latin typeface="Arial"/>
                <a:ea typeface="Arial"/>
                <a:cs typeface="Arial"/>
                <a:sym typeface="Arial"/>
              </a:rPr>
              <a:t>% chance for rainfall to be above-normal over </a:t>
            </a:r>
            <a:r>
              <a:rPr b="1" lang="en-US" sz="1100">
                <a:solidFill>
                  <a:schemeClr val="lt1"/>
                </a:solidFill>
              </a:rPr>
              <a:t>south-central Angola, north-central Namibia, northern Madagascar, and Comoros. There is above 80% chance for rainfall to be above-normal for northern Madagascar.</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consolidated probabilistic forecasts suggest above 50% chance for weekly total rainfall to be below-normal (below the lower tercile) over northeastern Angola, south-central DRC, southern Zimbabwe, eastern Botswana, central and southern Mozambique, northeastern South Africa, Eswatini, and central and southern Madagascar. In particular, there is above 65% chance for rainfall to be below-normal in northeastern South Africa, northern Eswatini, southern Mozambique, and southern Madagascar. There is above 80% chance for rainfall to be below-normal in southern Mozambique and southern Madagascar. </a:t>
            </a:r>
            <a:endParaRPr b="1" i="0" sz="1100" u="none" cap="none" strike="noStrike">
              <a:solidFill>
                <a:schemeClr val="lt1"/>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b="23634" l="0" r="0" t="0"/>
          <a:stretch/>
        </p:blipFill>
        <p:spPr>
          <a:xfrm>
            <a:off x="304800" y="1839922"/>
            <a:ext cx="3524324" cy="3482799"/>
          </a:xfrm>
          <a:prstGeom prst="rect">
            <a:avLst/>
          </a:prstGeom>
          <a:noFill/>
          <a:ln>
            <a:noFill/>
          </a:ln>
        </p:spPr>
      </p:pic>
      <p:pic>
        <p:nvPicPr>
          <p:cNvPr id="187" name="Google Shape;187;p10"/>
          <p:cNvPicPr preferRelativeResize="0"/>
          <p:nvPr/>
        </p:nvPicPr>
        <p:blipFill rotWithShape="1">
          <a:blip r:embed="rId4">
            <a:alphaModFix/>
          </a:blip>
          <a:srcRect b="0" l="0" r="0" t="76051"/>
          <a:stretch/>
        </p:blipFill>
        <p:spPr>
          <a:xfrm>
            <a:off x="304800" y="5322725"/>
            <a:ext cx="3524324" cy="1166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4" name="Google Shape;194;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25</a:t>
            </a:r>
            <a:r>
              <a:rPr b="1" i="0" lang="en-US" sz="1600" u="none" cap="none" strike="noStrike">
                <a:solidFill>
                  <a:srgbClr val="FFFF00"/>
                </a:solidFill>
                <a:latin typeface="Arial"/>
                <a:ea typeface="Arial"/>
                <a:cs typeface="Arial"/>
                <a:sym typeface="Arial"/>
              </a:rPr>
              <a:t>  – </a:t>
            </a:r>
            <a:r>
              <a:rPr b="1" lang="en-US" sz="1600">
                <a:solidFill>
                  <a:srgbClr val="FFFF00"/>
                </a:solidFill>
              </a:rPr>
              <a:t>31</a:t>
            </a:r>
            <a:r>
              <a:rPr b="1" i="0" lang="en-US" sz="1600" u="none" cap="none" strike="noStrike">
                <a:solidFill>
                  <a:srgbClr val="FFFF00"/>
                </a:solidFill>
                <a:latin typeface="Arial"/>
                <a:ea typeface="Arial"/>
                <a:cs typeface="Arial"/>
                <a:sym typeface="Arial"/>
              </a:rPr>
              <a:t> Jan, 2023</a:t>
            </a:r>
            <a:endParaRPr/>
          </a:p>
        </p:txBody>
      </p:sp>
      <p:sp>
        <p:nvSpPr>
          <p:cNvPr id="196" name="Google Shape;196;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7" name="Google Shape;197;p11"/>
          <p:cNvSpPr txBox="1"/>
          <p:nvPr/>
        </p:nvSpPr>
        <p:spPr>
          <a:xfrm>
            <a:off x="4327450" y="2082367"/>
            <a:ext cx="4585800" cy="22935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a:t>
            </a:r>
            <a:r>
              <a:rPr b="1" lang="en-US" sz="1100">
                <a:solidFill>
                  <a:schemeClr val="lt1"/>
                </a:solidFill>
              </a:rPr>
              <a:t> central DRC, western, southeastern Tanzania, northeastern Mozambique, Comoros, central South Africa, and Lesotho. </a:t>
            </a:r>
            <a:r>
              <a:rPr b="1" lang="en-US" sz="1100">
                <a:solidFill>
                  <a:schemeClr val="lt1"/>
                </a:solidFill>
              </a:rPr>
              <a:t>In particular, there is above 65% chance for rainfall to be above-normal over central South Africa and western Lesotho.  </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total rainfall to be below-normal (below the lower tercile) over </a:t>
            </a:r>
            <a:r>
              <a:rPr b="1" lang="en-US" sz="1100">
                <a:solidFill>
                  <a:schemeClr val="lt1"/>
                </a:solidFill>
              </a:rPr>
              <a:t>central and southern Zimbabwe and small portions of eastern Botswana, northeastern South Africa, and southwestern Mozambique.  </a:t>
            </a:r>
            <a:endParaRPr b="1" i="0" sz="1100" u="none" cap="none" strike="noStrike">
              <a:solidFill>
                <a:schemeClr val="lt1"/>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b="0" l="0" r="0" t="0"/>
          <a:stretch/>
        </p:blipFill>
        <p:spPr>
          <a:xfrm>
            <a:off x="402337" y="1687512"/>
            <a:ext cx="3762192" cy="486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idx="1" type="body"/>
          </p:nvPr>
        </p:nvSpPr>
        <p:spPr>
          <a:xfrm>
            <a:off x="152400" y="839117"/>
            <a:ext cx="8817000" cy="5365800"/>
          </a:xfrm>
          <a:prstGeom prst="rect">
            <a:avLst/>
          </a:prstGeom>
          <a:noFill/>
          <a:ln>
            <a:noFill/>
          </a:ln>
        </p:spPr>
        <p:txBody>
          <a:bodyPr anchorCtr="0" anchor="t" bIns="45700" lIns="91425" spcFirstLastPara="1" rIns="91425" wrap="square" tIns="45700">
            <a:noAutofit/>
          </a:bodyPr>
          <a:lstStyle/>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30 days, in East Africa, above-average rainfall was observed over southern Uganda, pockets of central Kenya, western Ethiopia, and central and northern Tanzania. Rainfall was below-average over a small portion of southwestern Ethiopia, most of northwestern and southern Kenya, southern Rwanda, most of Burundi, and parts of northwestern and southeastern Tanzania. In Central Africa, rainfall was above-average over eastern and a small portion of northwestern Gabon, western Equatorial Guinea, central and southern Congo, and southeastern and west-central DRC. Rainfall was below-average over western, northern, and central Gabon, southern CAR, northern Congo, Sao Tome and Principe, and pockets of central, southwestern, and northwestern DRC. In West Africa, rainfall was above-average over pockets of central and southwestern Senegal and a small pocket of southeastern Cote d’Ivoire. In contrast, below-average rainfall was observed in southeastern Liberia, most of southern Cote d’Ivoire, southern Ghana, and pockets of southern Nigeria. In southern Africa, above-average rainfall was observed over central and most of northern Angola, eastern South Africa, most of Lesotho, eastern Eswatini, pockets of central Namibia, northwestern, central, and southern Mozambique, most of Malawi, northern and central Zambia, and southern, central, and pockets of northwestern Madagascar. Below normal precipitation was observed over southeastern Angola, northern and southern Namibia, southwestern Zambia, pockets of central, northeastern, and southern Mozambique, most of Zimbabwe, most of Botswana, Comoros, north-central South Africa, western Eswatini, and northern and eastern Madagascar.</a:t>
            </a:r>
            <a:endParaRPr b="1" sz="900">
              <a:solidFill>
                <a:schemeClr val="lt1"/>
              </a:solidFill>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a:p>
            <a:pPr indent="-279400" lvl="0" marL="457200" rtl="0" algn="just">
              <a:spcBef>
                <a:spcPts val="0"/>
              </a:spcBef>
              <a:spcAft>
                <a:spcPts val="0"/>
              </a:spcAft>
              <a:buClr>
                <a:schemeClr val="lt1"/>
              </a:buClr>
              <a:buSzPts val="800"/>
              <a:buFont typeface="Arial"/>
              <a:buChar char="•"/>
            </a:pPr>
            <a:r>
              <a:rPr b="1" lang="en-US" sz="900">
                <a:solidFill>
                  <a:schemeClr val="lt1"/>
                </a:solidFill>
                <a:latin typeface="Arial"/>
                <a:ea typeface="Arial"/>
                <a:cs typeface="Arial"/>
                <a:sym typeface="Arial"/>
              </a:rPr>
              <a:t>During the past 7 days, in East Africa, rainfall was above-average over pockets of northern Ethiopia, southeastern Kenya, pockets of central Eritrea, eastern Rwanda, around the Lake Victoria region, and northwestern, western, and northeastern Tanzania. Below-average rainfall was observed over southwestern Kenya, southwestern Rwanda, western Burundi, and pockets of north-central and southeastern Tanzania. In Central Africa, rainfall was above-average over central Congo, eastern and northwestern Gabon, south-central Equatorial Guinea, and western, east-central (west of Rwanda), and southeastern DRC. Below-average rainfall was observed over western Gabon, eastern Equatorial Guinea, pockets of northeastern, south-central, and east-central DRC (west of Burundi), and Sao Tome and Principe. In West Africa, rainfall was near average across most of the region, except for a small region of above-average rainfall in southeastern Cote d’Ivoire and southwestern Ghana and a small region of below-average rainfall in southwestern Cote d’Ivoire and southeastern Liberia. In Southern Africa, rainfall was above-average over central, northwestern, and southwestern Angola, northwestern, north-central, and pockets of southern Mozambique, northern and central Zambia, southeastern Zimbabwe, northern and pockets of central Malawi, and central, southeastern, and pockets of northern Madagascar. In contrast, rainfall was below-average over southeastern and northeastern Angola, central and northeastern Namibia (including the Caprivi Strip), south-central and southwestern Zambia, most of Botswana, western, northern, and central Zimbabwe, pockets of southern Malawi, central and eastern South Africa, Comoros, Lesotho, Eswatini, central, northeastern, and most of coastal southern Mozambique, and northwestern and a small part of southwestern Madagascar. </a:t>
            </a:r>
            <a:endParaRPr b="1" sz="800">
              <a:solidFill>
                <a:schemeClr val="lt1"/>
              </a:solidFill>
              <a:latin typeface="Arial"/>
              <a:ea typeface="Arial"/>
              <a:cs typeface="Arial"/>
              <a:sym typeface="Arial"/>
            </a:endParaRPr>
          </a:p>
          <a:p>
            <a:pPr indent="0" lvl="0" marL="457200" rtl="0" algn="just">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Week-1 outlook calls for above-average rainfall over central and southern Congo, southern and central Gabon, central DRC, southern Burundi, central and southern Tanzania, central and southern Zambia, northern and central Zimbabwe, most of Malawi, northern Mozambique, northwestern and southern Angola, northern Namibia, northern Botswana, south-central South Africa, most of Lesotho, and northern and eastern Madagascar. In contrast, below-average rainfall is expected in pockets of southern Cote d’Ivoire and southern Nigeria, southern Cameroon, northern and southwestern Gabon, northwestern Congo, central Ethiopia, southern Uganda, southern Kenya, northern Tanzania, central Angola, east-central and southeastern Namibia, southeastern DRC, western and eastern South Africa, Eswatini, southeastern Botswana, southern Zimbabwe, southern and central Mozambique, northwestern Zambia, and southern Madagascar. Week-2 outlooks suggest an increased chance for above-average rainfall over portions of northern, central, and southeastern DRC, Rwanda, Burundi, Equatorial Guinea, western, northern, and eastern Gabon, Congo, eastern and southern Angola, central and southern Mozambique, western  Zambia, southern Malawi, central and northern Tanzania, southwestern Kenya, portions of eastern and northern Madagascar, northern and eastern Zimbabwe, northern Botswana, central and northern Namibia, pockets of south-central South Africa, southern Lesotho, and Comoros. Below-average rainfall is likely over southwestern Tanzania, northern and central Malawi, west-central Angola, northern Mozambique, southwestern Zimbabwe, eastern Botswana, northeastern South Africa, western Eswatini, and west-central and southwestern Madagascar.</a:t>
            </a:r>
            <a:endParaRPr b="1" sz="900">
              <a:solidFill>
                <a:schemeClr val="lt1"/>
              </a:solidFill>
              <a:latin typeface="Arial"/>
              <a:ea typeface="Arial"/>
              <a:cs typeface="Arial"/>
              <a:sym typeface="Arial"/>
            </a:endParaRPr>
          </a:p>
          <a:p>
            <a:pPr indent="0" lvl="0" marL="457200" rtl="0" algn="just">
              <a:spcBef>
                <a:spcPts val="0"/>
              </a:spcBef>
              <a:spcAft>
                <a:spcPts val="0"/>
              </a:spcAft>
              <a:buNone/>
            </a:pPr>
            <a:r>
              <a:t/>
            </a:r>
            <a:endParaRPr b="1" sz="900">
              <a:solidFill>
                <a:schemeClr val="lt1"/>
              </a:solidFill>
              <a:latin typeface="Arial"/>
              <a:ea typeface="Arial"/>
              <a:cs typeface="Arial"/>
              <a:sym typeface="Arial"/>
            </a:endParaRPr>
          </a:p>
        </p:txBody>
      </p:sp>
      <p:sp>
        <p:nvSpPr>
          <p:cNvPr id="205" name="Google Shape;205;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228595"/>
            <a:ext cx="8896200" cy="460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266700" lvl="0" marL="285750" marR="0" rtl="0" algn="just">
              <a:lnSpc>
                <a:spcPct val="100000"/>
              </a:lnSpc>
              <a:spcBef>
                <a:spcPts val="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During the past 7 days, in East Africa, rainfall was above-average over pockets of </a:t>
            </a:r>
            <a:r>
              <a:rPr b="1" lang="en-US" sz="1100">
                <a:solidFill>
                  <a:schemeClr val="lt1"/>
                </a:solidFill>
              </a:rPr>
              <a:t>northern </a:t>
            </a:r>
            <a:r>
              <a:rPr b="1" i="0" lang="en-US" sz="1100" u="none" cap="none" strike="noStrike">
                <a:solidFill>
                  <a:schemeClr val="lt1"/>
                </a:solidFill>
                <a:latin typeface="Arial"/>
                <a:ea typeface="Arial"/>
                <a:cs typeface="Arial"/>
                <a:sym typeface="Arial"/>
              </a:rPr>
              <a:t>Ethiopia, </a:t>
            </a:r>
            <a:r>
              <a:rPr b="1" lang="en-US" sz="1100">
                <a:solidFill>
                  <a:schemeClr val="lt1"/>
                </a:solidFill>
              </a:rPr>
              <a:t>southeastern</a:t>
            </a:r>
            <a:r>
              <a:rPr b="1" i="0" lang="en-US" sz="1100" u="none" cap="none" strike="noStrike">
                <a:solidFill>
                  <a:schemeClr val="lt1"/>
                </a:solidFill>
                <a:latin typeface="Arial"/>
                <a:ea typeface="Arial"/>
                <a:cs typeface="Arial"/>
                <a:sym typeface="Arial"/>
              </a:rPr>
              <a:t> Kenya, </a:t>
            </a:r>
            <a:r>
              <a:rPr b="1" lang="en-US" sz="1100">
                <a:solidFill>
                  <a:schemeClr val="lt1"/>
                </a:solidFill>
              </a:rPr>
              <a:t>pockets of central </a:t>
            </a:r>
            <a:r>
              <a:rPr b="1" i="0" lang="en-US" sz="1100" u="none" cap="none" strike="noStrike">
                <a:solidFill>
                  <a:schemeClr val="lt1"/>
                </a:solidFill>
                <a:latin typeface="Arial"/>
                <a:ea typeface="Arial"/>
                <a:cs typeface="Arial"/>
                <a:sym typeface="Arial"/>
              </a:rPr>
              <a:t>Eritr</a:t>
            </a:r>
            <a:r>
              <a:rPr b="1" lang="en-US" sz="1100">
                <a:solidFill>
                  <a:schemeClr val="lt1"/>
                </a:solidFill>
              </a:rPr>
              <a:t>ea, eastern Rwanda, around the Lake Victoria region, </a:t>
            </a:r>
            <a:r>
              <a:rPr b="1" i="0" lang="en-US" sz="1100" u="none" cap="none" strike="noStrike">
                <a:solidFill>
                  <a:schemeClr val="lt1"/>
                </a:solidFill>
                <a:latin typeface="Arial"/>
                <a:ea typeface="Arial"/>
                <a:cs typeface="Arial"/>
                <a:sym typeface="Arial"/>
              </a:rPr>
              <a:t>and northwestern, west</a:t>
            </a:r>
            <a:r>
              <a:rPr b="1" lang="en-US" sz="1100">
                <a:solidFill>
                  <a:schemeClr val="lt1"/>
                </a:solidFill>
              </a:rPr>
              <a:t>ern</a:t>
            </a:r>
            <a:r>
              <a:rPr b="1" i="0" lang="en-US" sz="1100" u="none" cap="none" strike="noStrike">
                <a:solidFill>
                  <a:schemeClr val="lt1"/>
                </a:solidFill>
                <a:latin typeface="Arial"/>
                <a:ea typeface="Arial"/>
                <a:cs typeface="Arial"/>
                <a:sym typeface="Arial"/>
              </a:rPr>
              <a:t>, and </a:t>
            </a:r>
            <a:r>
              <a:rPr b="1" lang="en-US" sz="1100">
                <a:solidFill>
                  <a:schemeClr val="lt1"/>
                </a:solidFill>
              </a:rPr>
              <a:t>northeastern</a:t>
            </a:r>
            <a:r>
              <a:rPr b="1" i="0" lang="en-US" sz="1100" u="none" cap="none" strike="noStrike">
                <a:solidFill>
                  <a:schemeClr val="lt1"/>
                </a:solidFill>
                <a:latin typeface="Arial"/>
                <a:ea typeface="Arial"/>
                <a:cs typeface="Arial"/>
                <a:sym typeface="Arial"/>
              </a:rPr>
              <a:t> Tanzania. Below-average rainfall was observed over </a:t>
            </a:r>
            <a:r>
              <a:rPr b="1" lang="en-US" sz="1100">
                <a:solidFill>
                  <a:schemeClr val="lt1"/>
                </a:solidFill>
              </a:rPr>
              <a:t>southwestern</a:t>
            </a:r>
            <a:r>
              <a:rPr b="1" i="0" lang="en-US" sz="1100" u="none" cap="none" strike="noStrike">
                <a:solidFill>
                  <a:schemeClr val="lt1"/>
                </a:solidFill>
                <a:latin typeface="Arial"/>
                <a:ea typeface="Arial"/>
                <a:cs typeface="Arial"/>
                <a:sym typeface="Arial"/>
              </a:rPr>
              <a:t> Kenya</a:t>
            </a:r>
            <a:r>
              <a:rPr b="1" lang="en-US" sz="1100">
                <a:solidFill>
                  <a:schemeClr val="lt1"/>
                </a:solidFill>
              </a:rPr>
              <a:t>, southwestern Rwanda, western Burundi, and pockets of north-central and southeastern Tanzania</a:t>
            </a:r>
            <a:r>
              <a:rPr b="1" i="0" lang="en-US" sz="1100" u="none" cap="none" strike="noStrike">
                <a:solidFill>
                  <a:schemeClr val="lt1"/>
                </a:solidFill>
                <a:latin typeface="Arial"/>
                <a:ea typeface="Arial"/>
                <a:cs typeface="Arial"/>
                <a:sym typeface="Arial"/>
              </a:rPr>
              <a:t>. In Central Africa, rainfall was above-average ov</a:t>
            </a:r>
            <a:r>
              <a:rPr b="1" lang="en-US" sz="1100">
                <a:solidFill>
                  <a:schemeClr val="lt1"/>
                </a:solidFill>
              </a:rPr>
              <a:t>er</a:t>
            </a:r>
            <a:r>
              <a:rPr b="1" i="0" lang="en-US" sz="1100" u="none" cap="none" strike="noStrike">
                <a:solidFill>
                  <a:schemeClr val="lt1"/>
                </a:solidFill>
                <a:latin typeface="Arial"/>
                <a:ea typeface="Arial"/>
                <a:cs typeface="Arial"/>
                <a:sym typeface="Arial"/>
              </a:rPr>
              <a:t> central Congo, eastern and northwestern Gabon, </a:t>
            </a:r>
            <a:r>
              <a:rPr b="1" lang="en-US" sz="1100">
                <a:solidFill>
                  <a:schemeClr val="lt1"/>
                </a:solidFill>
              </a:rPr>
              <a:t>south-central</a:t>
            </a:r>
            <a:r>
              <a:rPr b="1" i="0" lang="en-US" sz="1100" u="none" cap="none" strike="noStrike">
                <a:solidFill>
                  <a:schemeClr val="lt1"/>
                </a:solidFill>
                <a:latin typeface="Arial"/>
                <a:ea typeface="Arial"/>
                <a:cs typeface="Arial"/>
                <a:sym typeface="Arial"/>
              </a:rPr>
              <a:t> Equatorial Guinea, </a:t>
            </a:r>
            <a:r>
              <a:rPr b="1" lang="en-US" sz="1100">
                <a:solidFill>
                  <a:schemeClr val="lt1"/>
                </a:solidFill>
              </a:rPr>
              <a:t>and western, east-central (west of Rwanda), and </a:t>
            </a:r>
            <a:r>
              <a:rPr b="1" i="0" lang="en-US" sz="1100" u="none" cap="none" strike="noStrike">
                <a:solidFill>
                  <a:schemeClr val="lt1"/>
                </a:solidFill>
                <a:latin typeface="Arial"/>
                <a:ea typeface="Arial"/>
                <a:cs typeface="Arial"/>
                <a:sym typeface="Arial"/>
              </a:rPr>
              <a:t>southe</a:t>
            </a:r>
            <a:r>
              <a:rPr b="1" lang="en-US" sz="1100">
                <a:solidFill>
                  <a:schemeClr val="lt1"/>
                </a:solidFill>
              </a:rPr>
              <a:t>astern</a:t>
            </a:r>
            <a:r>
              <a:rPr b="1" i="0" lang="en-US" sz="1100" u="none" cap="none" strike="noStrike">
                <a:solidFill>
                  <a:schemeClr val="lt1"/>
                </a:solidFill>
                <a:latin typeface="Arial"/>
                <a:ea typeface="Arial"/>
                <a:cs typeface="Arial"/>
                <a:sym typeface="Arial"/>
              </a:rPr>
              <a:t> DRC. Below-average rainfall was observed over </a:t>
            </a:r>
            <a:r>
              <a:rPr b="1" lang="en-US" sz="1100">
                <a:solidFill>
                  <a:schemeClr val="lt1"/>
                </a:solidFill>
              </a:rPr>
              <a:t>western </a:t>
            </a:r>
            <a:r>
              <a:rPr b="1" i="0" lang="en-US" sz="1100" u="none" cap="none" strike="noStrike">
                <a:solidFill>
                  <a:schemeClr val="lt1"/>
                </a:solidFill>
                <a:latin typeface="Arial"/>
                <a:ea typeface="Arial"/>
                <a:cs typeface="Arial"/>
                <a:sym typeface="Arial"/>
              </a:rPr>
              <a:t>Gabon</a:t>
            </a:r>
            <a:r>
              <a:rPr b="1" lang="en-US" sz="1100">
                <a:solidFill>
                  <a:schemeClr val="lt1"/>
                </a:solidFill>
              </a:rPr>
              <a:t>, eastern Equatorial Guinea, </a:t>
            </a:r>
            <a:r>
              <a:rPr b="1" lang="en-US" sz="1100">
                <a:solidFill>
                  <a:schemeClr val="lt1"/>
                </a:solidFill>
              </a:rPr>
              <a:t>pockets of </a:t>
            </a:r>
            <a:r>
              <a:rPr b="1" lang="en-US" sz="1100">
                <a:solidFill>
                  <a:schemeClr val="lt1"/>
                </a:solidFill>
              </a:rPr>
              <a:t>northeastern, south-central, and east-central</a:t>
            </a:r>
            <a:r>
              <a:rPr b="1" i="0" lang="en-US" sz="1100" u="none" cap="none" strike="noStrike">
                <a:solidFill>
                  <a:schemeClr val="lt1"/>
                </a:solidFill>
                <a:latin typeface="Arial"/>
                <a:ea typeface="Arial"/>
                <a:cs typeface="Arial"/>
                <a:sym typeface="Arial"/>
              </a:rPr>
              <a:t> DRC (west of Burundi), and Sao Tome and Principe. In West Africa, </a:t>
            </a:r>
            <a:r>
              <a:rPr b="1" lang="en-US" sz="1100">
                <a:solidFill>
                  <a:schemeClr val="lt1"/>
                </a:solidFill>
              </a:rPr>
              <a:t>rainfall was near average across most of the region, except for a small region of above-average rainfall in southeastern Cote d’Ivoire and southwestern Ghana and a small region of below-average rainfall in southwestern Cote d’Ivoire and southeastern Liberia.</a:t>
            </a:r>
            <a:r>
              <a:rPr b="1" i="0" lang="en-US" sz="1100" u="none" cap="none" strike="noStrike">
                <a:solidFill>
                  <a:schemeClr val="lt1"/>
                </a:solidFill>
                <a:latin typeface="Arial"/>
                <a:ea typeface="Arial"/>
                <a:cs typeface="Arial"/>
                <a:sym typeface="Arial"/>
              </a:rPr>
              <a:t> In </a:t>
            </a:r>
            <a:r>
              <a:rPr b="1" lang="en-US" sz="1100">
                <a:solidFill>
                  <a:schemeClr val="lt1"/>
                </a:solidFill>
              </a:rPr>
              <a:t>S</a:t>
            </a:r>
            <a:r>
              <a:rPr b="1" i="0" lang="en-US" sz="1100" u="none" cap="none" strike="noStrike">
                <a:solidFill>
                  <a:schemeClr val="lt1"/>
                </a:solidFill>
                <a:latin typeface="Arial"/>
                <a:ea typeface="Arial"/>
                <a:cs typeface="Arial"/>
                <a:sym typeface="Arial"/>
              </a:rPr>
              <a:t>outhern Africa, rainfall was above-average over </a:t>
            </a:r>
            <a:r>
              <a:rPr b="1" lang="en-US" sz="1100">
                <a:solidFill>
                  <a:schemeClr val="lt1"/>
                </a:solidFill>
              </a:rPr>
              <a:t>central, northwestern, and southwestern</a:t>
            </a:r>
            <a:r>
              <a:rPr b="1" i="0" lang="en-US" sz="1100" u="none" cap="none" strike="noStrike">
                <a:solidFill>
                  <a:schemeClr val="lt1"/>
                </a:solidFill>
                <a:latin typeface="Arial"/>
                <a:ea typeface="Arial"/>
                <a:cs typeface="Arial"/>
                <a:sym typeface="Arial"/>
              </a:rPr>
              <a:t> Angola,</a:t>
            </a:r>
            <a:r>
              <a:rPr b="1" lang="en-US" sz="1100">
                <a:solidFill>
                  <a:schemeClr val="lt1"/>
                </a:solidFill>
              </a:rPr>
              <a:t> northwestern, north-central, and pockets of southern</a:t>
            </a:r>
            <a:r>
              <a:rPr b="1" i="0" lang="en-US" sz="1100" u="none" cap="none" strike="noStrike">
                <a:solidFill>
                  <a:schemeClr val="lt1"/>
                </a:solidFill>
                <a:latin typeface="Arial"/>
                <a:ea typeface="Arial"/>
                <a:cs typeface="Arial"/>
                <a:sym typeface="Arial"/>
              </a:rPr>
              <a:t> Mozambique, </a:t>
            </a:r>
            <a:r>
              <a:rPr b="1" i="0" lang="en-US" sz="1100" u="none" cap="none" strike="noStrike">
                <a:solidFill>
                  <a:schemeClr val="lt1"/>
                </a:solidFill>
                <a:latin typeface="Arial"/>
                <a:ea typeface="Arial"/>
                <a:cs typeface="Arial"/>
                <a:sym typeface="Arial"/>
              </a:rPr>
              <a:t>northern and </a:t>
            </a:r>
            <a:r>
              <a:rPr b="1" lang="en-US" sz="1100">
                <a:solidFill>
                  <a:schemeClr val="lt1"/>
                </a:solidFill>
              </a:rPr>
              <a:t>central </a:t>
            </a:r>
            <a:r>
              <a:rPr b="1" i="0" lang="en-US" sz="1100" u="none" cap="none" strike="noStrike">
                <a:solidFill>
                  <a:schemeClr val="lt1"/>
                </a:solidFill>
                <a:latin typeface="Arial"/>
                <a:ea typeface="Arial"/>
                <a:cs typeface="Arial"/>
                <a:sym typeface="Arial"/>
              </a:rPr>
              <a:t>Zambia, southeastern Zimbabwe, </a:t>
            </a:r>
            <a:r>
              <a:rPr b="1" lang="en-US" sz="1100">
                <a:solidFill>
                  <a:schemeClr val="lt1"/>
                </a:solidFill>
              </a:rPr>
              <a:t>northern and pockets of central Malawi, </a:t>
            </a:r>
            <a:r>
              <a:rPr b="1" i="0" lang="en-US" sz="1100" u="none" cap="none" strike="noStrike">
                <a:solidFill>
                  <a:schemeClr val="lt1"/>
                </a:solidFill>
                <a:latin typeface="Arial"/>
                <a:ea typeface="Arial"/>
                <a:cs typeface="Arial"/>
                <a:sym typeface="Arial"/>
              </a:rPr>
              <a:t>and </a:t>
            </a:r>
            <a:r>
              <a:rPr b="1" lang="en-US" sz="1100">
                <a:solidFill>
                  <a:schemeClr val="lt1"/>
                </a:solidFill>
              </a:rPr>
              <a:t>central, southeastern, and pockets of northern </a:t>
            </a:r>
            <a:r>
              <a:rPr b="1" i="0" lang="en-US" sz="1100" u="none" cap="none" strike="noStrike">
                <a:solidFill>
                  <a:schemeClr val="lt1"/>
                </a:solidFill>
                <a:latin typeface="Arial"/>
                <a:ea typeface="Arial"/>
                <a:cs typeface="Arial"/>
                <a:sym typeface="Arial"/>
              </a:rPr>
              <a:t>Madagascar. In contrast, rainfall was below-average over southe</a:t>
            </a:r>
            <a:r>
              <a:rPr b="1" lang="en-US" sz="1100">
                <a:solidFill>
                  <a:schemeClr val="lt1"/>
                </a:solidFill>
              </a:rPr>
              <a:t>astern and northeastern</a:t>
            </a:r>
            <a:r>
              <a:rPr b="1" i="0" lang="en-US" sz="1100" u="none" cap="none" strike="noStrike">
                <a:solidFill>
                  <a:schemeClr val="lt1"/>
                </a:solidFill>
                <a:latin typeface="Arial"/>
                <a:ea typeface="Arial"/>
                <a:cs typeface="Arial"/>
                <a:sym typeface="Arial"/>
              </a:rPr>
              <a:t> Angola, central and northeastern Namibia </a:t>
            </a:r>
            <a:r>
              <a:rPr b="1" lang="en-US" sz="1100">
                <a:solidFill>
                  <a:schemeClr val="lt1"/>
                </a:solidFill>
              </a:rPr>
              <a:t>(including the Caprivi Strip)</a:t>
            </a:r>
            <a:r>
              <a:rPr b="1" i="0" lang="en-US" sz="1100" u="none" cap="none" strike="noStrike">
                <a:solidFill>
                  <a:schemeClr val="lt1"/>
                </a:solidFill>
                <a:latin typeface="Arial"/>
                <a:ea typeface="Arial"/>
                <a:cs typeface="Arial"/>
                <a:sym typeface="Arial"/>
              </a:rPr>
              <a:t>, </a:t>
            </a:r>
            <a:r>
              <a:rPr b="1" lang="en-US" sz="1100">
                <a:solidFill>
                  <a:schemeClr val="lt1"/>
                </a:solidFill>
              </a:rPr>
              <a:t>south-central and southwestern </a:t>
            </a:r>
            <a:r>
              <a:rPr b="1" i="0" lang="en-US" sz="1100" u="none" cap="none" strike="noStrike">
                <a:solidFill>
                  <a:schemeClr val="lt1"/>
                </a:solidFill>
                <a:latin typeface="Arial"/>
                <a:ea typeface="Arial"/>
                <a:cs typeface="Arial"/>
                <a:sym typeface="Arial"/>
              </a:rPr>
              <a:t>Zambia, </a:t>
            </a:r>
            <a:r>
              <a:rPr b="1" lang="en-US" sz="1100">
                <a:solidFill>
                  <a:schemeClr val="lt1"/>
                </a:solidFill>
              </a:rPr>
              <a:t>most of </a:t>
            </a:r>
            <a:r>
              <a:rPr b="1" i="0" lang="en-US" sz="1100" u="none" cap="none" strike="noStrike">
                <a:solidFill>
                  <a:schemeClr val="lt1"/>
                </a:solidFill>
                <a:latin typeface="Arial"/>
                <a:ea typeface="Arial"/>
                <a:cs typeface="Arial"/>
                <a:sym typeface="Arial"/>
              </a:rPr>
              <a:t>Botswana,</a:t>
            </a:r>
            <a:r>
              <a:rPr b="1" lang="en-US" sz="1100">
                <a:solidFill>
                  <a:schemeClr val="lt1"/>
                </a:solidFill>
              </a:rPr>
              <a:t> western, northern, and central </a:t>
            </a:r>
            <a:r>
              <a:rPr b="1" i="0" lang="en-US" sz="1100" u="none" cap="none" strike="noStrike">
                <a:solidFill>
                  <a:schemeClr val="lt1"/>
                </a:solidFill>
                <a:latin typeface="Arial"/>
                <a:ea typeface="Arial"/>
                <a:cs typeface="Arial"/>
                <a:sym typeface="Arial"/>
              </a:rPr>
              <a:t>Zimbabwe, </a:t>
            </a:r>
            <a:r>
              <a:rPr b="1" lang="en-US" sz="1100">
                <a:solidFill>
                  <a:schemeClr val="lt1"/>
                </a:solidFill>
              </a:rPr>
              <a:t>pockets of southern</a:t>
            </a:r>
            <a:r>
              <a:rPr b="1" i="0" lang="en-US" sz="1100" u="none" cap="none" strike="noStrike">
                <a:solidFill>
                  <a:schemeClr val="lt1"/>
                </a:solidFill>
                <a:latin typeface="Arial"/>
                <a:ea typeface="Arial"/>
                <a:cs typeface="Arial"/>
                <a:sym typeface="Arial"/>
              </a:rPr>
              <a:t> Malawi, </a:t>
            </a:r>
            <a:r>
              <a:rPr b="1" lang="en-US" sz="1100">
                <a:solidFill>
                  <a:schemeClr val="lt1"/>
                </a:solidFill>
              </a:rPr>
              <a:t>central</a:t>
            </a:r>
            <a:r>
              <a:rPr b="1" i="0" lang="en-US" sz="1100" u="none" cap="none" strike="noStrike">
                <a:solidFill>
                  <a:schemeClr val="lt1"/>
                </a:solidFill>
                <a:latin typeface="Arial"/>
                <a:ea typeface="Arial"/>
                <a:cs typeface="Arial"/>
                <a:sym typeface="Arial"/>
              </a:rPr>
              <a:t> and eastern South Africa, Comoros, Lesotho, Eswatini, </a:t>
            </a:r>
            <a:r>
              <a:rPr b="1" lang="en-US" sz="1100">
                <a:solidFill>
                  <a:schemeClr val="lt1"/>
                </a:solidFill>
              </a:rPr>
              <a:t>central, northeastern, and most of coastal southern</a:t>
            </a:r>
            <a:r>
              <a:rPr b="1" i="0" lang="en-US" sz="1100" u="none" cap="none" strike="noStrike">
                <a:solidFill>
                  <a:schemeClr val="lt1"/>
                </a:solidFill>
                <a:latin typeface="Arial"/>
                <a:ea typeface="Arial"/>
                <a:cs typeface="Arial"/>
                <a:sym typeface="Arial"/>
              </a:rPr>
              <a:t> Mozambique, and </a:t>
            </a:r>
            <a:r>
              <a:rPr b="1" lang="en-US" sz="1100">
                <a:solidFill>
                  <a:schemeClr val="lt1"/>
                </a:solidFill>
              </a:rPr>
              <a:t>northwestern and a small part of southwestern</a:t>
            </a:r>
            <a:r>
              <a:rPr b="1" i="0" lang="en-US" sz="1100" u="none" cap="none" strike="noStrike">
                <a:solidFill>
                  <a:schemeClr val="lt1"/>
                </a:solidFill>
                <a:latin typeface="Arial"/>
                <a:ea typeface="Arial"/>
                <a:cs typeface="Arial"/>
                <a:sym typeface="Arial"/>
              </a:rPr>
              <a:t> Madagascar. </a:t>
            </a:r>
            <a:endParaRPr sz="1300"/>
          </a:p>
          <a:p>
            <a:pPr indent="-196850" lvl="0" marL="285750" marR="0" rtl="0" algn="just">
              <a:lnSpc>
                <a:spcPct val="100000"/>
              </a:lnSpc>
              <a:spcBef>
                <a:spcPts val="0"/>
              </a:spcBef>
              <a:spcAft>
                <a:spcPts val="0"/>
              </a:spcAft>
              <a:buClr>
                <a:srgbClr val="000000"/>
              </a:buClr>
              <a:buSzPts val="1200"/>
              <a:buFont typeface="Arial"/>
              <a:buNone/>
            </a:pPr>
            <a:r>
              <a:t/>
            </a:r>
            <a:endParaRPr b="1" i="0" sz="1100" u="none" cap="none" strike="noStrike">
              <a:solidFill>
                <a:schemeClr val="lt1"/>
              </a:solidFill>
              <a:latin typeface="Arial"/>
              <a:ea typeface="Arial"/>
              <a:cs typeface="Arial"/>
              <a:sym typeface="Arial"/>
            </a:endParaRPr>
          </a:p>
          <a:p>
            <a:pPr indent="-266700" lvl="0" marL="285750" marR="0" rtl="0" algn="just">
              <a:lnSpc>
                <a:spcPct val="100000"/>
              </a:lnSpc>
              <a:spcBef>
                <a:spcPts val="0"/>
              </a:spcBef>
              <a:spcAft>
                <a:spcPts val="0"/>
              </a:spcAft>
              <a:buClr>
                <a:schemeClr val="lt1"/>
              </a:buClr>
              <a:buSzPts val="1100"/>
              <a:buFont typeface="Arial"/>
              <a:buChar char="•"/>
            </a:pPr>
            <a:r>
              <a:rPr b="1" i="0" lang="en-US" sz="1100" u="none" cap="none" strike="noStrike">
                <a:solidFill>
                  <a:schemeClr val="lt1"/>
                </a:solidFill>
                <a:latin typeface="Arial"/>
                <a:ea typeface="Arial"/>
                <a:cs typeface="Arial"/>
                <a:sym typeface="Arial"/>
              </a:rPr>
              <a:t>Week-1 outlook calls for</a:t>
            </a:r>
            <a:r>
              <a:rPr b="1" lang="en-US" sz="1100">
                <a:solidFill>
                  <a:schemeClr val="lt1"/>
                </a:solidFill>
              </a:rPr>
              <a:t> </a:t>
            </a:r>
            <a:r>
              <a:rPr b="1" i="0" lang="en-US" sz="1100" u="none" cap="none" strike="noStrike">
                <a:solidFill>
                  <a:schemeClr val="lt1"/>
                </a:solidFill>
                <a:latin typeface="Arial"/>
                <a:ea typeface="Arial"/>
                <a:cs typeface="Arial"/>
                <a:sym typeface="Arial"/>
              </a:rPr>
              <a:t>above-average rainfall over </a:t>
            </a:r>
            <a:r>
              <a:rPr b="1" lang="en-US" sz="1100">
                <a:solidFill>
                  <a:schemeClr val="lt1"/>
                </a:solidFill>
              </a:rPr>
              <a:t>central and southern</a:t>
            </a:r>
            <a:r>
              <a:rPr b="1" i="0" lang="en-US" sz="1100" u="none" cap="none" strike="noStrike">
                <a:solidFill>
                  <a:schemeClr val="lt1"/>
                </a:solidFill>
                <a:latin typeface="Arial"/>
                <a:ea typeface="Arial"/>
                <a:cs typeface="Arial"/>
                <a:sym typeface="Arial"/>
              </a:rPr>
              <a:t> Congo, south</a:t>
            </a:r>
            <a:r>
              <a:rPr b="1" lang="en-US" sz="1100">
                <a:solidFill>
                  <a:schemeClr val="lt1"/>
                </a:solidFill>
              </a:rPr>
              <a:t>ern and central</a:t>
            </a:r>
            <a:r>
              <a:rPr b="1" i="0" lang="en-US" sz="1100" u="none" cap="none" strike="noStrike">
                <a:solidFill>
                  <a:schemeClr val="lt1"/>
                </a:solidFill>
                <a:latin typeface="Arial"/>
                <a:ea typeface="Arial"/>
                <a:cs typeface="Arial"/>
                <a:sym typeface="Arial"/>
              </a:rPr>
              <a:t> Gabon, </a:t>
            </a:r>
            <a:r>
              <a:rPr b="1" lang="en-US" sz="1100">
                <a:solidFill>
                  <a:schemeClr val="lt1"/>
                </a:solidFill>
              </a:rPr>
              <a:t>central</a:t>
            </a:r>
            <a:r>
              <a:rPr b="1" i="0" lang="en-US" sz="1100" u="none" cap="none" strike="noStrike">
                <a:solidFill>
                  <a:schemeClr val="lt1"/>
                </a:solidFill>
                <a:latin typeface="Arial"/>
                <a:ea typeface="Arial"/>
                <a:cs typeface="Arial"/>
                <a:sym typeface="Arial"/>
              </a:rPr>
              <a:t> DRC, </a:t>
            </a:r>
            <a:r>
              <a:rPr b="1" lang="en-US" sz="1100">
                <a:solidFill>
                  <a:schemeClr val="lt1"/>
                </a:solidFill>
              </a:rPr>
              <a:t>southern </a:t>
            </a:r>
            <a:r>
              <a:rPr b="1" i="0" lang="en-US" sz="1100" u="none" cap="none" strike="noStrike">
                <a:solidFill>
                  <a:schemeClr val="lt1"/>
                </a:solidFill>
                <a:latin typeface="Arial"/>
                <a:ea typeface="Arial"/>
                <a:cs typeface="Arial"/>
                <a:sym typeface="Arial"/>
              </a:rPr>
              <a:t>Burundi, </a:t>
            </a:r>
            <a:r>
              <a:rPr b="1" lang="en-US" sz="1100">
                <a:solidFill>
                  <a:schemeClr val="lt1"/>
                </a:solidFill>
              </a:rPr>
              <a:t>central and southern</a:t>
            </a:r>
            <a:r>
              <a:rPr b="1" i="0" lang="en-US" sz="1100" u="none" cap="none" strike="noStrike">
                <a:solidFill>
                  <a:schemeClr val="lt1"/>
                </a:solidFill>
                <a:latin typeface="Arial"/>
                <a:ea typeface="Arial"/>
                <a:cs typeface="Arial"/>
                <a:sym typeface="Arial"/>
              </a:rPr>
              <a:t> Tanzania,</a:t>
            </a:r>
            <a:r>
              <a:rPr b="1" lang="en-US" sz="1100">
                <a:solidFill>
                  <a:schemeClr val="lt1"/>
                </a:solidFill>
              </a:rPr>
              <a:t> central and southern </a:t>
            </a:r>
            <a:r>
              <a:rPr b="1" i="0" lang="en-US" sz="1100" u="none" cap="none" strike="noStrike">
                <a:solidFill>
                  <a:schemeClr val="lt1"/>
                </a:solidFill>
                <a:latin typeface="Arial"/>
                <a:ea typeface="Arial"/>
                <a:cs typeface="Arial"/>
                <a:sym typeface="Arial"/>
              </a:rPr>
              <a:t>Zambia, </a:t>
            </a:r>
            <a:r>
              <a:rPr b="1" lang="en-US" sz="1100">
                <a:solidFill>
                  <a:schemeClr val="lt1"/>
                </a:solidFill>
              </a:rPr>
              <a:t>northern and central </a:t>
            </a:r>
            <a:r>
              <a:rPr b="1" i="0" lang="en-US" sz="1100" u="none" cap="none" strike="noStrike">
                <a:solidFill>
                  <a:schemeClr val="lt1"/>
                </a:solidFill>
                <a:latin typeface="Arial"/>
                <a:ea typeface="Arial"/>
                <a:cs typeface="Arial"/>
                <a:sym typeface="Arial"/>
              </a:rPr>
              <a:t>Zimbabwe, most of Malawi, north</a:t>
            </a:r>
            <a:r>
              <a:rPr b="1" lang="en-US" sz="1100">
                <a:solidFill>
                  <a:schemeClr val="lt1"/>
                </a:solidFill>
              </a:rPr>
              <a:t>ern Mozambique, northwestern and southern </a:t>
            </a:r>
            <a:r>
              <a:rPr b="1" i="0" lang="en-US" sz="1100" u="none" cap="none" strike="noStrike">
                <a:solidFill>
                  <a:schemeClr val="lt1"/>
                </a:solidFill>
                <a:latin typeface="Arial"/>
                <a:ea typeface="Arial"/>
                <a:cs typeface="Arial"/>
                <a:sym typeface="Arial"/>
              </a:rPr>
              <a:t>Angola, northern Namibia, northern Botswana, south-central South Africa, most of Lesotho, </a:t>
            </a:r>
            <a:r>
              <a:rPr b="1" lang="en-US" sz="1100">
                <a:solidFill>
                  <a:schemeClr val="lt1"/>
                </a:solidFill>
              </a:rPr>
              <a:t>and northern and eastern Madagascar</a:t>
            </a:r>
            <a:r>
              <a:rPr b="1" i="0" lang="en-US" sz="1100" u="none" cap="none" strike="noStrike">
                <a:solidFill>
                  <a:schemeClr val="lt1"/>
                </a:solidFill>
                <a:latin typeface="Arial"/>
                <a:ea typeface="Arial"/>
                <a:cs typeface="Arial"/>
                <a:sym typeface="Arial"/>
              </a:rPr>
              <a:t>. In contrast, below-average rainfall is ex</a:t>
            </a:r>
            <a:r>
              <a:rPr b="1" lang="en-US" sz="1100">
                <a:solidFill>
                  <a:schemeClr val="lt1"/>
                </a:solidFill>
              </a:rPr>
              <a:t>pected in pockets of southern Cote d’Ivoire and southern Nigeria, </a:t>
            </a:r>
            <a:r>
              <a:rPr b="1" lang="en-US" sz="1100">
                <a:solidFill>
                  <a:schemeClr val="lt1"/>
                </a:solidFill>
              </a:rPr>
              <a:t>southern</a:t>
            </a:r>
            <a:r>
              <a:rPr b="1" lang="en-US" sz="1100">
                <a:solidFill>
                  <a:schemeClr val="lt1"/>
                </a:solidFill>
              </a:rPr>
              <a:t> Cameroon, northern and southwestern Gabon, northwestern Congo, central Ethiopia, southern Uganda, southern Kenya, northern</a:t>
            </a:r>
            <a:r>
              <a:rPr b="1" i="0" lang="en-US" sz="1100" u="none" cap="none" strike="noStrike">
                <a:solidFill>
                  <a:schemeClr val="lt1"/>
                </a:solidFill>
                <a:latin typeface="Arial"/>
                <a:ea typeface="Arial"/>
                <a:cs typeface="Arial"/>
                <a:sym typeface="Arial"/>
              </a:rPr>
              <a:t> Tanzania, </a:t>
            </a:r>
            <a:r>
              <a:rPr b="1" lang="en-US" sz="1100">
                <a:solidFill>
                  <a:schemeClr val="lt1"/>
                </a:solidFill>
              </a:rPr>
              <a:t>central</a:t>
            </a:r>
            <a:r>
              <a:rPr b="1" i="0" lang="en-US" sz="1100" u="none" cap="none" strike="noStrike">
                <a:solidFill>
                  <a:schemeClr val="lt1"/>
                </a:solidFill>
                <a:latin typeface="Arial"/>
                <a:ea typeface="Arial"/>
                <a:cs typeface="Arial"/>
                <a:sym typeface="Arial"/>
              </a:rPr>
              <a:t> Angola, east-centr</a:t>
            </a:r>
            <a:r>
              <a:rPr b="1" lang="en-US" sz="1100">
                <a:solidFill>
                  <a:schemeClr val="lt1"/>
                </a:solidFill>
              </a:rPr>
              <a:t>al and southeastern</a:t>
            </a:r>
            <a:r>
              <a:rPr b="1" i="0" lang="en-US" sz="1100" u="none" cap="none" strike="noStrike">
                <a:solidFill>
                  <a:schemeClr val="lt1"/>
                </a:solidFill>
                <a:latin typeface="Arial"/>
                <a:ea typeface="Arial"/>
                <a:cs typeface="Arial"/>
                <a:sym typeface="Arial"/>
              </a:rPr>
              <a:t> Namibia, south</a:t>
            </a:r>
            <a:r>
              <a:rPr b="1" lang="en-US" sz="1100">
                <a:solidFill>
                  <a:schemeClr val="lt1"/>
                </a:solidFill>
              </a:rPr>
              <a:t>eastern DRC, western and eastern South Africa, Eswatini, southeastern Botswana, southern Zimbabwe, southern </a:t>
            </a:r>
            <a:r>
              <a:rPr b="1" lang="en-US" sz="1100">
                <a:solidFill>
                  <a:schemeClr val="lt1"/>
                </a:solidFill>
              </a:rPr>
              <a:t>and</a:t>
            </a:r>
            <a:r>
              <a:rPr b="1" lang="en-US" sz="1100">
                <a:solidFill>
                  <a:schemeClr val="lt1"/>
                </a:solidFill>
              </a:rPr>
              <a:t> central Mozambique, northwestern Zambia, and southern</a:t>
            </a:r>
            <a:r>
              <a:rPr b="1" i="0" lang="en-US" sz="1100" u="none" cap="none" strike="noStrike">
                <a:solidFill>
                  <a:schemeClr val="lt1"/>
                </a:solidFill>
                <a:latin typeface="Arial"/>
                <a:ea typeface="Arial"/>
                <a:cs typeface="Arial"/>
                <a:sym typeface="Arial"/>
              </a:rPr>
              <a:t> Madagascar. Week-2 outlooks suggest an increased chance for above-average rainfall over</a:t>
            </a:r>
            <a:r>
              <a:rPr b="1" lang="en-US" sz="1100">
                <a:solidFill>
                  <a:schemeClr val="lt1"/>
                </a:solidFill>
              </a:rPr>
              <a:t> </a:t>
            </a:r>
            <a:r>
              <a:rPr b="1" i="0" lang="en-US" sz="1100" u="none" cap="none" strike="noStrike">
                <a:solidFill>
                  <a:schemeClr val="lt1"/>
                </a:solidFill>
                <a:latin typeface="Arial"/>
                <a:ea typeface="Arial"/>
                <a:cs typeface="Arial"/>
                <a:sym typeface="Arial"/>
              </a:rPr>
              <a:t>portions of </a:t>
            </a:r>
            <a:r>
              <a:rPr b="1" lang="en-US" sz="1100">
                <a:solidFill>
                  <a:schemeClr val="lt1"/>
                </a:solidFill>
              </a:rPr>
              <a:t>northern, central, and southeastern</a:t>
            </a:r>
            <a:r>
              <a:rPr b="1" i="0" lang="en-US" sz="1100" u="none" cap="none" strike="noStrike">
                <a:solidFill>
                  <a:schemeClr val="lt1"/>
                </a:solidFill>
                <a:latin typeface="Arial"/>
                <a:ea typeface="Arial"/>
                <a:cs typeface="Arial"/>
                <a:sym typeface="Arial"/>
              </a:rPr>
              <a:t> DRC,</a:t>
            </a:r>
            <a:r>
              <a:rPr b="1" lang="en-US" sz="1100">
                <a:solidFill>
                  <a:schemeClr val="lt1"/>
                </a:solidFill>
              </a:rPr>
              <a:t> Rwanda, Burundi, Equatorial Guinea, western, northern, and eastern Gabon, Congo, eastern and southern</a:t>
            </a:r>
            <a:r>
              <a:rPr b="1" i="0" lang="en-US" sz="1100" u="none" cap="none" strike="noStrike">
                <a:solidFill>
                  <a:schemeClr val="lt1"/>
                </a:solidFill>
                <a:latin typeface="Arial"/>
                <a:ea typeface="Arial"/>
                <a:cs typeface="Arial"/>
                <a:sym typeface="Arial"/>
              </a:rPr>
              <a:t> Angola, </a:t>
            </a:r>
            <a:r>
              <a:rPr b="1" lang="en-US" sz="1100">
                <a:solidFill>
                  <a:schemeClr val="lt1"/>
                </a:solidFill>
              </a:rPr>
              <a:t>central and southern</a:t>
            </a:r>
            <a:r>
              <a:rPr b="1" i="0" lang="en-US" sz="1100" u="none" cap="none" strike="noStrike">
                <a:solidFill>
                  <a:schemeClr val="lt1"/>
                </a:solidFill>
                <a:latin typeface="Arial"/>
                <a:ea typeface="Arial"/>
                <a:cs typeface="Arial"/>
                <a:sym typeface="Arial"/>
              </a:rPr>
              <a:t> Mozambique, </a:t>
            </a:r>
            <a:r>
              <a:rPr b="1" lang="en-US" sz="1100">
                <a:solidFill>
                  <a:schemeClr val="lt1"/>
                </a:solidFill>
              </a:rPr>
              <a:t>western  Zambia, southern Malawi, </a:t>
            </a:r>
            <a:r>
              <a:rPr b="1" lang="en-US" sz="1100">
                <a:solidFill>
                  <a:schemeClr val="lt1"/>
                </a:solidFill>
              </a:rPr>
              <a:t>central</a:t>
            </a:r>
            <a:r>
              <a:rPr b="1" lang="en-US" sz="1100">
                <a:solidFill>
                  <a:schemeClr val="lt1"/>
                </a:solidFill>
              </a:rPr>
              <a:t> and northern Tanzania, southwestern Kenya, portions of eastern and northern Madagascar, northern and eastern Zimbabwe, northern Botswana</a:t>
            </a:r>
            <a:r>
              <a:rPr b="1" i="0" lang="en-US" sz="1100" u="none" cap="none" strike="noStrike">
                <a:solidFill>
                  <a:schemeClr val="lt1"/>
                </a:solidFill>
                <a:latin typeface="Arial"/>
                <a:ea typeface="Arial"/>
                <a:cs typeface="Arial"/>
                <a:sym typeface="Arial"/>
              </a:rPr>
              <a:t>, central</a:t>
            </a:r>
            <a:r>
              <a:rPr b="1" lang="en-US" sz="1100">
                <a:solidFill>
                  <a:schemeClr val="lt1"/>
                </a:solidFill>
              </a:rPr>
              <a:t> </a:t>
            </a:r>
            <a:r>
              <a:rPr b="1" i="0" lang="en-US" sz="1100" u="none" cap="none" strike="noStrike">
                <a:solidFill>
                  <a:schemeClr val="lt1"/>
                </a:solidFill>
                <a:latin typeface="Arial"/>
                <a:ea typeface="Arial"/>
                <a:cs typeface="Arial"/>
                <a:sym typeface="Arial"/>
              </a:rPr>
              <a:t>and north</a:t>
            </a:r>
            <a:r>
              <a:rPr b="1" lang="en-US" sz="1100">
                <a:solidFill>
                  <a:schemeClr val="lt1"/>
                </a:solidFill>
              </a:rPr>
              <a:t>ern Namibia, pockets of south-central </a:t>
            </a:r>
            <a:r>
              <a:rPr b="1" i="0" lang="en-US" sz="1100" u="none" cap="none" strike="noStrike">
                <a:solidFill>
                  <a:schemeClr val="lt1"/>
                </a:solidFill>
                <a:latin typeface="Arial"/>
                <a:ea typeface="Arial"/>
                <a:cs typeface="Arial"/>
                <a:sym typeface="Arial"/>
              </a:rPr>
              <a:t>So</a:t>
            </a:r>
            <a:r>
              <a:rPr b="1" lang="en-US" sz="1100">
                <a:solidFill>
                  <a:schemeClr val="lt1"/>
                </a:solidFill>
              </a:rPr>
              <a:t>uth Africa, southern Lesotho, and Comoros. B</a:t>
            </a:r>
            <a:r>
              <a:rPr b="1" i="0" lang="en-US" sz="1100" u="none" cap="none" strike="noStrike">
                <a:solidFill>
                  <a:schemeClr val="lt1"/>
                </a:solidFill>
                <a:latin typeface="Arial"/>
                <a:ea typeface="Arial"/>
                <a:cs typeface="Arial"/>
                <a:sym typeface="Arial"/>
              </a:rPr>
              <a:t>elow-average rainfall is likely over </a:t>
            </a:r>
            <a:r>
              <a:rPr b="1" lang="en-US" sz="1100">
                <a:solidFill>
                  <a:schemeClr val="lt1"/>
                </a:solidFill>
              </a:rPr>
              <a:t>southwestern Tanzania, northern and central Malawi, west-central Angola, northern Mozambique, southwestern Zimbabwe, eastern Botswana, northeastern South Africa, western Eswatini, and west-central</a:t>
            </a:r>
            <a:r>
              <a:rPr b="1" i="0" lang="en-US" sz="1100" u="none" cap="none" strike="noStrike">
                <a:solidFill>
                  <a:schemeClr val="lt1"/>
                </a:solidFill>
                <a:latin typeface="Arial"/>
                <a:ea typeface="Arial"/>
                <a:cs typeface="Arial"/>
                <a:sym typeface="Arial"/>
              </a:rPr>
              <a:t> and </a:t>
            </a:r>
            <a:r>
              <a:rPr b="1" lang="en-US" sz="1100">
                <a:solidFill>
                  <a:schemeClr val="lt1"/>
                </a:solidFill>
              </a:rPr>
              <a:t>southwest</a:t>
            </a:r>
            <a:r>
              <a:rPr b="1" i="0" lang="en-US" sz="1100" u="none" cap="none" strike="noStrike">
                <a:solidFill>
                  <a:schemeClr val="lt1"/>
                </a:solidFill>
                <a:latin typeface="Arial"/>
                <a:ea typeface="Arial"/>
                <a:cs typeface="Arial"/>
                <a:sym typeface="Arial"/>
              </a:rPr>
              <a:t>ern Madagascar</a:t>
            </a:r>
            <a:r>
              <a:rPr b="1" lang="en-US" sz="1100">
                <a:solidFill>
                  <a:schemeClr val="lt1"/>
                </a:solidFill>
              </a:rPr>
              <a:t>.</a:t>
            </a:r>
            <a:endParaRPr b="1" i="0" sz="11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100" u="none" cap="none" strike="noStrike">
              <a:solidFill>
                <a:schemeClr val="lt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i="0" sz="11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1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1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83008" y="119629"/>
            <a:ext cx="7696200" cy="7216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493099"/>
            <a:ext cx="8991600" cy="2170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Over the past 90 days, in East Africa, above-average rainfall was observed over the eastern parts of Sudan, pockets of southeastern and northeastern South Sudan, western Ethiopia, </a:t>
            </a:r>
            <a:r>
              <a:rPr b="1" lang="en-US" sz="900">
                <a:solidFill>
                  <a:schemeClr val="lt1"/>
                </a:solidFill>
              </a:rPr>
              <a:t>northern </a:t>
            </a:r>
            <a:r>
              <a:rPr b="1" i="0" lang="en-US" sz="900" u="none" cap="none" strike="noStrike">
                <a:solidFill>
                  <a:schemeClr val="lt1"/>
                </a:solidFill>
                <a:latin typeface="Arial"/>
                <a:ea typeface="Arial"/>
                <a:cs typeface="Arial"/>
                <a:sym typeface="Arial"/>
              </a:rPr>
              <a:t>and </a:t>
            </a:r>
            <a:r>
              <a:rPr b="1" lang="en-US" sz="900">
                <a:solidFill>
                  <a:schemeClr val="lt1"/>
                </a:solidFill>
              </a:rPr>
              <a:t>western </a:t>
            </a:r>
            <a:r>
              <a:rPr b="1" i="0" lang="en-US" sz="900" u="none" cap="none" strike="noStrike">
                <a:solidFill>
                  <a:schemeClr val="lt1"/>
                </a:solidFill>
                <a:latin typeface="Arial"/>
                <a:ea typeface="Arial"/>
                <a:cs typeface="Arial"/>
                <a:sym typeface="Arial"/>
              </a:rPr>
              <a:t>Eritrea, </a:t>
            </a:r>
            <a:r>
              <a:rPr b="1" lang="en-US" sz="900">
                <a:solidFill>
                  <a:schemeClr val="lt1"/>
                </a:solidFill>
              </a:rPr>
              <a:t>northern, western, and southern</a:t>
            </a:r>
            <a:r>
              <a:rPr b="1" i="0" lang="en-US" sz="900" u="none" cap="none" strike="noStrike">
                <a:solidFill>
                  <a:schemeClr val="lt1"/>
                </a:solidFill>
                <a:latin typeface="Arial"/>
                <a:ea typeface="Arial"/>
                <a:cs typeface="Arial"/>
                <a:sym typeface="Arial"/>
              </a:rPr>
              <a:t> Uganda, Rwanda, western Burundi, and pockets of southwest</a:t>
            </a:r>
            <a:r>
              <a:rPr b="1" lang="en-US" sz="900">
                <a:solidFill>
                  <a:schemeClr val="lt1"/>
                </a:solidFill>
              </a:rPr>
              <a:t>ern, west-central, and northeastern</a:t>
            </a:r>
            <a:r>
              <a:rPr b="1" i="0" lang="en-US" sz="900" u="none" cap="none" strike="noStrike">
                <a:solidFill>
                  <a:schemeClr val="lt1"/>
                </a:solidFill>
                <a:latin typeface="Arial"/>
                <a:ea typeface="Arial"/>
                <a:cs typeface="Arial"/>
                <a:sym typeface="Arial"/>
              </a:rPr>
              <a:t> Tanzania. Rainfall was below-average over southern, centr</a:t>
            </a:r>
            <a:r>
              <a:rPr b="1" lang="en-US" sz="900">
                <a:solidFill>
                  <a:schemeClr val="lt1"/>
                </a:solidFill>
              </a:rPr>
              <a:t>al,</a:t>
            </a:r>
            <a:r>
              <a:rPr b="1" i="0" lang="en-US" sz="900" u="none" cap="none" strike="noStrike">
                <a:solidFill>
                  <a:schemeClr val="lt1"/>
                </a:solidFill>
                <a:latin typeface="Arial"/>
                <a:ea typeface="Arial"/>
                <a:cs typeface="Arial"/>
                <a:sym typeface="Arial"/>
              </a:rPr>
              <a:t> and eastern Ethiopia, throughout much of Somalia, </a:t>
            </a:r>
            <a:r>
              <a:rPr b="1" lang="en-US" sz="900">
                <a:solidFill>
                  <a:schemeClr val="lt1"/>
                </a:solidFill>
              </a:rPr>
              <a:t>most</a:t>
            </a:r>
            <a:r>
              <a:rPr b="1" i="0" lang="en-US" sz="900" u="none" cap="none" strike="noStrike">
                <a:solidFill>
                  <a:schemeClr val="lt1"/>
                </a:solidFill>
                <a:latin typeface="Arial"/>
                <a:ea typeface="Arial"/>
                <a:cs typeface="Arial"/>
                <a:sym typeface="Arial"/>
              </a:rPr>
              <a:t> of Kenya, northwest, southwest, central, and eastern South Sudan, and pockets of northern and so</a:t>
            </a:r>
            <a:r>
              <a:rPr b="1" lang="en-US" sz="900">
                <a:solidFill>
                  <a:schemeClr val="lt1"/>
                </a:solidFill>
              </a:rPr>
              <a:t>uth</a:t>
            </a:r>
            <a:r>
              <a:rPr b="1" i="0" lang="en-US" sz="900" u="none" cap="none" strike="noStrike">
                <a:solidFill>
                  <a:schemeClr val="lt1"/>
                </a:solidFill>
                <a:latin typeface="Arial"/>
                <a:ea typeface="Arial"/>
                <a:cs typeface="Arial"/>
                <a:sym typeface="Arial"/>
              </a:rPr>
              <a:t>eastern Tanzania. In southern Africa, above-average rainfall was observed over central and southern Botswana, South Africa, Lesotho, Eswatini, southern Zimbabwe, </a:t>
            </a:r>
            <a:r>
              <a:rPr b="1" lang="en-US" sz="900">
                <a:solidFill>
                  <a:schemeClr val="lt1"/>
                </a:solidFill>
              </a:rPr>
              <a:t>central and </a:t>
            </a:r>
            <a:r>
              <a:rPr b="1" i="0" lang="en-US" sz="900" u="none" cap="none" strike="noStrike">
                <a:solidFill>
                  <a:schemeClr val="lt1"/>
                </a:solidFill>
                <a:latin typeface="Arial"/>
                <a:ea typeface="Arial"/>
                <a:cs typeface="Arial"/>
                <a:sym typeface="Arial"/>
              </a:rPr>
              <a:t>northern Zambia, central</a:t>
            </a:r>
            <a:r>
              <a:rPr b="1" lang="en-US" sz="900">
                <a:solidFill>
                  <a:schemeClr val="lt1"/>
                </a:solidFill>
              </a:rPr>
              <a:t>, </a:t>
            </a:r>
            <a:r>
              <a:rPr b="1" i="0" lang="en-US" sz="900" u="none" cap="none" strike="noStrike">
                <a:solidFill>
                  <a:schemeClr val="lt1"/>
                </a:solidFill>
                <a:latin typeface="Arial"/>
                <a:ea typeface="Arial"/>
                <a:cs typeface="Arial"/>
                <a:sym typeface="Arial"/>
              </a:rPr>
              <a:t>southern</a:t>
            </a:r>
            <a:r>
              <a:rPr b="1" lang="en-US" sz="900">
                <a:solidFill>
                  <a:schemeClr val="lt1"/>
                </a:solidFill>
              </a:rPr>
              <a:t>, and northwestern </a:t>
            </a:r>
            <a:r>
              <a:rPr b="1" i="0" lang="en-US" sz="900" u="none" cap="none" strike="noStrike">
                <a:solidFill>
                  <a:schemeClr val="lt1"/>
                </a:solidFill>
                <a:latin typeface="Arial"/>
                <a:ea typeface="Arial"/>
                <a:cs typeface="Arial"/>
                <a:sym typeface="Arial"/>
              </a:rPr>
              <a:t>Mozambique, northwestern and p</a:t>
            </a:r>
            <a:r>
              <a:rPr b="1" lang="en-US" sz="900">
                <a:solidFill>
                  <a:schemeClr val="lt1"/>
                </a:solidFill>
              </a:rPr>
              <a:t>ortions of </a:t>
            </a:r>
            <a:r>
              <a:rPr b="1" i="0" lang="en-US" sz="900" u="none" cap="none" strike="noStrike">
                <a:solidFill>
                  <a:schemeClr val="lt1"/>
                </a:solidFill>
                <a:latin typeface="Arial"/>
                <a:ea typeface="Arial"/>
                <a:cs typeface="Arial"/>
                <a:sym typeface="Arial"/>
              </a:rPr>
              <a:t>central Angola, central and eastern Namibia, northern and sou</a:t>
            </a:r>
            <a:r>
              <a:rPr b="1" lang="en-US" sz="900">
                <a:solidFill>
                  <a:schemeClr val="lt1"/>
                </a:solidFill>
              </a:rPr>
              <a:t>thern Malawi, </a:t>
            </a:r>
            <a:r>
              <a:rPr b="1" i="0" lang="en-US" sz="900" u="none" cap="none" strike="noStrike">
                <a:solidFill>
                  <a:schemeClr val="lt1"/>
                </a:solidFill>
                <a:latin typeface="Arial"/>
                <a:ea typeface="Arial"/>
                <a:cs typeface="Arial"/>
                <a:sym typeface="Arial"/>
              </a:rPr>
              <a:t>and southern and central parts of Madagascar. Below-average rainfall was observed </a:t>
            </a:r>
            <a:r>
              <a:rPr b="1" lang="en-US" sz="900">
                <a:solidFill>
                  <a:schemeClr val="lt1"/>
                </a:solidFill>
              </a:rPr>
              <a:t>much of north-central, northeastern, and southern</a:t>
            </a:r>
            <a:r>
              <a:rPr b="1" i="0" lang="en-US" sz="900" u="none" cap="none" strike="noStrike">
                <a:solidFill>
                  <a:schemeClr val="lt1"/>
                </a:solidFill>
                <a:latin typeface="Arial"/>
                <a:ea typeface="Arial"/>
                <a:cs typeface="Arial"/>
                <a:sym typeface="Arial"/>
              </a:rPr>
              <a:t> Angola,</a:t>
            </a:r>
            <a:r>
              <a:rPr b="1" lang="en-US" sz="900">
                <a:solidFill>
                  <a:schemeClr val="lt1"/>
                </a:solidFill>
              </a:rPr>
              <a:t> southwestern </a:t>
            </a:r>
            <a:r>
              <a:rPr b="1" i="0" lang="en-US" sz="900" u="none" cap="none" strike="noStrike">
                <a:solidFill>
                  <a:schemeClr val="lt1"/>
                </a:solidFill>
                <a:latin typeface="Arial"/>
                <a:ea typeface="Arial"/>
                <a:cs typeface="Arial"/>
                <a:sym typeface="Arial"/>
              </a:rPr>
              <a:t>Zambia, northern Namibia, </a:t>
            </a:r>
            <a:r>
              <a:rPr b="1" lang="en-US" sz="900">
                <a:solidFill>
                  <a:schemeClr val="lt1"/>
                </a:solidFill>
              </a:rPr>
              <a:t>central</a:t>
            </a:r>
            <a:r>
              <a:rPr b="1" i="0" lang="en-US" sz="900" u="none" cap="none" strike="noStrike">
                <a:solidFill>
                  <a:schemeClr val="lt1"/>
                </a:solidFill>
                <a:latin typeface="Arial"/>
                <a:ea typeface="Arial"/>
                <a:cs typeface="Arial"/>
                <a:sym typeface="Arial"/>
              </a:rPr>
              <a:t> and northern Zimbabwe, northeastern Mozambique, pockets of </a:t>
            </a:r>
            <a:r>
              <a:rPr b="1" lang="en-US" sz="900">
                <a:solidFill>
                  <a:schemeClr val="lt1"/>
                </a:solidFill>
              </a:rPr>
              <a:t>central</a:t>
            </a:r>
            <a:r>
              <a:rPr b="1" i="0" lang="en-US" sz="900" u="none" cap="none" strike="noStrike">
                <a:solidFill>
                  <a:schemeClr val="lt1"/>
                </a:solidFill>
                <a:latin typeface="Arial"/>
                <a:ea typeface="Arial"/>
                <a:cs typeface="Arial"/>
                <a:sym typeface="Arial"/>
              </a:rPr>
              <a:t> Malawi, Comoros, and northern and e</a:t>
            </a:r>
            <a:r>
              <a:rPr b="1" lang="en-US" sz="900">
                <a:solidFill>
                  <a:schemeClr val="lt1"/>
                </a:solidFill>
              </a:rPr>
              <a:t>astern </a:t>
            </a:r>
            <a:r>
              <a:rPr b="1" i="0" lang="en-US" sz="900" u="none" cap="none" strike="noStrike">
                <a:solidFill>
                  <a:schemeClr val="lt1"/>
                </a:solidFill>
                <a:latin typeface="Arial"/>
                <a:ea typeface="Arial"/>
                <a:cs typeface="Arial"/>
                <a:sym typeface="Arial"/>
              </a:rPr>
              <a:t>Madagascar. In Central Africa, rainfall was above-average over southeastern Cameroon, southwestern CAR, eastern</a:t>
            </a:r>
            <a:r>
              <a:rPr b="1" lang="en-US" sz="900">
                <a:solidFill>
                  <a:schemeClr val="lt1"/>
                </a:solidFill>
              </a:rPr>
              <a:t> </a:t>
            </a:r>
            <a:r>
              <a:rPr b="1" i="0" lang="en-US" sz="900" u="none" cap="none" strike="noStrike">
                <a:solidFill>
                  <a:schemeClr val="lt1"/>
                </a:solidFill>
                <a:latin typeface="Arial"/>
                <a:ea typeface="Arial"/>
                <a:cs typeface="Arial"/>
                <a:sym typeface="Arial"/>
              </a:rPr>
              <a:t>and</a:t>
            </a:r>
            <a:r>
              <a:rPr b="1" lang="en-US" sz="900">
                <a:solidFill>
                  <a:schemeClr val="lt1"/>
                </a:solidFill>
              </a:rPr>
              <a:t> </a:t>
            </a:r>
            <a:r>
              <a:rPr b="1" i="0" lang="en-US" sz="900" u="none" cap="none" strike="noStrike">
                <a:solidFill>
                  <a:schemeClr val="lt1"/>
                </a:solidFill>
                <a:latin typeface="Arial"/>
                <a:ea typeface="Arial"/>
                <a:cs typeface="Arial"/>
                <a:sym typeface="Arial"/>
              </a:rPr>
              <a:t>northern Gabon, western Equatorial Guinea, much of Congo, and parts of western</a:t>
            </a:r>
            <a:r>
              <a:rPr b="1" lang="en-US" sz="900">
                <a:solidFill>
                  <a:schemeClr val="lt1"/>
                </a:solidFill>
              </a:rPr>
              <a:t>, </a:t>
            </a:r>
            <a:r>
              <a:rPr b="1" i="0" lang="en-US" sz="900" u="none" cap="none" strike="noStrike">
                <a:solidFill>
                  <a:schemeClr val="lt1"/>
                </a:solidFill>
                <a:latin typeface="Arial"/>
                <a:ea typeface="Arial"/>
                <a:cs typeface="Arial"/>
                <a:sym typeface="Arial"/>
              </a:rPr>
              <a:t>eastern, and southeaster</a:t>
            </a:r>
            <a:r>
              <a:rPr b="1" lang="en-US" sz="900">
                <a:solidFill>
                  <a:schemeClr val="lt1"/>
                </a:solidFill>
              </a:rPr>
              <a:t>n  </a:t>
            </a:r>
            <a:r>
              <a:rPr b="1" i="0" lang="en-US" sz="900" u="none" cap="none" strike="noStrike">
                <a:solidFill>
                  <a:schemeClr val="lt1"/>
                </a:solidFill>
                <a:latin typeface="Arial"/>
                <a:ea typeface="Arial"/>
                <a:cs typeface="Arial"/>
                <a:sym typeface="Arial"/>
              </a:rPr>
              <a:t>DRC. Rainfall was below-average over </a:t>
            </a:r>
            <a:r>
              <a:rPr b="1" lang="en-US" sz="900">
                <a:solidFill>
                  <a:schemeClr val="lt1"/>
                </a:solidFill>
              </a:rPr>
              <a:t>northern and central </a:t>
            </a:r>
            <a:r>
              <a:rPr b="1" i="0" lang="en-US" sz="900" u="none" cap="none" strike="noStrike">
                <a:solidFill>
                  <a:schemeClr val="lt1"/>
                </a:solidFill>
                <a:latin typeface="Arial"/>
                <a:ea typeface="Arial"/>
                <a:cs typeface="Arial"/>
                <a:sym typeface="Arial"/>
              </a:rPr>
              <a:t>Cameroon, </a:t>
            </a:r>
            <a:r>
              <a:rPr b="1" lang="en-US" sz="900">
                <a:solidFill>
                  <a:schemeClr val="lt1"/>
                </a:solidFill>
              </a:rPr>
              <a:t>southwestern </a:t>
            </a:r>
            <a:r>
              <a:rPr b="1" i="0" lang="en-US" sz="900" u="none" cap="none" strike="noStrike">
                <a:solidFill>
                  <a:schemeClr val="lt1"/>
                </a:solidFill>
                <a:latin typeface="Arial"/>
                <a:ea typeface="Arial"/>
                <a:cs typeface="Arial"/>
                <a:sym typeface="Arial"/>
              </a:rPr>
              <a:t>Gabon, eastern Equatorial Guinea, </a:t>
            </a:r>
            <a:r>
              <a:rPr b="1" lang="en-US" sz="900">
                <a:solidFill>
                  <a:schemeClr val="lt1"/>
                </a:solidFill>
              </a:rPr>
              <a:t>Sao Tome and Principe</a:t>
            </a:r>
            <a:r>
              <a:rPr b="1" i="0" lang="en-US" sz="900" u="none" cap="none" strike="noStrike">
                <a:solidFill>
                  <a:schemeClr val="lt1"/>
                </a:solidFill>
                <a:latin typeface="Arial"/>
                <a:ea typeface="Arial"/>
                <a:cs typeface="Arial"/>
                <a:sym typeface="Arial"/>
              </a:rPr>
              <a:t>, eastern and central CAR, southern Chad, and parts of northern, central and southwestern DRC. In West Africa, rainfall was above-average over southe</a:t>
            </a:r>
            <a:r>
              <a:rPr b="1" lang="en-US" sz="900">
                <a:solidFill>
                  <a:schemeClr val="lt1"/>
                </a:solidFill>
              </a:rPr>
              <a:t>astern</a:t>
            </a:r>
            <a:r>
              <a:rPr b="1" i="0" lang="en-US" sz="900" u="none" cap="none" strike="noStrike">
                <a:solidFill>
                  <a:schemeClr val="lt1"/>
                </a:solidFill>
                <a:latin typeface="Arial"/>
                <a:ea typeface="Arial"/>
                <a:cs typeface="Arial"/>
                <a:sym typeface="Arial"/>
              </a:rPr>
              <a:t> Mauritania, southern and eastern Senegal, Gambia, Guinea-Bissau, central Guinea, </a:t>
            </a:r>
            <a:r>
              <a:rPr b="1" lang="en-US" sz="900">
                <a:solidFill>
                  <a:schemeClr val="lt1"/>
                </a:solidFill>
              </a:rPr>
              <a:t>southern </a:t>
            </a:r>
            <a:r>
              <a:rPr b="1" i="0" lang="en-US" sz="900" u="none" cap="none" strike="noStrike">
                <a:solidFill>
                  <a:schemeClr val="lt1"/>
                </a:solidFill>
                <a:latin typeface="Arial"/>
                <a:ea typeface="Arial"/>
                <a:cs typeface="Arial"/>
                <a:sym typeface="Arial"/>
              </a:rPr>
              <a:t>Liberia, southern Cote D’Ivoire, southern</a:t>
            </a:r>
            <a:r>
              <a:rPr b="1" lang="en-US" sz="900">
                <a:solidFill>
                  <a:schemeClr val="lt1"/>
                </a:solidFill>
              </a:rPr>
              <a:t> </a:t>
            </a:r>
            <a:r>
              <a:rPr b="1" i="0" lang="en-US" sz="900" u="none" cap="none" strike="noStrike">
                <a:solidFill>
                  <a:schemeClr val="lt1"/>
                </a:solidFill>
                <a:latin typeface="Arial"/>
                <a:ea typeface="Arial"/>
                <a:cs typeface="Arial"/>
                <a:sym typeface="Arial"/>
              </a:rPr>
              <a:t>Ghana</a:t>
            </a:r>
            <a:r>
              <a:rPr b="1" lang="en-US" sz="900">
                <a:solidFill>
                  <a:schemeClr val="lt1"/>
                </a:solidFill>
              </a:rPr>
              <a:t>, southern</a:t>
            </a:r>
            <a:r>
              <a:rPr b="1" i="0" lang="en-US" sz="900" u="none" cap="none" strike="noStrike">
                <a:solidFill>
                  <a:schemeClr val="lt1"/>
                </a:solidFill>
                <a:latin typeface="Arial"/>
                <a:ea typeface="Arial"/>
                <a:cs typeface="Arial"/>
                <a:sym typeface="Arial"/>
              </a:rPr>
              <a:t> Togo, southern Benin, central Mali, and southwestern Nigeria. In contrast, below-average rainfall was observed over northern and western Mauritania, southwestern Mali, northwestern Guinea, western and central Sierra Leone, northwestern Liberia, central and northern Cote d</a:t>
            </a:r>
            <a:r>
              <a:rPr b="1" lang="en-US" sz="900">
                <a:solidFill>
                  <a:schemeClr val="lt1"/>
                </a:solidFill>
              </a:rPr>
              <a:t>’Ivoire, </a:t>
            </a:r>
            <a:r>
              <a:rPr b="1" i="0" lang="en-US" sz="900" u="none" cap="none" strike="noStrike">
                <a:solidFill>
                  <a:schemeClr val="lt1"/>
                </a:solidFill>
                <a:latin typeface="Arial"/>
                <a:ea typeface="Arial"/>
                <a:cs typeface="Arial"/>
                <a:sym typeface="Arial"/>
              </a:rPr>
              <a:t>central and northern Ghana, </a:t>
            </a:r>
            <a:r>
              <a:rPr b="1" lang="en-US" sz="900">
                <a:solidFill>
                  <a:schemeClr val="lt1"/>
                </a:solidFill>
              </a:rPr>
              <a:t>western and southern </a:t>
            </a:r>
            <a:r>
              <a:rPr b="1" i="0" lang="en-US" sz="900" u="none" cap="none" strike="noStrike">
                <a:solidFill>
                  <a:schemeClr val="lt1"/>
                </a:solidFill>
                <a:latin typeface="Arial"/>
                <a:ea typeface="Arial"/>
                <a:cs typeface="Arial"/>
                <a:sym typeface="Arial"/>
              </a:rPr>
              <a:t>Burkina Faso,</a:t>
            </a:r>
            <a:r>
              <a:rPr b="1" lang="en-US" sz="900">
                <a:solidFill>
                  <a:schemeClr val="lt1"/>
                </a:solidFill>
              </a:rPr>
              <a:t> northern and central Togo, northern and central Benin,</a:t>
            </a:r>
            <a:r>
              <a:rPr b="1" i="0" lang="en-US" sz="900" u="none" cap="none" strike="noStrike">
                <a:solidFill>
                  <a:schemeClr val="lt1"/>
                </a:solidFill>
                <a:latin typeface="Arial"/>
                <a:ea typeface="Arial"/>
                <a:cs typeface="Arial"/>
                <a:sym typeface="Arial"/>
              </a:rPr>
              <a:t> and southern, ce</a:t>
            </a:r>
            <a:r>
              <a:rPr b="1" lang="en-US" sz="900">
                <a:solidFill>
                  <a:schemeClr val="lt1"/>
                </a:solidFill>
              </a:rPr>
              <a:t>ntral, and e</a:t>
            </a:r>
            <a:r>
              <a:rPr b="1" i="0" lang="en-US" sz="900" u="none" cap="none" strike="noStrike">
                <a:solidFill>
                  <a:schemeClr val="lt1"/>
                </a:solidFill>
                <a:latin typeface="Arial"/>
                <a:ea typeface="Arial"/>
                <a:cs typeface="Arial"/>
                <a:sym typeface="Arial"/>
              </a:rPr>
              <a:t>astern Nigeria. </a:t>
            </a:r>
            <a:endParaRPr b="1" i="0" sz="9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9620" y="829923"/>
            <a:ext cx="3605978" cy="3605978"/>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418762" y="829923"/>
            <a:ext cx="3605978" cy="360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536448" y="109728"/>
            <a:ext cx="7696200" cy="7223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87" y="4796246"/>
            <a:ext cx="8909400" cy="209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During the past 30 days, in East Africa, above-average rainfall was observed over southern Uganda, pockets of central Kenya</a:t>
            </a:r>
            <a:r>
              <a:rPr b="1" lang="en-US" sz="1000">
                <a:solidFill>
                  <a:schemeClr val="lt1"/>
                </a:solidFill>
              </a:rPr>
              <a:t>, </a:t>
            </a:r>
            <a:r>
              <a:rPr b="1" i="0" lang="en-US" sz="1000" u="none" cap="none" strike="noStrike">
                <a:solidFill>
                  <a:schemeClr val="lt1"/>
                </a:solidFill>
                <a:latin typeface="Arial"/>
                <a:ea typeface="Arial"/>
                <a:cs typeface="Arial"/>
                <a:sym typeface="Arial"/>
              </a:rPr>
              <a:t>western Ethiopia, and </a:t>
            </a:r>
            <a:r>
              <a:rPr b="1" lang="en-US" sz="1000">
                <a:solidFill>
                  <a:schemeClr val="lt1"/>
                </a:solidFill>
              </a:rPr>
              <a:t>central and northern</a:t>
            </a:r>
            <a:r>
              <a:rPr b="1" i="0" lang="en-US" sz="1000" u="none" cap="none" strike="noStrike">
                <a:solidFill>
                  <a:schemeClr val="lt1"/>
                </a:solidFill>
                <a:latin typeface="Arial"/>
                <a:ea typeface="Arial"/>
                <a:cs typeface="Arial"/>
                <a:sym typeface="Arial"/>
              </a:rPr>
              <a:t> Tanzania</a:t>
            </a:r>
            <a:r>
              <a:rPr b="1" lang="en-US" sz="1000">
                <a:solidFill>
                  <a:schemeClr val="lt1"/>
                </a:solidFill>
              </a:rPr>
              <a:t>.</a:t>
            </a:r>
            <a:r>
              <a:rPr b="1" i="0" lang="en-US" sz="1000" u="none" cap="none" strike="noStrike">
                <a:solidFill>
                  <a:schemeClr val="lt1"/>
                </a:solidFill>
                <a:latin typeface="Arial"/>
                <a:ea typeface="Arial"/>
                <a:cs typeface="Arial"/>
                <a:sym typeface="Arial"/>
              </a:rPr>
              <a:t> Rainfall was below-average over a small portion of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Ethiopia, most of </a:t>
            </a:r>
            <a:r>
              <a:rPr b="1" lang="en-US" sz="1000">
                <a:solidFill>
                  <a:schemeClr val="lt1"/>
                </a:solidFill>
              </a:rPr>
              <a:t>northwestern and southern</a:t>
            </a:r>
            <a:r>
              <a:rPr b="1" i="0" lang="en-US" sz="1000" u="none" cap="none" strike="noStrike">
                <a:solidFill>
                  <a:schemeClr val="lt1"/>
                </a:solidFill>
                <a:latin typeface="Arial"/>
                <a:ea typeface="Arial"/>
                <a:cs typeface="Arial"/>
                <a:sym typeface="Arial"/>
              </a:rPr>
              <a:t> Kenya, southern Rwanda, most of Bur</a:t>
            </a:r>
            <a:r>
              <a:rPr b="1" lang="en-US" sz="1000">
                <a:solidFill>
                  <a:schemeClr val="lt1"/>
                </a:solidFill>
              </a:rPr>
              <a:t>undi, </a:t>
            </a:r>
            <a:r>
              <a:rPr b="1" i="0" lang="en-US" sz="1000" u="none" cap="none" strike="noStrike">
                <a:solidFill>
                  <a:schemeClr val="lt1"/>
                </a:solidFill>
                <a:latin typeface="Arial"/>
                <a:ea typeface="Arial"/>
                <a:cs typeface="Arial"/>
                <a:sym typeface="Arial"/>
              </a:rPr>
              <a:t>and parts of north</a:t>
            </a:r>
            <a:r>
              <a:rPr b="1" lang="en-US" sz="1000">
                <a:solidFill>
                  <a:schemeClr val="lt1"/>
                </a:solidFill>
              </a:rPr>
              <a:t>western</a:t>
            </a:r>
            <a:r>
              <a:rPr b="1" i="0" lang="en-US" sz="1000" u="none" cap="none" strike="noStrike">
                <a:solidFill>
                  <a:schemeClr val="lt1"/>
                </a:solidFill>
                <a:latin typeface="Arial"/>
                <a:ea typeface="Arial"/>
                <a:cs typeface="Arial"/>
                <a:sym typeface="Arial"/>
              </a:rPr>
              <a:t> and southeastern Tanzania. In Central Africa, rainfall was above-average over eastern and a small portion of northwestern Gabon, western Equatorial Guinea</a:t>
            </a:r>
            <a:r>
              <a:rPr b="1" lang="en-US" sz="1000">
                <a:solidFill>
                  <a:schemeClr val="lt1"/>
                </a:solidFill>
              </a:rPr>
              <a:t>,</a:t>
            </a:r>
            <a:r>
              <a:rPr b="1" i="0" lang="en-US" sz="1000" u="none" cap="none" strike="noStrike">
                <a:solidFill>
                  <a:schemeClr val="lt1"/>
                </a:solidFill>
                <a:latin typeface="Arial"/>
                <a:ea typeface="Arial"/>
                <a:cs typeface="Arial"/>
                <a:sym typeface="Arial"/>
              </a:rPr>
              <a:t> </a:t>
            </a:r>
            <a:r>
              <a:rPr b="1" lang="en-US" sz="1000">
                <a:solidFill>
                  <a:schemeClr val="lt1"/>
                </a:solidFill>
              </a:rPr>
              <a:t>central and southern </a:t>
            </a:r>
            <a:r>
              <a:rPr b="1" i="0" lang="en-US" sz="1000" u="none" cap="none" strike="noStrike">
                <a:solidFill>
                  <a:schemeClr val="lt1"/>
                </a:solidFill>
                <a:latin typeface="Arial"/>
                <a:ea typeface="Arial"/>
                <a:cs typeface="Arial"/>
                <a:sym typeface="Arial"/>
              </a:rPr>
              <a:t>Congo, and southe</a:t>
            </a:r>
            <a:r>
              <a:rPr b="1" lang="en-US" sz="1000">
                <a:solidFill>
                  <a:schemeClr val="lt1"/>
                </a:solidFill>
              </a:rPr>
              <a:t>astern and west-central </a:t>
            </a:r>
            <a:r>
              <a:rPr b="1" i="0" lang="en-US" sz="1000" u="none" cap="none" strike="noStrike">
                <a:solidFill>
                  <a:schemeClr val="lt1"/>
                </a:solidFill>
                <a:latin typeface="Arial"/>
                <a:ea typeface="Arial"/>
                <a:cs typeface="Arial"/>
                <a:sym typeface="Arial"/>
              </a:rPr>
              <a:t>DRC. Rainfall was below-average over western, nor</a:t>
            </a:r>
            <a:r>
              <a:rPr b="1" lang="en-US" sz="1000">
                <a:solidFill>
                  <a:schemeClr val="lt1"/>
                </a:solidFill>
              </a:rPr>
              <a:t>thern,</a:t>
            </a:r>
            <a:r>
              <a:rPr b="1" i="0" lang="en-US" sz="1000" u="none" cap="none" strike="noStrike">
                <a:solidFill>
                  <a:schemeClr val="lt1"/>
                </a:solidFill>
                <a:latin typeface="Arial"/>
                <a:ea typeface="Arial"/>
                <a:cs typeface="Arial"/>
                <a:sym typeface="Arial"/>
              </a:rPr>
              <a:t> and </a:t>
            </a:r>
            <a:r>
              <a:rPr b="1" lang="en-US" sz="1000">
                <a:solidFill>
                  <a:schemeClr val="lt1"/>
                </a:solidFill>
              </a:rPr>
              <a:t>central</a:t>
            </a:r>
            <a:r>
              <a:rPr b="1" i="0" lang="en-US" sz="1000" u="none" cap="none" strike="noStrike">
                <a:solidFill>
                  <a:schemeClr val="lt1"/>
                </a:solidFill>
                <a:latin typeface="Arial"/>
                <a:ea typeface="Arial"/>
                <a:cs typeface="Arial"/>
                <a:sym typeface="Arial"/>
              </a:rPr>
              <a:t> Gabon, southern CAR, </a:t>
            </a:r>
            <a:r>
              <a:rPr b="1" lang="en-US" sz="1000">
                <a:solidFill>
                  <a:schemeClr val="lt1"/>
                </a:solidFill>
              </a:rPr>
              <a:t>northern</a:t>
            </a:r>
            <a:r>
              <a:rPr b="1" i="0" lang="en-US" sz="1000" u="none" cap="none" strike="noStrike">
                <a:solidFill>
                  <a:schemeClr val="lt1"/>
                </a:solidFill>
                <a:latin typeface="Arial"/>
                <a:ea typeface="Arial"/>
                <a:cs typeface="Arial"/>
                <a:sym typeface="Arial"/>
              </a:rPr>
              <a:t> Congo, </a:t>
            </a:r>
            <a:r>
              <a:rPr b="1" lang="en-US" sz="1000">
                <a:solidFill>
                  <a:schemeClr val="lt1"/>
                </a:solidFill>
              </a:rPr>
              <a:t>Sao Tome and Principe</a:t>
            </a:r>
            <a:r>
              <a:rPr b="1" i="0" lang="en-US" sz="1000" u="none" cap="none" strike="noStrike">
                <a:solidFill>
                  <a:schemeClr val="lt1"/>
                </a:solidFill>
                <a:latin typeface="Arial"/>
                <a:ea typeface="Arial"/>
                <a:cs typeface="Arial"/>
                <a:sym typeface="Arial"/>
              </a:rPr>
              <a:t>, and pockets of central</a:t>
            </a:r>
            <a:r>
              <a:rPr b="1" lang="en-US" sz="1000">
                <a:solidFill>
                  <a:schemeClr val="lt1"/>
                </a:solidFill>
              </a:rPr>
              <a:t>, </a:t>
            </a:r>
            <a:r>
              <a:rPr b="1" i="0" lang="en-US" sz="1000" u="none" cap="none" strike="noStrike">
                <a:solidFill>
                  <a:schemeClr val="lt1"/>
                </a:solidFill>
                <a:latin typeface="Arial"/>
                <a:ea typeface="Arial"/>
                <a:cs typeface="Arial"/>
                <a:sym typeface="Arial"/>
              </a:rPr>
              <a:t>southwestern, and northw</a:t>
            </a:r>
            <a:r>
              <a:rPr b="1" lang="en-US" sz="1000">
                <a:solidFill>
                  <a:schemeClr val="lt1"/>
                </a:solidFill>
              </a:rPr>
              <a:t>estern</a:t>
            </a:r>
            <a:r>
              <a:rPr b="1" i="0" lang="en-US" sz="1000" u="none" cap="none" strike="noStrike">
                <a:solidFill>
                  <a:schemeClr val="lt1"/>
                </a:solidFill>
                <a:latin typeface="Arial"/>
                <a:ea typeface="Arial"/>
                <a:cs typeface="Arial"/>
                <a:sym typeface="Arial"/>
              </a:rPr>
              <a:t> DRC. In West Africa, rainfall was above-average over </a:t>
            </a:r>
            <a:r>
              <a:rPr b="1" lang="en-US" sz="1000">
                <a:solidFill>
                  <a:schemeClr val="lt1"/>
                </a:solidFill>
              </a:rPr>
              <a:t>pockets of central and southwestern Senegal and a small pocket of southeastern Cote d’Ivoire. </a:t>
            </a:r>
            <a:r>
              <a:rPr b="1" i="0" lang="en-US" sz="1000" u="none" cap="none" strike="noStrike">
                <a:solidFill>
                  <a:schemeClr val="lt1"/>
                </a:solidFill>
                <a:latin typeface="Arial"/>
                <a:ea typeface="Arial"/>
                <a:cs typeface="Arial"/>
                <a:sym typeface="Arial"/>
              </a:rPr>
              <a:t>In contrast, below-average rainfall was observed </a:t>
            </a:r>
            <a:r>
              <a:rPr b="1" lang="en-US" sz="1000">
                <a:solidFill>
                  <a:schemeClr val="lt1"/>
                </a:solidFill>
              </a:rPr>
              <a:t>in southeastern Liberia, most of southern Cote d’Ivoire, southern Ghana, and pockets of </a:t>
            </a:r>
            <a:r>
              <a:rPr b="1" i="0" lang="en-US" sz="1000" u="none" cap="none" strike="noStrike">
                <a:solidFill>
                  <a:schemeClr val="lt1"/>
                </a:solidFill>
                <a:latin typeface="Arial"/>
                <a:ea typeface="Arial"/>
                <a:cs typeface="Arial"/>
                <a:sym typeface="Arial"/>
              </a:rPr>
              <a:t>southe</a:t>
            </a:r>
            <a:r>
              <a:rPr b="1" lang="en-US" sz="1000">
                <a:solidFill>
                  <a:schemeClr val="lt1"/>
                </a:solidFill>
              </a:rPr>
              <a:t>rn</a:t>
            </a:r>
            <a:r>
              <a:rPr b="1" i="0" lang="en-US" sz="1000" u="none" cap="none" strike="noStrike">
                <a:solidFill>
                  <a:schemeClr val="lt1"/>
                </a:solidFill>
                <a:latin typeface="Arial"/>
                <a:ea typeface="Arial"/>
                <a:cs typeface="Arial"/>
                <a:sym typeface="Arial"/>
              </a:rPr>
              <a:t> Nigeria</a:t>
            </a:r>
            <a:r>
              <a:rPr b="1" lang="en-US" sz="1000">
                <a:solidFill>
                  <a:schemeClr val="lt1"/>
                </a:solidFill>
              </a:rPr>
              <a:t>. </a:t>
            </a:r>
            <a:r>
              <a:rPr b="1" i="0" lang="en-US" sz="1000" u="none" cap="none" strike="noStrike">
                <a:solidFill>
                  <a:schemeClr val="lt1"/>
                </a:solidFill>
                <a:latin typeface="Arial"/>
                <a:ea typeface="Arial"/>
                <a:cs typeface="Arial"/>
                <a:sym typeface="Arial"/>
              </a:rPr>
              <a:t>In southern Africa, above-average rainfall was observed over </a:t>
            </a:r>
            <a:r>
              <a:rPr b="1" lang="en-US" sz="1000">
                <a:solidFill>
                  <a:schemeClr val="lt1"/>
                </a:solidFill>
              </a:rPr>
              <a:t>central and most of northern</a:t>
            </a:r>
            <a:r>
              <a:rPr b="1" i="0" lang="en-US" sz="1000" u="none" cap="none" strike="noStrike">
                <a:solidFill>
                  <a:schemeClr val="lt1"/>
                </a:solidFill>
                <a:latin typeface="Arial"/>
                <a:ea typeface="Arial"/>
                <a:cs typeface="Arial"/>
                <a:sym typeface="Arial"/>
              </a:rPr>
              <a:t> Angola, eastern South Africa, most of Lesotho, eastern Eswatini, pockets of central Namibia, northwestern, central, and </a:t>
            </a:r>
            <a:r>
              <a:rPr b="1" lang="en-US" sz="1000">
                <a:solidFill>
                  <a:schemeClr val="lt1"/>
                </a:solidFill>
              </a:rPr>
              <a:t>southern</a:t>
            </a:r>
            <a:r>
              <a:rPr b="1" i="0" lang="en-US" sz="1000" u="none" cap="none" strike="noStrike">
                <a:solidFill>
                  <a:schemeClr val="lt1"/>
                </a:solidFill>
                <a:latin typeface="Arial"/>
                <a:ea typeface="Arial"/>
                <a:cs typeface="Arial"/>
                <a:sym typeface="Arial"/>
              </a:rPr>
              <a:t> Mozambique, </a:t>
            </a:r>
            <a:r>
              <a:rPr b="1" lang="en-US" sz="1000">
                <a:solidFill>
                  <a:schemeClr val="lt1"/>
                </a:solidFill>
              </a:rPr>
              <a:t>most of </a:t>
            </a:r>
            <a:r>
              <a:rPr b="1" i="0" lang="en-US" sz="1000" u="none" cap="none" strike="noStrike">
                <a:solidFill>
                  <a:schemeClr val="lt1"/>
                </a:solidFill>
                <a:latin typeface="Arial"/>
                <a:ea typeface="Arial"/>
                <a:cs typeface="Arial"/>
                <a:sym typeface="Arial"/>
              </a:rPr>
              <a:t>Malawi, northern and central Zambia, and southern</a:t>
            </a:r>
            <a:r>
              <a:rPr b="1" lang="en-US" sz="1000">
                <a:solidFill>
                  <a:schemeClr val="lt1"/>
                </a:solidFill>
              </a:rPr>
              <a:t>, central, and </a:t>
            </a:r>
            <a:r>
              <a:rPr b="1" lang="en-US" sz="1000">
                <a:solidFill>
                  <a:schemeClr val="lt1"/>
                </a:solidFill>
              </a:rPr>
              <a:t>pockets</a:t>
            </a:r>
            <a:r>
              <a:rPr b="1" lang="en-US" sz="1000">
                <a:solidFill>
                  <a:schemeClr val="lt1"/>
                </a:solidFill>
              </a:rPr>
              <a:t> of northwestern </a:t>
            </a:r>
            <a:r>
              <a:rPr b="1" i="0" lang="en-US" sz="1000" u="none" cap="none" strike="noStrike">
                <a:solidFill>
                  <a:schemeClr val="lt1"/>
                </a:solidFill>
                <a:latin typeface="Arial"/>
                <a:ea typeface="Arial"/>
                <a:cs typeface="Arial"/>
                <a:sym typeface="Arial"/>
              </a:rPr>
              <a:t>Madagascar. Below normal precipitation was observed over south</a:t>
            </a:r>
            <a:r>
              <a:rPr b="1" lang="en-US" sz="1000">
                <a:solidFill>
                  <a:schemeClr val="lt1"/>
                </a:solidFill>
              </a:rPr>
              <a:t>eastern</a:t>
            </a:r>
            <a:r>
              <a:rPr b="1" i="0" lang="en-US" sz="1000" u="none" cap="none" strike="noStrike">
                <a:solidFill>
                  <a:schemeClr val="lt1"/>
                </a:solidFill>
                <a:latin typeface="Arial"/>
                <a:ea typeface="Arial"/>
                <a:cs typeface="Arial"/>
                <a:sym typeface="Arial"/>
              </a:rPr>
              <a:t> Angola, northern and southern Namibia,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Zambia, </a:t>
            </a:r>
            <a:r>
              <a:rPr b="1" lang="en-US" sz="1000">
                <a:solidFill>
                  <a:schemeClr val="lt1"/>
                </a:solidFill>
              </a:rPr>
              <a:t>pockets of central, northeastern, and southern </a:t>
            </a:r>
            <a:r>
              <a:rPr b="1" i="0" lang="en-US" sz="1000" u="none" cap="none" strike="noStrike">
                <a:solidFill>
                  <a:schemeClr val="lt1"/>
                </a:solidFill>
                <a:latin typeface="Arial"/>
                <a:ea typeface="Arial"/>
                <a:cs typeface="Arial"/>
                <a:sym typeface="Arial"/>
              </a:rPr>
              <a:t>Mozambique, m</a:t>
            </a:r>
            <a:r>
              <a:rPr b="1" lang="en-US" sz="1000">
                <a:solidFill>
                  <a:schemeClr val="lt1"/>
                </a:solidFill>
              </a:rPr>
              <a:t>ost </a:t>
            </a:r>
            <a:r>
              <a:rPr b="1" i="0" lang="en-US" sz="1000" u="none" cap="none" strike="noStrike">
                <a:solidFill>
                  <a:schemeClr val="lt1"/>
                </a:solidFill>
                <a:latin typeface="Arial"/>
                <a:ea typeface="Arial"/>
                <a:cs typeface="Arial"/>
                <a:sym typeface="Arial"/>
              </a:rPr>
              <a:t>of Zimbabwe, most of Botswana, Comoros, north-central South Africa, western Eswatini,</a:t>
            </a:r>
            <a:r>
              <a:rPr b="1" lang="en-US" sz="1000">
                <a:solidFill>
                  <a:schemeClr val="lt1"/>
                </a:solidFill>
              </a:rPr>
              <a:t> </a:t>
            </a:r>
            <a:r>
              <a:rPr b="1" i="0" lang="en-US" sz="1000" u="none" cap="none" strike="noStrike">
                <a:solidFill>
                  <a:schemeClr val="lt1"/>
                </a:solidFill>
                <a:latin typeface="Arial"/>
                <a:ea typeface="Arial"/>
                <a:cs typeface="Arial"/>
                <a:sym typeface="Arial"/>
              </a:rPr>
              <a:t>and north</a:t>
            </a:r>
            <a:r>
              <a:rPr b="1" lang="en-US" sz="1000">
                <a:solidFill>
                  <a:schemeClr val="lt1"/>
                </a:solidFill>
              </a:rPr>
              <a:t>ern </a:t>
            </a:r>
            <a:r>
              <a:rPr b="1" i="0" lang="en-US" sz="1000" u="none" cap="none" strike="noStrike">
                <a:solidFill>
                  <a:schemeClr val="lt1"/>
                </a:solidFill>
                <a:latin typeface="Arial"/>
                <a:ea typeface="Arial"/>
                <a:cs typeface="Arial"/>
                <a:sym typeface="Arial"/>
              </a:rPr>
              <a:t>and </a:t>
            </a:r>
            <a:r>
              <a:rPr b="1" lang="en-US" sz="1000">
                <a:solidFill>
                  <a:schemeClr val="lt1"/>
                </a:solidFill>
              </a:rPr>
              <a:t>eastern</a:t>
            </a:r>
            <a:r>
              <a:rPr b="1" i="0" lang="en-US" sz="1000" u="none" cap="none" strike="noStrike">
                <a:solidFill>
                  <a:schemeClr val="lt1"/>
                </a:solidFill>
                <a:latin typeface="Arial"/>
                <a:ea typeface="Arial"/>
                <a:cs typeface="Arial"/>
                <a:sym typeface="Arial"/>
              </a:rPr>
              <a:t> Madagascar.</a:t>
            </a:r>
            <a:endParaRPr b="1" i="0" sz="100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536448" y="907095"/>
            <a:ext cx="3854404" cy="3854404"/>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4567952" y="907095"/>
            <a:ext cx="3854404" cy="3854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4668622"/>
            <a:ext cx="8991600" cy="24321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000">
                <a:solidFill>
                  <a:schemeClr val="lt1"/>
                </a:solidFill>
              </a:rPr>
              <a:t>During the past 7 days, in East Africa, rainfall was above-average over pockets of northern Ethiopia, southeastern Kenya, pockets of central Eritrea, eastern Rwanda, around the Lake Victoria region, and northwestern, western, and northeastern Tanzania. Below-average rainfall was observed over southwestern Kenya, southwestern Rwanda, western Burundi, and pockets of north-central and southeastern Tanzania. In Central Africa, rainfall was above-average over central Congo, eastern and northwestern Gabon, south-central Equatorial Guinea, and western, east-central (west of Rwanda), and southeastern DRC. Below-average rainfall was observed over western Gabon, eastern Equatorial Guinea, pockets of northeastern, south-central, and east-central DRC (west of Burundi), and Sao Tome and Principe. In West Africa, rainfall was near average across most of the region, except for a small region of above-average rainfall in southeastern Cote d’Ivoire and southwestern Ghana and a small region of below-average rainfall in southwestern Cote d’Ivoire and southeastern Liberia. In Southern Africa, rainfall was above-average over central, northwestern, and southwestern Angola, northwestern, north-central, and pockets of southern Mozambique, northern and central Zambia, southeastern Zimbabwe, northern and pockets of central Malawi, and central, southeastern, and pockets of northern Madagascar. In contrast, rainfall was below-average over southeastern and northeastern Angola, central and northeastern Namibia (including the Caprivi Strip), south-central and southwestern Zambia, most of Botswana, western, northern, and central Zimbabwe, pockets of southern Malawi, central and eastern South Africa, Comoros, Lesotho, Eswatini, central, northeastern, and most of coastal southern Mozambique, and northwestern and a small part of southwestern Madagascar. </a:t>
            </a:r>
            <a:endParaRPr sz="1200">
              <a:solidFill>
                <a:schemeClr val="dk1"/>
              </a:solidFill>
            </a:endParaRPr>
          </a:p>
          <a:p>
            <a:pPr indent="0" lvl="0" marL="0" rtl="0" algn="just">
              <a:spcBef>
                <a:spcPts val="0"/>
              </a:spcBef>
              <a:spcAft>
                <a:spcPts val="0"/>
              </a:spcAft>
              <a:buNone/>
            </a:pPr>
            <a:r>
              <a:t/>
            </a:r>
            <a:endParaRPr b="1" sz="1200">
              <a:solidFill>
                <a:schemeClr val="lt1"/>
              </a:solidFill>
            </a:endParaRPr>
          </a:p>
        </p:txBody>
      </p:sp>
      <p:pic>
        <p:nvPicPr>
          <p:cNvPr id="138" name="Google Shape;138;p6"/>
          <p:cNvPicPr preferRelativeResize="0"/>
          <p:nvPr/>
        </p:nvPicPr>
        <p:blipFill rotWithShape="1">
          <a:blip r:embed="rId3">
            <a:alphaModFix/>
          </a:blip>
          <a:srcRect b="0" l="0" r="0" t="0"/>
          <a:stretch/>
        </p:blipFill>
        <p:spPr>
          <a:xfrm>
            <a:off x="758825" y="903850"/>
            <a:ext cx="3764771" cy="3764771"/>
          </a:xfrm>
          <a:prstGeom prst="rect">
            <a:avLst/>
          </a:prstGeom>
          <a:noFill/>
          <a:ln>
            <a:noFill/>
          </a:ln>
        </p:spPr>
      </p:pic>
      <p:pic>
        <p:nvPicPr>
          <p:cNvPr id="139" name="Google Shape;139;p6"/>
          <p:cNvPicPr preferRelativeResize="0"/>
          <p:nvPr/>
        </p:nvPicPr>
        <p:blipFill rotWithShape="1">
          <a:blip r:embed="rId4">
            <a:alphaModFix/>
          </a:blip>
          <a:srcRect b="0" l="0" r="0" t="0"/>
          <a:stretch/>
        </p:blipFill>
        <p:spPr>
          <a:xfrm>
            <a:off x="4675997" y="903850"/>
            <a:ext cx="3764771" cy="376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a:t>
            </a:r>
            <a:r>
              <a:rPr b="1" lang="en-US" sz="1200">
                <a:solidFill>
                  <a:schemeClr val="lt1"/>
                </a:solidFill>
              </a:rPr>
              <a:t>left </a:t>
            </a:r>
            <a:r>
              <a:rPr b="1" i="0" lang="en-US" sz="1200" u="none" cap="none" strike="noStrike">
                <a:solidFill>
                  <a:schemeClr val="lt1"/>
                </a:solidFill>
                <a:latin typeface="Arial"/>
                <a:ea typeface="Arial"/>
                <a:cs typeface="Arial"/>
                <a:sym typeface="Arial"/>
              </a:rPr>
              <a:t> panel), anomalous wind convergence may have contributed to the observed rainfall increases across </a:t>
            </a:r>
            <a:r>
              <a:rPr b="1" lang="en-US" sz="1200">
                <a:solidFill>
                  <a:schemeClr val="lt1"/>
                </a:solidFill>
              </a:rPr>
              <a:t>Angola, Zambia, and DRC</a:t>
            </a:r>
            <a:r>
              <a:rPr b="1" i="0" lang="en-US" sz="1200" u="none" cap="none" strike="noStrike">
                <a:solidFill>
                  <a:schemeClr val="lt1"/>
                </a:solidFill>
                <a:latin typeface="Arial"/>
                <a:ea typeface="Arial"/>
                <a:cs typeface="Arial"/>
                <a:sym typeface="Arial"/>
              </a:rPr>
              <a:t>. </a:t>
            </a:r>
            <a:r>
              <a:rPr b="1" lang="en-US" sz="1200">
                <a:solidFill>
                  <a:schemeClr val="lt1"/>
                </a:solidFill>
              </a:rPr>
              <a:t>Anomalous upper level divergence at 200-hPa (right panel) in the same region complemented the lower level dynamics.</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rot="2700000">
            <a:off x="2293826" y="3527190"/>
            <a:ext cx="1111996" cy="634699"/>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rot="2417682">
            <a:off x="6626523" y="3537671"/>
            <a:ext cx="1003372" cy="634498"/>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3028827" y="2944145"/>
            <a:ext cx="279000" cy="8691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flipH="1">
            <a:off x="3792350" y="2309725"/>
            <a:ext cx="2314200" cy="60900"/>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8"/>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moisture surpluses over parts of </a:t>
            </a:r>
            <a:r>
              <a:rPr b="1" lang="en-US" sz="1200">
                <a:solidFill>
                  <a:schemeClr val="lt1"/>
                </a:solidFill>
              </a:rPr>
              <a:t>South Africa </a:t>
            </a:r>
            <a:r>
              <a:rPr b="1" i="0" lang="en-US" sz="1200" u="none" cap="none" strike="noStrike">
                <a:solidFill>
                  <a:schemeClr val="lt1"/>
                </a:solidFill>
                <a:latin typeface="Arial"/>
                <a:ea typeface="Arial"/>
                <a:cs typeface="Arial"/>
                <a:sym typeface="Arial"/>
              </a:rPr>
              <a:t>(bottom left) despite little rainfall over the last week. Rainfall deficits continue over southeastern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a:t>
            </a:r>
            <a:r>
              <a:rPr b="1" lang="en-US" sz="1200">
                <a:solidFill>
                  <a:schemeClr val="lt1"/>
                </a:solidFill>
              </a:rPr>
              <a:t>top</a:t>
            </a:r>
            <a:r>
              <a:rPr b="1" i="0" lang="en-US" sz="1200" u="none" cap="none" strike="noStrike">
                <a:solidFill>
                  <a:schemeClr val="lt1"/>
                </a:solidFill>
                <a:latin typeface="Arial"/>
                <a:ea typeface="Arial"/>
                <a:cs typeface="Arial"/>
                <a:sym typeface="Arial"/>
              </a:rPr>
              <a:t> right) and </a:t>
            </a:r>
            <a:r>
              <a:rPr b="1" lang="en-US" sz="1200">
                <a:solidFill>
                  <a:schemeClr val="lt1"/>
                </a:solidFill>
              </a:rPr>
              <a:t>northwestern</a:t>
            </a:r>
            <a:r>
              <a:rPr b="1" i="0" lang="en-US" sz="1200" u="none" cap="none" strike="noStrike">
                <a:solidFill>
                  <a:schemeClr val="lt1"/>
                </a:solidFill>
                <a:latin typeface="Arial"/>
                <a:ea typeface="Arial"/>
                <a:cs typeface="Arial"/>
                <a:sym typeface="Arial"/>
              </a:rPr>
              <a:t> </a:t>
            </a:r>
            <a:r>
              <a:rPr b="1" lang="en-US" sz="1200">
                <a:solidFill>
                  <a:schemeClr val="lt1"/>
                </a:solidFill>
              </a:rPr>
              <a:t>Madagascar</a:t>
            </a:r>
            <a:r>
              <a:rPr b="1" i="0" lang="en-US" sz="1200" u="none" cap="none" strike="noStrike">
                <a:solidFill>
                  <a:schemeClr val="lt1"/>
                </a:solidFill>
                <a:latin typeface="Arial"/>
                <a:ea typeface="Arial"/>
                <a:cs typeface="Arial"/>
                <a:sym typeface="Arial"/>
              </a:rPr>
              <a:t> (</a:t>
            </a:r>
            <a:r>
              <a:rPr b="1" lang="en-US" sz="1200">
                <a:solidFill>
                  <a:schemeClr val="lt1"/>
                </a:solidFill>
              </a:rPr>
              <a:t>bottom </a:t>
            </a:r>
            <a:r>
              <a:rPr b="1" i="0" lang="en-US" sz="1200" u="none" cap="none" strike="noStrike">
                <a:solidFill>
                  <a:schemeClr val="lt1"/>
                </a:solidFill>
                <a:latin typeface="Arial"/>
                <a:ea typeface="Arial"/>
                <a:cs typeface="Arial"/>
                <a:sym typeface="Arial"/>
              </a:rPr>
              <a:t>right). </a:t>
            </a:r>
            <a:endParaRPr b="1" i="0" sz="1200" u="none" cap="none" strike="noStrike">
              <a:solidFill>
                <a:schemeClr val="lt1"/>
              </a:solidFill>
              <a:latin typeface="Arial"/>
              <a:ea typeface="Arial"/>
              <a:cs typeface="Arial"/>
              <a:sym typeface="Arial"/>
            </a:endParaRPr>
          </a:p>
        </p:txBody>
      </p:sp>
      <p:pic>
        <p:nvPicPr>
          <p:cNvPr id="161" name="Google Shape;161;p8"/>
          <p:cNvPicPr preferRelativeResize="0"/>
          <p:nvPr/>
        </p:nvPicPr>
        <p:blipFill rotWithShape="1">
          <a:blip r:embed="rId4">
            <a:alphaModFix/>
          </a:blip>
          <a:srcRect b="0" l="0" r="0" t="0"/>
          <a:stretch/>
        </p:blipFill>
        <p:spPr>
          <a:xfrm>
            <a:off x="5095180" y="647126"/>
            <a:ext cx="3450150" cy="2683450"/>
          </a:xfrm>
          <a:prstGeom prst="rect">
            <a:avLst/>
          </a:prstGeom>
          <a:noFill/>
          <a:ln>
            <a:noFill/>
          </a:ln>
        </p:spPr>
      </p:pic>
      <p:pic>
        <p:nvPicPr>
          <p:cNvPr id="162" name="Google Shape;162;p8"/>
          <p:cNvPicPr preferRelativeResize="0"/>
          <p:nvPr/>
        </p:nvPicPr>
        <p:blipFill rotWithShape="1">
          <a:blip r:embed="rId5">
            <a:alphaModFix/>
          </a:blip>
          <a:srcRect b="5397" l="0" r="0" t="5388"/>
          <a:stretch/>
        </p:blipFill>
        <p:spPr>
          <a:xfrm>
            <a:off x="852050" y="3545400"/>
            <a:ext cx="3640750" cy="2526351"/>
          </a:xfrm>
          <a:prstGeom prst="rect">
            <a:avLst/>
          </a:prstGeom>
          <a:noFill/>
          <a:ln>
            <a:noFill/>
          </a:ln>
        </p:spPr>
      </p:pic>
      <p:cxnSp>
        <p:nvCxnSpPr>
          <p:cNvPr id="163" name="Google Shape;163;p8"/>
          <p:cNvCxnSpPr/>
          <p:nvPr/>
        </p:nvCxnSpPr>
        <p:spPr>
          <a:xfrm rot="10800000">
            <a:off x="4114850" y="2559025"/>
            <a:ext cx="2144100" cy="1427100"/>
          </a:xfrm>
          <a:prstGeom prst="straightConnector1">
            <a:avLst/>
          </a:prstGeom>
          <a:noFill/>
          <a:ln cap="flat" cmpd="sng" w="50800">
            <a:solidFill>
              <a:srgbClr val="FF0000"/>
            </a:solidFill>
            <a:prstDash val="solid"/>
            <a:round/>
            <a:headEnd len="sm" w="sm" type="none"/>
            <a:tailEnd len="med" w="med" type="triangle"/>
          </a:ln>
        </p:spPr>
      </p:cxnSp>
      <p:pic>
        <p:nvPicPr>
          <p:cNvPr id="164" name="Google Shape;164;p8"/>
          <p:cNvPicPr preferRelativeResize="0"/>
          <p:nvPr/>
        </p:nvPicPr>
        <p:blipFill rotWithShape="1">
          <a:blip r:embed="rId6">
            <a:alphaModFix/>
          </a:blip>
          <a:srcRect b="0" l="0" r="0" t="0"/>
          <a:stretch/>
        </p:blipFill>
        <p:spPr>
          <a:xfrm>
            <a:off x="5095180" y="3390326"/>
            <a:ext cx="3450150" cy="268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25</a:t>
            </a:r>
            <a:r>
              <a:rPr b="1" i="0" lang="en-US" sz="1600" u="none" cap="none" strike="noStrike">
                <a:solidFill>
                  <a:srgbClr val="FFFF00"/>
                </a:solidFill>
                <a:latin typeface="Arial"/>
                <a:ea typeface="Arial"/>
                <a:cs typeface="Arial"/>
                <a:sym typeface="Arial"/>
              </a:rPr>
              <a:t> – </a:t>
            </a:r>
            <a:r>
              <a:rPr b="1" lang="en-US" sz="1600">
                <a:solidFill>
                  <a:srgbClr val="FFFF00"/>
                </a:solidFill>
              </a:rPr>
              <a:t>31</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5465" y="5229412"/>
            <a:ext cx="88899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For week-1 (left panel), the NCEP GEFS forecasts indicate a moderate to high chance (over 70%) for rainfall to exceed 50 mm over </a:t>
            </a:r>
            <a:r>
              <a:rPr b="1" lang="en-US" sz="1200">
                <a:solidFill>
                  <a:schemeClr val="lt1"/>
                </a:solidFill>
              </a:rPr>
              <a:t>so</a:t>
            </a:r>
            <a:r>
              <a:rPr b="1" i="0" lang="en-US" sz="1200" u="none" cap="none" strike="noStrike">
                <a:solidFill>
                  <a:schemeClr val="lt1"/>
                </a:solidFill>
                <a:latin typeface="Arial"/>
                <a:ea typeface="Arial"/>
                <a:cs typeface="Arial"/>
                <a:sym typeface="Arial"/>
              </a:rPr>
              <a:t>uthe</a:t>
            </a:r>
            <a:r>
              <a:rPr b="1" lang="en-US" sz="1200">
                <a:solidFill>
                  <a:schemeClr val="lt1"/>
                </a:solidFill>
              </a:rPr>
              <a:t>astern, </a:t>
            </a:r>
            <a:r>
              <a:rPr b="1" i="0" lang="en-US" sz="1200" u="none" cap="none" strike="noStrike">
                <a:solidFill>
                  <a:schemeClr val="lt1"/>
                </a:solidFill>
                <a:latin typeface="Arial"/>
                <a:ea typeface="Arial"/>
                <a:cs typeface="Arial"/>
                <a:sym typeface="Arial"/>
              </a:rPr>
              <a:t>east</a:t>
            </a:r>
            <a:r>
              <a:rPr b="1" lang="en-US" sz="1200">
                <a:solidFill>
                  <a:schemeClr val="lt1"/>
                </a:solidFill>
              </a:rPr>
              <a:t>-central, and south-central</a:t>
            </a:r>
            <a:r>
              <a:rPr b="1" i="0" lang="en-US" sz="1200" u="none" cap="none" strike="noStrike">
                <a:solidFill>
                  <a:schemeClr val="lt1"/>
                </a:solidFill>
                <a:latin typeface="Arial"/>
                <a:ea typeface="Arial"/>
                <a:cs typeface="Arial"/>
                <a:sym typeface="Arial"/>
              </a:rPr>
              <a:t> DRC</a:t>
            </a:r>
            <a:r>
              <a:rPr b="1" lang="en-US" sz="1200">
                <a:solidFill>
                  <a:schemeClr val="lt1"/>
                </a:solidFill>
              </a:rPr>
              <a:t>, southeastern Burundi, south</a:t>
            </a:r>
            <a:r>
              <a:rPr b="1" i="0" lang="en-US" sz="1200" u="none" cap="none" strike="noStrike">
                <a:solidFill>
                  <a:schemeClr val="lt1"/>
                </a:solidFill>
                <a:latin typeface="Arial"/>
                <a:ea typeface="Arial"/>
                <a:cs typeface="Arial"/>
                <a:sym typeface="Arial"/>
              </a:rPr>
              <a:t>western Tanzania, Malawi, north</a:t>
            </a:r>
            <a:r>
              <a:rPr b="1" lang="en-US" sz="1200">
                <a:solidFill>
                  <a:schemeClr val="lt1"/>
                </a:solidFill>
              </a:rPr>
              <a:t>western</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southeastern and south-</a:t>
            </a:r>
            <a:r>
              <a:rPr b="1" i="0" lang="en-US" sz="1200" u="none" cap="none" strike="noStrike">
                <a:solidFill>
                  <a:schemeClr val="lt1"/>
                </a:solidFill>
                <a:latin typeface="Arial"/>
                <a:ea typeface="Arial"/>
                <a:cs typeface="Arial"/>
                <a:sym typeface="Arial"/>
              </a:rPr>
              <a:t>central Angola, central and </a:t>
            </a:r>
            <a:r>
              <a:rPr b="1" lang="en-US" sz="1200">
                <a:solidFill>
                  <a:schemeClr val="lt1"/>
                </a:solidFill>
              </a:rPr>
              <a:t>southern</a:t>
            </a:r>
            <a:r>
              <a:rPr b="1" i="0" lang="en-US" sz="1200" u="none" cap="none" strike="noStrike">
                <a:solidFill>
                  <a:schemeClr val="lt1"/>
                </a:solidFill>
                <a:latin typeface="Arial"/>
                <a:ea typeface="Arial"/>
                <a:cs typeface="Arial"/>
                <a:sym typeface="Arial"/>
              </a:rPr>
              <a:t> Zambia, northern Zimbabwe</a:t>
            </a:r>
            <a:r>
              <a:rPr b="1" lang="en-US" sz="1200">
                <a:solidFill>
                  <a:schemeClr val="lt1"/>
                </a:solidFill>
              </a:rPr>
              <a:t>, eastern Lesotho, Comoros,</a:t>
            </a:r>
            <a:r>
              <a:rPr b="1" i="0" lang="en-US" sz="1200" u="none" cap="none" strike="noStrike">
                <a:solidFill>
                  <a:schemeClr val="lt1"/>
                </a:solidFill>
                <a:latin typeface="Arial"/>
                <a:ea typeface="Arial"/>
                <a:cs typeface="Arial"/>
                <a:sym typeface="Arial"/>
              </a:rPr>
              <a:t> and</a:t>
            </a:r>
            <a:r>
              <a:rPr b="1" lang="en-US" sz="1200">
                <a:solidFill>
                  <a:schemeClr val="lt1"/>
                </a:solidFill>
              </a:rPr>
              <a:t> northern and eastern </a:t>
            </a:r>
            <a:r>
              <a:rPr b="1" i="0" lang="en-US" sz="1200" u="none" cap="none" strike="noStrike">
                <a:solidFill>
                  <a:schemeClr val="lt1"/>
                </a:solidFill>
                <a:latin typeface="Arial"/>
                <a:ea typeface="Arial"/>
                <a:cs typeface="Arial"/>
                <a:sym typeface="Arial"/>
              </a:rPr>
              <a:t>Madagascar. For week-2 (right panel), the NCEP GEFS forecasts indicate a moderate to high chance (over 70%) for rainfall to exceed 50 mm over southeastern</a:t>
            </a:r>
            <a:r>
              <a:rPr b="1" lang="en-US" sz="1200">
                <a:solidFill>
                  <a:schemeClr val="lt1"/>
                </a:solidFill>
              </a:rPr>
              <a:t> and east-central</a:t>
            </a:r>
            <a:r>
              <a:rPr b="1" i="0" lang="en-US" sz="1200" u="none" cap="none" strike="noStrike">
                <a:solidFill>
                  <a:schemeClr val="lt1"/>
                </a:solidFill>
                <a:latin typeface="Arial"/>
                <a:ea typeface="Arial"/>
                <a:cs typeface="Arial"/>
                <a:sym typeface="Arial"/>
              </a:rPr>
              <a:t> DRC, portions of east-central Angola, northern and central Zambia, northern parts of Zimbabwe, </a:t>
            </a:r>
            <a:r>
              <a:rPr b="1" lang="en-US" sz="1200">
                <a:solidFill>
                  <a:schemeClr val="lt1"/>
                </a:solidFill>
              </a:rPr>
              <a:t>central </a:t>
            </a:r>
            <a:r>
              <a:rPr b="1" i="0" lang="en-US" sz="1200" u="none" cap="none" strike="noStrike">
                <a:solidFill>
                  <a:schemeClr val="lt1"/>
                </a:solidFill>
                <a:latin typeface="Arial"/>
                <a:ea typeface="Arial"/>
                <a:cs typeface="Arial"/>
                <a:sym typeface="Arial"/>
              </a:rPr>
              <a:t>Mozambique,</a:t>
            </a:r>
            <a:r>
              <a:rPr b="1" lang="en-US" sz="1200">
                <a:solidFill>
                  <a:schemeClr val="lt1"/>
                </a:solidFill>
              </a:rPr>
              <a:t> central Malawi, eastern Lesotho, Comoros, </a:t>
            </a:r>
            <a:r>
              <a:rPr b="1" i="0" lang="en-US" sz="1200" u="none" cap="none" strike="noStrike">
                <a:solidFill>
                  <a:schemeClr val="lt1"/>
                </a:solidFill>
                <a:latin typeface="Arial"/>
                <a:ea typeface="Arial"/>
                <a:cs typeface="Arial"/>
                <a:sym typeface="Arial"/>
              </a:rPr>
              <a:t>and </a:t>
            </a:r>
            <a:r>
              <a:rPr b="1" lang="en-US" sz="1200">
                <a:solidFill>
                  <a:schemeClr val="lt1"/>
                </a:solidFill>
              </a:rPr>
              <a:t>northern, central, and</a:t>
            </a:r>
            <a:r>
              <a:rPr b="1" i="0" lang="en-US" sz="1200" u="none" cap="none" strike="noStrike">
                <a:solidFill>
                  <a:schemeClr val="lt1"/>
                </a:solidFill>
                <a:latin typeface="Arial"/>
                <a:ea typeface="Arial"/>
                <a:cs typeface="Arial"/>
                <a:sym typeface="Arial"/>
              </a:rPr>
              <a:t> </a:t>
            </a:r>
            <a:r>
              <a:rPr b="1" lang="en-US" sz="1200">
                <a:solidFill>
                  <a:schemeClr val="lt1"/>
                </a:solidFill>
              </a:rPr>
              <a:t>eastern</a:t>
            </a:r>
            <a:r>
              <a:rPr b="1" i="0" lang="en-US" sz="1200" u="none" cap="none" strike="noStrike">
                <a:solidFill>
                  <a:schemeClr val="lt1"/>
                </a:solidFill>
                <a:latin typeface="Arial"/>
                <a:ea typeface="Arial"/>
                <a:cs typeface="Arial"/>
                <a:sym typeface="Arial"/>
              </a:rPr>
              <a:t> Madagascar.</a:t>
            </a:r>
            <a:endParaRPr b="1" i="0" sz="1200" u="none" cap="none" strike="noStrike">
              <a:solidFill>
                <a:schemeClr val="lt1"/>
              </a:solidFill>
              <a:latin typeface="Arial"/>
              <a:ea typeface="Arial"/>
              <a:cs typeface="Arial"/>
              <a:sym typeface="Arial"/>
            </a:endParaRPr>
          </a:p>
        </p:txBody>
      </p:sp>
      <p:sp>
        <p:nvSpPr>
          <p:cNvPr id="173" name="Google Shape;173;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18</a:t>
            </a:r>
            <a:r>
              <a:rPr b="1" i="0" lang="en-US" sz="1600" u="none" cap="none" strike="noStrike">
                <a:solidFill>
                  <a:srgbClr val="FFFF00"/>
                </a:solidFill>
                <a:latin typeface="Arial"/>
                <a:ea typeface="Arial"/>
                <a:cs typeface="Arial"/>
                <a:sym typeface="Arial"/>
              </a:rPr>
              <a:t> </a:t>
            </a:r>
            <a:r>
              <a:rPr b="1" lang="en-US" sz="1600">
                <a:solidFill>
                  <a:srgbClr val="FFFF00"/>
                </a:solidFill>
              </a:rPr>
              <a:t>– 24</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pic>
        <p:nvPicPr>
          <p:cNvPr id="174" name="Google Shape;174;p9"/>
          <p:cNvPicPr preferRelativeResize="0"/>
          <p:nvPr/>
        </p:nvPicPr>
        <p:blipFill rotWithShape="1">
          <a:blip r:embed="rId3">
            <a:alphaModFix/>
          </a:blip>
          <a:srcRect b="0" l="0" r="0" t="0"/>
          <a:stretch/>
        </p:blipFill>
        <p:spPr>
          <a:xfrm>
            <a:off x="595418" y="1966885"/>
            <a:ext cx="4052782" cy="3039586"/>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4790894" y="1966884"/>
            <a:ext cx="4076659" cy="3057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