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6858000" cx="9144000"/>
  <p:notesSz cx="6985000" cy="92837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18" roundtripDataSignature="AMtx7mjVPUACUs6tMCfOlGHOo/vVq6W0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27363" cy="465138"/>
          </a:xfrm>
          <a:prstGeom prst="rect">
            <a:avLst/>
          </a:prstGeom>
          <a:noFill/>
          <a:ln>
            <a:noFill/>
          </a:ln>
        </p:spPr>
        <p:txBody>
          <a:bodyPr anchorCtr="0" anchor="t"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56050" y="0"/>
            <a:ext cx="3027363" cy="465138"/>
          </a:xfrm>
          <a:prstGeom prst="rect">
            <a:avLst/>
          </a:prstGeom>
          <a:noFill/>
          <a:ln>
            <a:noFill/>
          </a:ln>
        </p:spPr>
        <p:txBody>
          <a:bodyPr anchorCtr="0" anchor="t" bIns="45600" lIns="91200" spcFirstLastPara="1" rIns="91200" wrap="square" tIns="456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16975"/>
            <a:ext cx="3027363" cy="465138"/>
          </a:xfrm>
          <a:prstGeom prst="rect">
            <a:avLst/>
          </a:prstGeom>
          <a:noFill/>
          <a:ln>
            <a:noFill/>
          </a:ln>
        </p:spPr>
        <p:txBody>
          <a:bodyPr anchorCtr="0" anchor="b" bIns="45600" lIns="91200" spcFirstLastPara="1" rIns="91200" wrap="square" tIns="456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87" name="Google Shape;87;p1: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10: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79" name="Google Shape;179;p10: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9" name="Google Shape;189;p11: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201" name="Google Shape;201;p1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4" name="Google Shape;94;p2: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95" name="Google Shape;95;p2: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1" name="Google Shape;101;p3: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Clr>
                <a:schemeClr val="dk1"/>
              </a:buClr>
              <a:buSzPts val="1200"/>
              <a:buFont typeface="Calibri"/>
              <a:buNone/>
            </a:pPr>
            <a:r>
              <a:t/>
            </a:r>
            <a:endParaRPr b="0" sz="1200">
              <a:solidFill>
                <a:schemeClr val="dk1"/>
              </a:solidFill>
            </a:endParaRPr>
          </a:p>
        </p:txBody>
      </p:sp>
      <p:sp>
        <p:nvSpPr>
          <p:cNvPr id="102" name="Google Shape;102;p3: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7" name="Google Shape;117;p5: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18" name="Google Shape;118;p5: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6: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6" name="Google Shape;126;p6: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solidFill>
                <a:schemeClr val="dk1"/>
              </a:solidFill>
            </a:endParaRPr>
          </a:p>
        </p:txBody>
      </p:sp>
      <p:sp>
        <p:nvSpPr>
          <p:cNvPr id="127" name="Google Shape;127;p6: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7: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2" name="Google Shape;142;p7: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43" name="Google Shape;143;p7:notes"/>
          <p:cNvSpPr txBox="1"/>
          <p:nvPr>
            <p:ph idx="12" type="sldNum"/>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8: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3" name="Google Shape;153;p8: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9:notes"/>
          <p:cNvSpPr/>
          <p:nvPr>
            <p:ph idx="2" type="sldImg"/>
          </p:nvPr>
        </p:nvSpPr>
        <p:spPr>
          <a:xfrm>
            <a:off x="1171575" y="695325"/>
            <a:ext cx="4641850" cy="34813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7" name="Google Shape;167;p9:notes"/>
          <p:cNvSpPr txBox="1"/>
          <p:nvPr>
            <p:ph idx="1" type="body"/>
          </p:nvPr>
        </p:nvSpPr>
        <p:spPr>
          <a:xfrm>
            <a:off x="698500" y="4410075"/>
            <a:ext cx="5588000" cy="4178300"/>
          </a:xfrm>
          <a:prstGeom prst="rect">
            <a:avLst/>
          </a:prstGeom>
          <a:noFill/>
          <a:ln>
            <a:noFill/>
          </a:ln>
        </p:spPr>
        <p:txBody>
          <a:bodyPr anchorCtr="0" anchor="t" bIns="45600" lIns="91200" spcFirstLastPara="1" rIns="91200" wrap="square" tIns="45600">
            <a:normAutofit/>
          </a:bodyPr>
          <a:lstStyle/>
          <a:p>
            <a:pPr indent="0" lvl="0" marL="0" rtl="0" algn="l">
              <a:lnSpc>
                <a:spcPct val="100000"/>
              </a:lnSpc>
              <a:spcBef>
                <a:spcPts val="0"/>
              </a:spcBef>
              <a:spcAft>
                <a:spcPts val="0"/>
              </a:spcAft>
              <a:buSzPts val="1400"/>
              <a:buNone/>
            </a:pPr>
            <a:r>
              <a:t/>
            </a:r>
            <a:endParaRPr/>
          </a:p>
        </p:txBody>
      </p:sp>
      <p:sp>
        <p:nvSpPr>
          <p:cNvPr id="168" name="Google Shape;168;p9:notes"/>
          <p:cNvSpPr txBox="1"/>
          <p:nvPr/>
        </p:nvSpPr>
        <p:spPr>
          <a:xfrm>
            <a:off x="3956050" y="8816975"/>
            <a:ext cx="3027363" cy="465138"/>
          </a:xfrm>
          <a:prstGeom prst="rect">
            <a:avLst/>
          </a:prstGeom>
          <a:noFill/>
          <a:ln>
            <a:noFill/>
          </a:ln>
        </p:spPr>
        <p:txBody>
          <a:bodyPr anchorCtr="0" anchor="b" bIns="45600" lIns="91200" spcFirstLastPara="1" rIns="91200" wrap="square" tIns="45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 name="Shape 15"/>
        <p:cNvGrpSpPr/>
        <p:nvPr/>
      </p:nvGrpSpPr>
      <p:grpSpPr>
        <a:xfrm>
          <a:off x="0" y="0"/>
          <a:ext cx="0" cy="0"/>
          <a:chOff x="0" y="0"/>
          <a:chExt cx="0" cy="0"/>
        </a:xfrm>
      </p:grpSpPr>
      <p:sp>
        <p:nvSpPr>
          <p:cNvPr id="16" name="Google Shape;16;p14"/>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7" name="Google Shape;17;p1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4" name="Google Shape;74;p23"/>
          <p:cNvSpPr txBox="1"/>
          <p:nvPr>
            <p:ph idx="1" type="body"/>
          </p:nvPr>
        </p:nvSpPr>
        <p:spPr>
          <a:xfrm rot="5400000">
            <a:off x="2857500" y="419100"/>
            <a:ext cx="4114800" cy="7239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2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4"/>
          <p:cNvSpPr txBox="1"/>
          <p:nvPr>
            <p:ph type="title"/>
          </p:nvPr>
        </p:nvSpPr>
        <p:spPr>
          <a:xfrm rot="5400000">
            <a:off x="4876800" y="2438400"/>
            <a:ext cx="5486400" cy="18288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0" name="Google Shape;80;p24"/>
          <p:cNvSpPr txBox="1"/>
          <p:nvPr>
            <p:ph idx="1" type="body"/>
          </p:nvPr>
        </p:nvSpPr>
        <p:spPr>
          <a:xfrm rot="5400000">
            <a:off x="1143000" y="685800"/>
            <a:ext cx="5486400" cy="53340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24"/>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4"/>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15"/>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2" name="Google Shape;22;p15"/>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3" name="Google Shape;23;p15"/>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5"/>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16"/>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0" name="Shape 30"/>
        <p:cNvGrpSpPr/>
        <p:nvPr/>
      </p:nvGrpSpPr>
      <p:grpSpPr>
        <a:xfrm>
          <a:off x="0" y="0"/>
          <a:ext cx="0" cy="0"/>
          <a:chOff x="0" y="0"/>
          <a:chExt cx="0" cy="0"/>
        </a:xfrm>
      </p:grpSpPr>
      <p:sp>
        <p:nvSpPr>
          <p:cNvPr id="31" name="Google Shape;31;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2" name="Google Shape;32;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chemeClr val="dk1"/>
              </a:buClr>
              <a:buSzPts val="3200"/>
              <a:buFont typeface="Times New Roman"/>
              <a:buNone/>
              <a:defRPr/>
            </a:lvl1pPr>
            <a:lvl2pPr lvl="1" algn="ctr">
              <a:lnSpc>
                <a:spcPct val="100000"/>
              </a:lnSpc>
              <a:spcBef>
                <a:spcPts val="560"/>
              </a:spcBef>
              <a:spcAft>
                <a:spcPts val="0"/>
              </a:spcAft>
              <a:buClr>
                <a:schemeClr val="dk1"/>
              </a:buClr>
              <a:buSzPts val="2800"/>
              <a:buFont typeface="Times New Roman"/>
              <a:buNone/>
              <a:defRPr/>
            </a:lvl2pPr>
            <a:lvl3pPr lvl="2" algn="ctr">
              <a:lnSpc>
                <a:spcPct val="100000"/>
              </a:lnSpc>
              <a:spcBef>
                <a:spcPts val="480"/>
              </a:spcBef>
              <a:spcAft>
                <a:spcPts val="0"/>
              </a:spcAft>
              <a:buClr>
                <a:schemeClr val="dk1"/>
              </a:buClr>
              <a:buSzPts val="2400"/>
              <a:buFont typeface="Times New Roman"/>
              <a:buNone/>
              <a:defRPr/>
            </a:lvl3pPr>
            <a:lvl4pPr lvl="3" algn="ctr">
              <a:lnSpc>
                <a:spcPct val="100000"/>
              </a:lnSpc>
              <a:spcBef>
                <a:spcPts val="400"/>
              </a:spcBef>
              <a:spcAft>
                <a:spcPts val="0"/>
              </a:spcAft>
              <a:buClr>
                <a:schemeClr val="dk1"/>
              </a:buClr>
              <a:buSzPts val="2000"/>
              <a:buFont typeface="Times New Roman"/>
              <a:buNone/>
              <a:defRPr/>
            </a:lvl4pPr>
            <a:lvl5pPr lvl="4" algn="ctr">
              <a:lnSpc>
                <a:spcPct val="100000"/>
              </a:lnSpc>
              <a:spcBef>
                <a:spcPts val="400"/>
              </a:spcBef>
              <a:spcAft>
                <a:spcPts val="0"/>
              </a:spcAft>
              <a:buClr>
                <a:schemeClr val="dk1"/>
              </a:buClr>
              <a:buSzPts val="2000"/>
              <a:buFont typeface="Times New Roman"/>
              <a:buNone/>
              <a:defRPr/>
            </a:lvl5pPr>
            <a:lvl6pPr lvl="5" algn="ctr">
              <a:lnSpc>
                <a:spcPct val="100000"/>
              </a:lnSpc>
              <a:spcBef>
                <a:spcPts val="400"/>
              </a:spcBef>
              <a:spcAft>
                <a:spcPts val="0"/>
              </a:spcAft>
              <a:buClr>
                <a:schemeClr val="dk1"/>
              </a:buClr>
              <a:buSzPts val="2000"/>
              <a:buFont typeface="Times New Roman"/>
              <a:buNone/>
              <a:defRPr/>
            </a:lvl6pPr>
            <a:lvl7pPr lvl="6" algn="ctr">
              <a:lnSpc>
                <a:spcPct val="100000"/>
              </a:lnSpc>
              <a:spcBef>
                <a:spcPts val="400"/>
              </a:spcBef>
              <a:spcAft>
                <a:spcPts val="0"/>
              </a:spcAft>
              <a:buClr>
                <a:schemeClr val="dk1"/>
              </a:buClr>
              <a:buSzPts val="2000"/>
              <a:buFont typeface="Times New Roman"/>
              <a:buNone/>
              <a:defRPr/>
            </a:lvl7pPr>
            <a:lvl8pPr lvl="7" algn="ctr">
              <a:lnSpc>
                <a:spcPct val="100000"/>
              </a:lnSpc>
              <a:spcBef>
                <a:spcPts val="400"/>
              </a:spcBef>
              <a:spcAft>
                <a:spcPts val="0"/>
              </a:spcAft>
              <a:buClr>
                <a:schemeClr val="dk1"/>
              </a:buClr>
              <a:buSzPts val="2000"/>
              <a:buFont typeface="Times New Roman"/>
              <a:buNone/>
              <a:defRPr/>
            </a:lvl8pPr>
            <a:lvl9pPr lvl="8" algn="ctr">
              <a:lnSpc>
                <a:spcPct val="100000"/>
              </a:lnSpc>
              <a:spcBef>
                <a:spcPts val="400"/>
              </a:spcBef>
              <a:spcAft>
                <a:spcPts val="0"/>
              </a:spcAft>
              <a:buClr>
                <a:schemeClr val="dk1"/>
              </a:buClr>
              <a:buSzPts val="2000"/>
              <a:buFont typeface="Times New Roman"/>
              <a:buNone/>
              <a:defRPr/>
            </a:lvl9pPr>
          </a:lstStyle>
          <a:p/>
        </p:txBody>
      </p:sp>
      <p:sp>
        <p:nvSpPr>
          <p:cNvPr id="33" name="Google Shape;33;p17"/>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18"/>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b="1" sz="4000"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8" name="Google Shape;38;p18"/>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chemeClr val="dk1"/>
              </a:buClr>
              <a:buSzPts val="2000"/>
              <a:buFont typeface="Times New Roman"/>
              <a:buNone/>
              <a:defRPr sz="2000"/>
            </a:lvl1pPr>
            <a:lvl2pPr indent="-228600" lvl="1" marL="914400" algn="l">
              <a:lnSpc>
                <a:spcPct val="100000"/>
              </a:lnSpc>
              <a:spcBef>
                <a:spcPts val="360"/>
              </a:spcBef>
              <a:spcAft>
                <a:spcPts val="0"/>
              </a:spcAft>
              <a:buClr>
                <a:schemeClr val="dk1"/>
              </a:buClr>
              <a:buSzPts val="1800"/>
              <a:buFont typeface="Times New Roman"/>
              <a:buNone/>
              <a:defRPr sz="1800"/>
            </a:lvl2pPr>
            <a:lvl3pPr indent="-228600" lvl="2" marL="1371600" algn="l">
              <a:lnSpc>
                <a:spcPct val="100000"/>
              </a:lnSpc>
              <a:spcBef>
                <a:spcPts val="320"/>
              </a:spcBef>
              <a:spcAft>
                <a:spcPts val="0"/>
              </a:spcAft>
              <a:buClr>
                <a:schemeClr val="dk1"/>
              </a:buClr>
              <a:buSzPts val="1600"/>
              <a:buFont typeface="Times New Roman"/>
              <a:buNone/>
              <a:defRPr sz="1600"/>
            </a:lvl3pPr>
            <a:lvl4pPr indent="-228600" lvl="3" marL="1828800" algn="l">
              <a:lnSpc>
                <a:spcPct val="100000"/>
              </a:lnSpc>
              <a:spcBef>
                <a:spcPts val="280"/>
              </a:spcBef>
              <a:spcAft>
                <a:spcPts val="0"/>
              </a:spcAft>
              <a:buClr>
                <a:schemeClr val="dk1"/>
              </a:buClr>
              <a:buSzPts val="1400"/>
              <a:buFont typeface="Times New Roman"/>
              <a:buNone/>
              <a:defRPr sz="1400"/>
            </a:lvl4pPr>
            <a:lvl5pPr indent="-228600" lvl="4" marL="2286000" algn="l">
              <a:lnSpc>
                <a:spcPct val="100000"/>
              </a:lnSpc>
              <a:spcBef>
                <a:spcPts val="280"/>
              </a:spcBef>
              <a:spcAft>
                <a:spcPts val="0"/>
              </a:spcAft>
              <a:buClr>
                <a:schemeClr val="dk1"/>
              </a:buClr>
              <a:buSzPts val="1400"/>
              <a:buFont typeface="Times New Roman"/>
              <a:buNone/>
              <a:defRPr sz="1400"/>
            </a:lvl5pPr>
            <a:lvl6pPr indent="-228600" lvl="5" marL="2743200" algn="l">
              <a:lnSpc>
                <a:spcPct val="100000"/>
              </a:lnSpc>
              <a:spcBef>
                <a:spcPts val="280"/>
              </a:spcBef>
              <a:spcAft>
                <a:spcPts val="0"/>
              </a:spcAft>
              <a:buClr>
                <a:schemeClr val="dk1"/>
              </a:buClr>
              <a:buSzPts val="1400"/>
              <a:buFont typeface="Times New Roman"/>
              <a:buNone/>
              <a:defRPr sz="1400"/>
            </a:lvl6pPr>
            <a:lvl7pPr indent="-228600" lvl="6" marL="3200400" algn="l">
              <a:lnSpc>
                <a:spcPct val="100000"/>
              </a:lnSpc>
              <a:spcBef>
                <a:spcPts val="280"/>
              </a:spcBef>
              <a:spcAft>
                <a:spcPts val="0"/>
              </a:spcAft>
              <a:buClr>
                <a:schemeClr val="dk1"/>
              </a:buClr>
              <a:buSzPts val="1400"/>
              <a:buFont typeface="Times New Roman"/>
              <a:buNone/>
              <a:defRPr sz="1400"/>
            </a:lvl7pPr>
            <a:lvl8pPr indent="-228600" lvl="7" marL="3657600" algn="l">
              <a:lnSpc>
                <a:spcPct val="100000"/>
              </a:lnSpc>
              <a:spcBef>
                <a:spcPts val="280"/>
              </a:spcBef>
              <a:spcAft>
                <a:spcPts val="0"/>
              </a:spcAft>
              <a:buClr>
                <a:schemeClr val="dk1"/>
              </a:buClr>
              <a:buSzPts val="1400"/>
              <a:buFont typeface="Times New Roman"/>
              <a:buNone/>
              <a:defRPr sz="1400"/>
            </a:lvl8pPr>
            <a:lvl9pPr indent="-228600" lvl="8" marL="4114800" algn="l">
              <a:lnSpc>
                <a:spcPct val="100000"/>
              </a:lnSpc>
              <a:spcBef>
                <a:spcPts val="280"/>
              </a:spcBef>
              <a:spcAft>
                <a:spcPts val="0"/>
              </a:spcAft>
              <a:buClr>
                <a:schemeClr val="dk1"/>
              </a:buClr>
              <a:buSzPts val="1400"/>
              <a:buFont typeface="Times New Roman"/>
              <a:buNone/>
              <a:defRPr sz="1400"/>
            </a:lvl9pPr>
          </a:lstStyle>
          <a:p/>
        </p:txBody>
      </p:sp>
      <p:sp>
        <p:nvSpPr>
          <p:cNvPr id="39" name="Google Shape;39;p18"/>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8"/>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19"/>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4" name="Google Shape;44;p19"/>
          <p:cNvSpPr txBox="1"/>
          <p:nvPr>
            <p:ph idx="1" type="body"/>
          </p:nvPr>
        </p:nvSpPr>
        <p:spPr>
          <a:xfrm>
            <a:off x="12954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5" name="Google Shape;45;p19"/>
          <p:cNvSpPr txBox="1"/>
          <p:nvPr>
            <p:ph idx="2" type="body"/>
          </p:nvPr>
        </p:nvSpPr>
        <p:spPr>
          <a:xfrm>
            <a:off x="4991100" y="1981200"/>
            <a:ext cx="3543300" cy="4114800"/>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Font typeface="Times New Roman"/>
              <a:buChar char="•"/>
              <a:defRPr sz="2800"/>
            </a:lvl1pPr>
            <a:lvl2pPr indent="-381000" lvl="1" marL="914400" algn="l">
              <a:lnSpc>
                <a:spcPct val="100000"/>
              </a:lnSpc>
              <a:spcBef>
                <a:spcPts val="480"/>
              </a:spcBef>
              <a:spcAft>
                <a:spcPts val="0"/>
              </a:spcAft>
              <a:buClr>
                <a:schemeClr val="dk1"/>
              </a:buClr>
              <a:buSzPts val="2400"/>
              <a:buFont typeface="Times New Roman"/>
              <a:buChar char="–"/>
              <a:defRPr sz="2400"/>
            </a:lvl2pPr>
            <a:lvl3pPr indent="-355600" lvl="2" marL="1371600" algn="l">
              <a:lnSpc>
                <a:spcPct val="100000"/>
              </a:lnSpc>
              <a:spcBef>
                <a:spcPts val="400"/>
              </a:spcBef>
              <a:spcAft>
                <a:spcPts val="0"/>
              </a:spcAft>
              <a:buClr>
                <a:schemeClr val="dk1"/>
              </a:buClr>
              <a:buSzPts val="2000"/>
              <a:buFont typeface="Times New Roman"/>
              <a:buChar char="•"/>
              <a:defRPr sz="2000"/>
            </a:lvl3pPr>
            <a:lvl4pPr indent="-342900" lvl="3" marL="1828800" algn="l">
              <a:lnSpc>
                <a:spcPct val="100000"/>
              </a:lnSpc>
              <a:spcBef>
                <a:spcPts val="360"/>
              </a:spcBef>
              <a:spcAft>
                <a:spcPts val="0"/>
              </a:spcAft>
              <a:buClr>
                <a:schemeClr val="dk1"/>
              </a:buClr>
              <a:buSzPts val="1800"/>
              <a:buFont typeface="Times New Roman"/>
              <a:buChar char="–"/>
              <a:defRPr sz="1800"/>
            </a:lvl4pPr>
            <a:lvl5pPr indent="-342900" lvl="4" marL="2286000" algn="l">
              <a:lnSpc>
                <a:spcPct val="100000"/>
              </a:lnSpc>
              <a:spcBef>
                <a:spcPts val="360"/>
              </a:spcBef>
              <a:spcAft>
                <a:spcPts val="0"/>
              </a:spcAft>
              <a:buClr>
                <a:schemeClr val="dk1"/>
              </a:buClr>
              <a:buSzPts val="1800"/>
              <a:buFont typeface="Times New Roman"/>
              <a:buChar char="»"/>
              <a:defRPr sz="1800"/>
            </a:lvl5pPr>
            <a:lvl6pPr indent="-342900" lvl="5" marL="2743200" algn="l">
              <a:lnSpc>
                <a:spcPct val="100000"/>
              </a:lnSpc>
              <a:spcBef>
                <a:spcPts val="360"/>
              </a:spcBef>
              <a:spcAft>
                <a:spcPts val="0"/>
              </a:spcAft>
              <a:buClr>
                <a:schemeClr val="dk1"/>
              </a:buClr>
              <a:buSzPts val="1800"/>
              <a:buFont typeface="Times New Roman"/>
              <a:buChar char="»"/>
              <a:defRPr sz="1800"/>
            </a:lvl6pPr>
            <a:lvl7pPr indent="-342900" lvl="6" marL="3200400" algn="l">
              <a:lnSpc>
                <a:spcPct val="100000"/>
              </a:lnSpc>
              <a:spcBef>
                <a:spcPts val="360"/>
              </a:spcBef>
              <a:spcAft>
                <a:spcPts val="0"/>
              </a:spcAft>
              <a:buClr>
                <a:schemeClr val="dk1"/>
              </a:buClr>
              <a:buSzPts val="1800"/>
              <a:buFont typeface="Times New Roman"/>
              <a:buChar char="»"/>
              <a:defRPr sz="1800"/>
            </a:lvl7pPr>
            <a:lvl8pPr indent="-342900" lvl="7" marL="3657600" algn="l">
              <a:lnSpc>
                <a:spcPct val="100000"/>
              </a:lnSpc>
              <a:spcBef>
                <a:spcPts val="360"/>
              </a:spcBef>
              <a:spcAft>
                <a:spcPts val="0"/>
              </a:spcAft>
              <a:buClr>
                <a:schemeClr val="dk1"/>
              </a:buClr>
              <a:buSzPts val="1800"/>
              <a:buFont typeface="Times New Roman"/>
              <a:buChar char="»"/>
              <a:defRPr sz="1800"/>
            </a:lvl8pPr>
            <a:lvl9pPr indent="-342900" lvl="8" marL="4114800" algn="l">
              <a:lnSpc>
                <a:spcPct val="100000"/>
              </a:lnSpc>
              <a:spcBef>
                <a:spcPts val="360"/>
              </a:spcBef>
              <a:spcAft>
                <a:spcPts val="0"/>
              </a:spcAft>
              <a:buClr>
                <a:schemeClr val="dk1"/>
              </a:buClr>
              <a:buSzPts val="1800"/>
              <a:buFont typeface="Times New Roman"/>
              <a:buChar char="»"/>
              <a:defRPr sz="1800"/>
            </a:lvl9pPr>
          </a:lstStyle>
          <a:p/>
        </p:txBody>
      </p:sp>
      <p:sp>
        <p:nvSpPr>
          <p:cNvPr id="46" name="Google Shape;46;p19"/>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1" name="Google Shape;51;p20"/>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2" name="Google Shape;52;p20"/>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3" name="Google Shape;53;p20"/>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Font typeface="Times New Roman"/>
              <a:buNone/>
              <a:defRPr b="1" sz="2400"/>
            </a:lvl1pPr>
            <a:lvl2pPr indent="-228600" lvl="1" marL="914400" algn="l">
              <a:lnSpc>
                <a:spcPct val="100000"/>
              </a:lnSpc>
              <a:spcBef>
                <a:spcPts val="400"/>
              </a:spcBef>
              <a:spcAft>
                <a:spcPts val="0"/>
              </a:spcAft>
              <a:buClr>
                <a:schemeClr val="dk1"/>
              </a:buClr>
              <a:buSzPts val="2000"/>
              <a:buFont typeface="Times New Roman"/>
              <a:buNone/>
              <a:defRPr b="1" sz="2000"/>
            </a:lvl2pPr>
            <a:lvl3pPr indent="-228600" lvl="2" marL="1371600" algn="l">
              <a:lnSpc>
                <a:spcPct val="100000"/>
              </a:lnSpc>
              <a:spcBef>
                <a:spcPts val="360"/>
              </a:spcBef>
              <a:spcAft>
                <a:spcPts val="0"/>
              </a:spcAft>
              <a:buClr>
                <a:schemeClr val="dk1"/>
              </a:buClr>
              <a:buSzPts val="1800"/>
              <a:buFont typeface="Times New Roman"/>
              <a:buNone/>
              <a:defRPr b="1" sz="1800"/>
            </a:lvl3pPr>
            <a:lvl4pPr indent="-228600" lvl="3" marL="1828800" algn="l">
              <a:lnSpc>
                <a:spcPct val="100000"/>
              </a:lnSpc>
              <a:spcBef>
                <a:spcPts val="320"/>
              </a:spcBef>
              <a:spcAft>
                <a:spcPts val="0"/>
              </a:spcAft>
              <a:buClr>
                <a:schemeClr val="dk1"/>
              </a:buClr>
              <a:buSzPts val="1600"/>
              <a:buFont typeface="Times New Roman"/>
              <a:buNone/>
              <a:defRPr b="1" sz="1600"/>
            </a:lvl4pPr>
            <a:lvl5pPr indent="-228600" lvl="4" marL="2286000" algn="l">
              <a:lnSpc>
                <a:spcPct val="100000"/>
              </a:lnSpc>
              <a:spcBef>
                <a:spcPts val="320"/>
              </a:spcBef>
              <a:spcAft>
                <a:spcPts val="0"/>
              </a:spcAft>
              <a:buClr>
                <a:schemeClr val="dk1"/>
              </a:buClr>
              <a:buSzPts val="1600"/>
              <a:buFont typeface="Times New Roman"/>
              <a:buNone/>
              <a:defRPr b="1" sz="1600"/>
            </a:lvl5pPr>
            <a:lvl6pPr indent="-228600" lvl="5" marL="2743200" algn="l">
              <a:lnSpc>
                <a:spcPct val="100000"/>
              </a:lnSpc>
              <a:spcBef>
                <a:spcPts val="320"/>
              </a:spcBef>
              <a:spcAft>
                <a:spcPts val="0"/>
              </a:spcAft>
              <a:buClr>
                <a:schemeClr val="dk1"/>
              </a:buClr>
              <a:buSzPts val="1600"/>
              <a:buFont typeface="Times New Roman"/>
              <a:buNone/>
              <a:defRPr b="1" sz="1600"/>
            </a:lvl6pPr>
            <a:lvl7pPr indent="-228600" lvl="6" marL="3200400" algn="l">
              <a:lnSpc>
                <a:spcPct val="100000"/>
              </a:lnSpc>
              <a:spcBef>
                <a:spcPts val="320"/>
              </a:spcBef>
              <a:spcAft>
                <a:spcPts val="0"/>
              </a:spcAft>
              <a:buClr>
                <a:schemeClr val="dk1"/>
              </a:buClr>
              <a:buSzPts val="1600"/>
              <a:buFont typeface="Times New Roman"/>
              <a:buNone/>
              <a:defRPr b="1" sz="1600"/>
            </a:lvl7pPr>
            <a:lvl8pPr indent="-228600" lvl="7" marL="3657600" algn="l">
              <a:lnSpc>
                <a:spcPct val="100000"/>
              </a:lnSpc>
              <a:spcBef>
                <a:spcPts val="320"/>
              </a:spcBef>
              <a:spcAft>
                <a:spcPts val="0"/>
              </a:spcAft>
              <a:buClr>
                <a:schemeClr val="dk1"/>
              </a:buClr>
              <a:buSzPts val="1600"/>
              <a:buFont typeface="Times New Roman"/>
              <a:buNone/>
              <a:defRPr b="1" sz="1600"/>
            </a:lvl8pPr>
            <a:lvl9pPr indent="-228600" lvl="8" marL="4114800" algn="l">
              <a:lnSpc>
                <a:spcPct val="100000"/>
              </a:lnSpc>
              <a:spcBef>
                <a:spcPts val="320"/>
              </a:spcBef>
              <a:spcAft>
                <a:spcPts val="0"/>
              </a:spcAft>
              <a:buClr>
                <a:schemeClr val="dk1"/>
              </a:buClr>
              <a:buSzPts val="1600"/>
              <a:buFont typeface="Times New Roman"/>
              <a:buNone/>
              <a:defRPr b="1" sz="1600"/>
            </a:lvl9pPr>
          </a:lstStyle>
          <a:p/>
        </p:txBody>
      </p:sp>
      <p:sp>
        <p:nvSpPr>
          <p:cNvPr id="54" name="Google Shape;54;p20"/>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Font typeface="Times New Roman"/>
              <a:buChar char="•"/>
              <a:defRPr sz="2400"/>
            </a:lvl1pPr>
            <a:lvl2pPr indent="-355600" lvl="1" marL="914400" algn="l">
              <a:lnSpc>
                <a:spcPct val="100000"/>
              </a:lnSpc>
              <a:spcBef>
                <a:spcPts val="400"/>
              </a:spcBef>
              <a:spcAft>
                <a:spcPts val="0"/>
              </a:spcAft>
              <a:buClr>
                <a:schemeClr val="dk1"/>
              </a:buClr>
              <a:buSzPts val="2000"/>
              <a:buFont typeface="Times New Roman"/>
              <a:buChar char="–"/>
              <a:defRPr sz="2000"/>
            </a:lvl2pPr>
            <a:lvl3pPr indent="-342900" lvl="2" marL="1371600" algn="l">
              <a:lnSpc>
                <a:spcPct val="100000"/>
              </a:lnSpc>
              <a:spcBef>
                <a:spcPts val="360"/>
              </a:spcBef>
              <a:spcAft>
                <a:spcPts val="0"/>
              </a:spcAft>
              <a:buClr>
                <a:schemeClr val="dk1"/>
              </a:buClr>
              <a:buSzPts val="1800"/>
              <a:buFont typeface="Times New Roman"/>
              <a:buChar char="•"/>
              <a:defRPr sz="1800"/>
            </a:lvl3pPr>
            <a:lvl4pPr indent="-330200" lvl="3" marL="1828800" algn="l">
              <a:lnSpc>
                <a:spcPct val="100000"/>
              </a:lnSpc>
              <a:spcBef>
                <a:spcPts val="320"/>
              </a:spcBef>
              <a:spcAft>
                <a:spcPts val="0"/>
              </a:spcAft>
              <a:buClr>
                <a:schemeClr val="dk1"/>
              </a:buClr>
              <a:buSzPts val="1600"/>
              <a:buFont typeface="Times New Roman"/>
              <a:buChar char="–"/>
              <a:defRPr sz="1600"/>
            </a:lvl4pPr>
            <a:lvl5pPr indent="-330200" lvl="4" marL="2286000" algn="l">
              <a:lnSpc>
                <a:spcPct val="100000"/>
              </a:lnSpc>
              <a:spcBef>
                <a:spcPts val="320"/>
              </a:spcBef>
              <a:spcAft>
                <a:spcPts val="0"/>
              </a:spcAft>
              <a:buClr>
                <a:schemeClr val="dk1"/>
              </a:buClr>
              <a:buSzPts val="1600"/>
              <a:buFont typeface="Times New Roman"/>
              <a:buChar char="»"/>
              <a:defRPr sz="1600"/>
            </a:lvl5pPr>
            <a:lvl6pPr indent="-330200" lvl="5" marL="2743200" algn="l">
              <a:lnSpc>
                <a:spcPct val="100000"/>
              </a:lnSpc>
              <a:spcBef>
                <a:spcPts val="320"/>
              </a:spcBef>
              <a:spcAft>
                <a:spcPts val="0"/>
              </a:spcAft>
              <a:buClr>
                <a:schemeClr val="dk1"/>
              </a:buClr>
              <a:buSzPts val="1600"/>
              <a:buFont typeface="Times New Roman"/>
              <a:buChar char="»"/>
              <a:defRPr sz="1600"/>
            </a:lvl6pPr>
            <a:lvl7pPr indent="-330200" lvl="6" marL="3200400" algn="l">
              <a:lnSpc>
                <a:spcPct val="100000"/>
              </a:lnSpc>
              <a:spcBef>
                <a:spcPts val="320"/>
              </a:spcBef>
              <a:spcAft>
                <a:spcPts val="0"/>
              </a:spcAft>
              <a:buClr>
                <a:schemeClr val="dk1"/>
              </a:buClr>
              <a:buSzPts val="1600"/>
              <a:buFont typeface="Times New Roman"/>
              <a:buChar char="»"/>
              <a:defRPr sz="1600"/>
            </a:lvl7pPr>
            <a:lvl8pPr indent="-330200" lvl="7" marL="3657600" algn="l">
              <a:lnSpc>
                <a:spcPct val="100000"/>
              </a:lnSpc>
              <a:spcBef>
                <a:spcPts val="320"/>
              </a:spcBef>
              <a:spcAft>
                <a:spcPts val="0"/>
              </a:spcAft>
              <a:buClr>
                <a:schemeClr val="dk1"/>
              </a:buClr>
              <a:buSzPts val="1600"/>
              <a:buFont typeface="Times New Roman"/>
              <a:buChar char="»"/>
              <a:defRPr sz="1600"/>
            </a:lvl8pPr>
            <a:lvl9pPr indent="-330200" lvl="8" marL="4114800" algn="l">
              <a:lnSpc>
                <a:spcPct val="100000"/>
              </a:lnSpc>
              <a:spcBef>
                <a:spcPts val="320"/>
              </a:spcBef>
              <a:spcAft>
                <a:spcPts val="0"/>
              </a:spcAft>
              <a:buClr>
                <a:schemeClr val="dk1"/>
              </a:buClr>
              <a:buSzPts val="1600"/>
              <a:buFont typeface="Times New Roman"/>
              <a:buChar char="»"/>
              <a:defRPr sz="1600"/>
            </a:lvl9pPr>
          </a:lstStyle>
          <a:p/>
        </p:txBody>
      </p:sp>
      <p:sp>
        <p:nvSpPr>
          <p:cNvPr id="55" name="Google Shape;55;p20"/>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0"/>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0" name="Google Shape;60;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Font typeface="Times New Roman"/>
              <a:buChar char="•"/>
              <a:defRPr sz="3200"/>
            </a:lvl1pPr>
            <a:lvl2pPr indent="-406400" lvl="1" marL="914400" algn="l">
              <a:lnSpc>
                <a:spcPct val="100000"/>
              </a:lnSpc>
              <a:spcBef>
                <a:spcPts val="560"/>
              </a:spcBef>
              <a:spcAft>
                <a:spcPts val="0"/>
              </a:spcAft>
              <a:buClr>
                <a:schemeClr val="dk1"/>
              </a:buClr>
              <a:buSzPts val="2800"/>
              <a:buFont typeface="Times New Roman"/>
              <a:buChar char="–"/>
              <a:defRPr sz="2800"/>
            </a:lvl2pPr>
            <a:lvl3pPr indent="-381000" lvl="2" marL="1371600" algn="l">
              <a:lnSpc>
                <a:spcPct val="100000"/>
              </a:lnSpc>
              <a:spcBef>
                <a:spcPts val="480"/>
              </a:spcBef>
              <a:spcAft>
                <a:spcPts val="0"/>
              </a:spcAft>
              <a:buClr>
                <a:schemeClr val="dk1"/>
              </a:buClr>
              <a:buSzPts val="2400"/>
              <a:buFont typeface="Times New Roman"/>
              <a:buChar char="•"/>
              <a:defRPr sz="2400"/>
            </a:lvl3pPr>
            <a:lvl4pPr indent="-355600" lvl="3" marL="1828800" algn="l">
              <a:lnSpc>
                <a:spcPct val="100000"/>
              </a:lnSpc>
              <a:spcBef>
                <a:spcPts val="400"/>
              </a:spcBef>
              <a:spcAft>
                <a:spcPts val="0"/>
              </a:spcAft>
              <a:buClr>
                <a:schemeClr val="dk1"/>
              </a:buClr>
              <a:buSzPts val="2000"/>
              <a:buFont typeface="Times New Roman"/>
              <a:buChar char="–"/>
              <a:defRPr sz="2000"/>
            </a:lvl4pPr>
            <a:lvl5pPr indent="-355600" lvl="4" marL="2286000" algn="l">
              <a:lnSpc>
                <a:spcPct val="100000"/>
              </a:lnSpc>
              <a:spcBef>
                <a:spcPts val="400"/>
              </a:spcBef>
              <a:spcAft>
                <a:spcPts val="0"/>
              </a:spcAft>
              <a:buClr>
                <a:schemeClr val="dk1"/>
              </a:buClr>
              <a:buSzPts val="2000"/>
              <a:buFont typeface="Times New Roman"/>
              <a:buChar char="»"/>
              <a:defRPr sz="2000"/>
            </a:lvl5pPr>
            <a:lvl6pPr indent="-355600" lvl="5" marL="2743200" algn="l">
              <a:lnSpc>
                <a:spcPct val="100000"/>
              </a:lnSpc>
              <a:spcBef>
                <a:spcPts val="400"/>
              </a:spcBef>
              <a:spcAft>
                <a:spcPts val="0"/>
              </a:spcAft>
              <a:buClr>
                <a:schemeClr val="dk1"/>
              </a:buClr>
              <a:buSzPts val="2000"/>
              <a:buFont typeface="Times New Roman"/>
              <a:buChar char="»"/>
              <a:defRPr sz="2000"/>
            </a:lvl6pPr>
            <a:lvl7pPr indent="-355600" lvl="6" marL="3200400" algn="l">
              <a:lnSpc>
                <a:spcPct val="100000"/>
              </a:lnSpc>
              <a:spcBef>
                <a:spcPts val="400"/>
              </a:spcBef>
              <a:spcAft>
                <a:spcPts val="0"/>
              </a:spcAft>
              <a:buClr>
                <a:schemeClr val="dk1"/>
              </a:buClr>
              <a:buSzPts val="2000"/>
              <a:buFont typeface="Times New Roman"/>
              <a:buChar char="»"/>
              <a:defRPr sz="2000"/>
            </a:lvl7pPr>
            <a:lvl8pPr indent="-355600" lvl="7" marL="3657600" algn="l">
              <a:lnSpc>
                <a:spcPct val="100000"/>
              </a:lnSpc>
              <a:spcBef>
                <a:spcPts val="400"/>
              </a:spcBef>
              <a:spcAft>
                <a:spcPts val="0"/>
              </a:spcAft>
              <a:buClr>
                <a:schemeClr val="dk1"/>
              </a:buClr>
              <a:buSzPts val="2000"/>
              <a:buFont typeface="Times New Roman"/>
              <a:buChar char="»"/>
              <a:defRPr sz="2000"/>
            </a:lvl8pPr>
            <a:lvl9pPr indent="-355600" lvl="8" marL="4114800" algn="l">
              <a:lnSpc>
                <a:spcPct val="100000"/>
              </a:lnSpc>
              <a:spcBef>
                <a:spcPts val="400"/>
              </a:spcBef>
              <a:spcAft>
                <a:spcPts val="0"/>
              </a:spcAft>
              <a:buClr>
                <a:schemeClr val="dk1"/>
              </a:buClr>
              <a:buSzPts val="2000"/>
              <a:buFont typeface="Times New Roman"/>
              <a:buChar char="»"/>
              <a:defRPr sz="2000"/>
            </a:lvl9pPr>
          </a:lstStyle>
          <a:p/>
        </p:txBody>
      </p:sp>
      <p:sp>
        <p:nvSpPr>
          <p:cNvPr id="61" name="Google Shape;61;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2" name="Google Shape;62;p21"/>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1"/>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1400"/>
              <a:buNone/>
              <a:defRPr b="1" sz="2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7" name="Google Shape;67;p22"/>
          <p:cNvSpPr/>
          <p:nvPr>
            <p:ph idx="2" type="pic"/>
          </p:nvPr>
        </p:nvSpPr>
        <p:spPr>
          <a:xfrm>
            <a:off x="1792288" y="612775"/>
            <a:ext cx="5486400" cy="4114800"/>
          </a:xfrm>
          <a:prstGeom prst="rect">
            <a:avLst/>
          </a:prstGeom>
          <a:noFill/>
          <a:ln>
            <a:noFill/>
          </a:ln>
        </p:spPr>
      </p:sp>
      <p:sp>
        <p:nvSpPr>
          <p:cNvPr id="68" name="Google Shape;68;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Font typeface="Times New Roman"/>
              <a:buNone/>
              <a:defRPr sz="1400"/>
            </a:lvl1pPr>
            <a:lvl2pPr indent="-228600" lvl="1" marL="914400" algn="l">
              <a:lnSpc>
                <a:spcPct val="100000"/>
              </a:lnSpc>
              <a:spcBef>
                <a:spcPts val="240"/>
              </a:spcBef>
              <a:spcAft>
                <a:spcPts val="0"/>
              </a:spcAft>
              <a:buClr>
                <a:schemeClr val="dk1"/>
              </a:buClr>
              <a:buSzPts val="1200"/>
              <a:buFont typeface="Times New Roman"/>
              <a:buNone/>
              <a:defRPr sz="1200"/>
            </a:lvl2pPr>
            <a:lvl3pPr indent="-228600" lvl="2" marL="1371600" algn="l">
              <a:lnSpc>
                <a:spcPct val="100000"/>
              </a:lnSpc>
              <a:spcBef>
                <a:spcPts val="200"/>
              </a:spcBef>
              <a:spcAft>
                <a:spcPts val="0"/>
              </a:spcAft>
              <a:buClr>
                <a:schemeClr val="dk1"/>
              </a:buClr>
              <a:buSzPts val="1000"/>
              <a:buFont typeface="Times New Roman"/>
              <a:buNone/>
              <a:defRPr sz="1000"/>
            </a:lvl3pPr>
            <a:lvl4pPr indent="-228600" lvl="3" marL="1828800" algn="l">
              <a:lnSpc>
                <a:spcPct val="100000"/>
              </a:lnSpc>
              <a:spcBef>
                <a:spcPts val="180"/>
              </a:spcBef>
              <a:spcAft>
                <a:spcPts val="0"/>
              </a:spcAft>
              <a:buClr>
                <a:schemeClr val="dk1"/>
              </a:buClr>
              <a:buSzPts val="900"/>
              <a:buFont typeface="Times New Roman"/>
              <a:buNone/>
              <a:defRPr sz="900"/>
            </a:lvl4pPr>
            <a:lvl5pPr indent="-228600" lvl="4" marL="2286000" algn="l">
              <a:lnSpc>
                <a:spcPct val="100000"/>
              </a:lnSpc>
              <a:spcBef>
                <a:spcPts val="180"/>
              </a:spcBef>
              <a:spcAft>
                <a:spcPts val="0"/>
              </a:spcAft>
              <a:buClr>
                <a:schemeClr val="dk1"/>
              </a:buClr>
              <a:buSzPts val="900"/>
              <a:buFont typeface="Times New Roman"/>
              <a:buNone/>
              <a:defRPr sz="900"/>
            </a:lvl5pPr>
            <a:lvl6pPr indent="-228600" lvl="5" marL="2743200" algn="l">
              <a:lnSpc>
                <a:spcPct val="100000"/>
              </a:lnSpc>
              <a:spcBef>
                <a:spcPts val="180"/>
              </a:spcBef>
              <a:spcAft>
                <a:spcPts val="0"/>
              </a:spcAft>
              <a:buClr>
                <a:schemeClr val="dk1"/>
              </a:buClr>
              <a:buSzPts val="900"/>
              <a:buFont typeface="Times New Roman"/>
              <a:buNone/>
              <a:defRPr sz="900"/>
            </a:lvl6pPr>
            <a:lvl7pPr indent="-228600" lvl="6" marL="3200400" algn="l">
              <a:lnSpc>
                <a:spcPct val="100000"/>
              </a:lnSpc>
              <a:spcBef>
                <a:spcPts val="180"/>
              </a:spcBef>
              <a:spcAft>
                <a:spcPts val="0"/>
              </a:spcAft>
              <a:buClr>
                <a:schemeClr val="dk1"/>
              </a:buClr>
              <a:buSzPts val="900"/>
              <a:buFont typeface="Times New Roman"/>
              <a:buNone/>
              <a:defRPr sz="900"/>
            </a:lvl7pPr>
            <a:lvl8pPr indent="-228600" lvl="7" marL="3657600" algn="l">
              <a:lnSpc>
                <a:spcPct val="100000"/>
              </a:lnSpc>
              <a:spcBef>
                <a:spcPts val="180"/>
              </a:spcBef>
              <a:spcAft>
                <a:spcPts val="0"/>
              </a:spcAft>
              <a:buClr>
                <a:schemeClr val="dk1"/>
              </a:buClr>
              <a:buSzPts val="900"/>
              <a:buFont typeface="Times New Roman"/>
              <a:buNone/>
              <a:defRPr sz="900"/>
            </a:lvl8pPr>
            <a:lvl9pPr indent="-228600" lvl="8" marL="4114800" algn="l">
              <a:lnSpc>
                <a:spcPct val="100000"/>
              </a:lnSpc>
              <a:spcBef>
                <a:spcPts val="180"/>
              </a:spcBef>
              <a:spcAft>
                <a:spcPts val="0"/>
              </a:spcAft>
              <a:buClr>
                <a:schemeClr val="dk1"/>
              </a:buClr>
              <a:buSzPts val="900"/>
              <a:buFont typeface="Times New Roman"/>
              <a:buNone/>
              <a:defRPr sz="900"/>
            </a:lvl9pPr>
          </a:lstStyle>
          <a:p/>
        </p:txBody>
      </p:sp>
      <p:sp>
        <p:nvSpPr>
          <p:cNvPr id="69" name="Google Shape;69;p22"/>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2"/>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219200" y="609600"/>
            <a:ext cx="72390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2"/>
                </a:solidFill>
                <a:latin typeface="Times New Roman"/>
                <a:ea typeface="Times New Roman"/>
                <a:cs typeface="Times New Roman"/>
                <a:sym typeface="Times New Roman"/>
              </a:defRPr>
            </a:lvl9pPr>
          </a:lstStyle>
          <a:p/>
        </p:txBody>
      </p:sp>
      <p:sp>
        <p:nvSpPr>
          <p:cNvPr id="11" name="Google Shape;11;p13"/>
          <p:cNvSpPr txBox="1"/>
          <p:nvPr>
            <p:ph idx="1" type="body"/>
          </p:nvPr>
        </p:nvSpPr>
        <p:spPr>
          <a:xfrm>
            <a:off x="1295400" y="1981200"/>
            <a:ext cx="7239000" cy="4114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lnSpc>
                <a:spcPct val="100000"/>
              </a:lnSpc>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lnSpc>
                <a:spcPct val="100000"/>
              </a:lnSpc>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12" name="Google Shape;12;p13"/>
          <p:cNvSpPr txBox="1"/>
          <p:nvPr>
            <p:ph idx="10" type="dt"/>
          </p:nvPr>
        </p:nvSpPr>
        <p:spPr>
          <a:xfrm>
            <a:off x="25146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3" name="Google Shape;13;p13"/>
          <p:cNvSpPr txBox="1"/>
          <p:nvPr>
            <p:ph idx="11" type="ftr"/>
          </p:nvPr>
        </p:nvSpPr>
        <p:spPr>
          <a:xfrm>
            <a:off x="381000" y="533400"/>
            <a:ext cx="1295400" cy="662940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Arial"/>
                <a:ea typeface="Arial"/>
                <a:cs typeface="Arial"/>
                <a:sym typeface="Arial"/>
              </a:defRPr>
            </a:lvl9pPr>
          </a:lstStyle>
          <a:p/>
        </p:txBody>
      </p:sp>
      <p:sp>
        <p:nvSpPr>
          <p:cNvPr id="14" name="Google Shape;14;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about:blan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gif"/><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gif"/><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gif"/><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4.gif"/><Relationship Id="rId5" Type="http://schemas.openxmlformats.org/officeDocument/2006/relationships/image" Target="../media/image10.gif"/><Relationship Id="rId6"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gif"/><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title"/>
          </p:nvPr>
        </p:nvSpPr>
        <p:spPr>
          <a:xfrm>
            <a:off x="685800" y="228600"/>
            <a:ext cx="7696200" cy="3657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b="1" lang="en-US">
                <a:solidFill>
                  <a:srgbClr val="FFFF00"/>
                </a:solidFill>
                <a:latin typeface="Arial"/>
                <a:ea typeface="Arial"/>
                <a:cs typeface="Arial"/>
                <a:sym typeface="Arial"/>
              </a:rPr>
              <a:t>The African Monsoon Recent Evolution and Current Status</a:t>
            </a:r>
            <a:br>
              <a:rPr b="1" lang="en-US">
                <a:solidFill>
                  <a:srgbClr val="FFFF00"/>
                </a:solidFill>
                <a:latin typeface="Arial"/>
                <a:ea typeface="Arial"/>
                <a:cs typeface="Arial"/>
                <a:sym typeface="Arial"/>
              </a:rPr>
            </a:br>
            <a:br>
              <a:rPr b="1" lang="en-US">
                <a:solidFill>
                  <a:srgbClr val="FFFF00"/>
                </a:solidFill>
                <a:latin typeface="Arial"/>
                <a:ea typeface="Arial"/>
                <a:cs typeface="Arial"/>
                <a:sym typeface="Arial"/>
              </a:rPr>
            </a:br>
            <a:r>
              <a:rPr b="1" lang="en-US">
                <a:solidFill>
                  <a:srgbClr val="FFFF00"/>
                </a:solidFill>
                <a:latin typeface="Arial"/>
                <a:ea typeface="Arial"/>
                <a:cs typeface="Arial"/>
                <a:sym typeface="Arial"/>
              </a:rPr>
              <a:t>Include Week-1 and Week-2 Outlooks </a:t>
            </a:r>
            <a:endParaRPr/>
          </a:p>
        </p:txBody>
      </p:sp>
      <p:sp>
        <p:nvSpPr>
          <p:cNvPr id="90" name="Google Shape;90;p1"/>
          <p:cNvSpPr txBox="1"/>
          <p:nvPr/>
        </p:nvSpPr>
        <p:spPr>
          <a:xfrm>
            <a:off x="1676400" y="4318000"/>
            <a:ext cx="6096000" cy="868200"/>
          </a:xfrm>
          <a:prstGeom prst="rect">
            <a:avLst/>
          </a:prstGeom>
          <a:noFill/>
          <a:ln>
            <a:noFill/>
          </a:ln>
        </p:spPr>
        <p:txBody>
          <a:bodyPr anchorCtr="0" anchor="t" bIns="45700" lIns="91425" spcFirstLastPara="1" rIns="91425" wrap="square" tIns="45700">
            <a:sp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chemeClr val="lt1"/>
                </a:solidFill>
                <a:latin typeface="Arial"/>
                <a:ea typeface="Arial"/>
                <a:cs typeface="Arial"/>
                <a:sym typeface="Arial"/>
              </a:rPr>
              <a:t>Update prepared by Justin Hicks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2800"/>
              <a:buFont typeface="Arial"/>
              <a:buNone/>
            </a:pPr>
            <a:r>
              <a:rPr b="1" lang="en-US" sz="2800">
                <a:solidFill>
                  <a:schemeClr val="lt1"/>
                </a:solidFill>
              </a:rPr>
              <a:t>23</a:t>
            </a:r>
            <a:r>
              <a:rPr b="1" i="0" lang="en-US" sz="2800" u="none" cap="none" strike="noStrike">
                <a:solidFill>
                  <a:schemeClr val="lt1"/>
                </a:solidFill>
                <a:latin typeface="Arial"/>
                <a:ea typeface="Arial"/>
                <a:cs typeface="Arial"/>
                <a:sym typeface="Arial"/>
              </a:rPr>
              <a:t> </a:t>
            </a:r>
            <a:r>
              <a:rPr b="1" lang="en-US" sz="2800">
                <a:solidFill>
                  <a:schemeClr val="lt1"/>
                </a:solidFill>
              </a:rPr>
              <a:t>January</a:t>
            </a:r>
            <a:r>
              <a:rPr b="1" i="0" lang="en-US" sz="2800" u="none" cap="none" strike="noStrike">
                <a:solidFill>
                  <a:schemeClr val="lt1"/>
                </a:solidFill>
                <a:latin typeface="Arial"/>
                <a:ea typeface="Arial"/>
                <a:cs typeface="Arial"/>
                <a:sym typeface="Arial"/>
              </a:rPr>
              <a:t> 202</a:t>
            </a:r>
            <a:r>
              <a:rPr b="1" lang="en-US" sz="2800">
                <a:solidFill>
                  <a:schemeClr val="lt1"/>
                </a:solidFill>
              </a:rPr>
              <a:t>3</a:t>
            </a:r>
            <a:endParaRPr b="1" i="0" sz="2800" u="none" cap="none" strike="noStrike">
              <a:solidFill>
                <a:schemeClr val="lt1"/>
              </a:solidFill>
              <a:latin typeface="Times New Roman"/>
              <a:ea typeface="Times New Roman"/>
              <a:cs typeface="Times New Roman"/>
              <a:sym typeface="Times New Roman"/>
            </a:endParaRPr>
          </a:p>
        </p:txBody>
      </p:sp>
      <p:sp>
        <p:nvSpPr>
          <p:cNvPr id="91" name="Google Shape;91;p1"/>
          <p:cNvSpPr txBox="1"/>
          <p:nvPr/>
        </p:nvSpPr>
        <p:spPr>
          <a:xfrm>
            <a:off x="85458" y="5618000"/>
            <a:ext cx="8957736" cy="523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For more information, visit: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chemeClr val="lt1"/>
                </a:solidFill>
                <a:latin typeface="Arial"/>
                <a:ea typeface="Arial"/>
                <a:cs typeface="Arial"/>
                <a:sym typeface="Arial"/>
                <a:hlinkClick r:id="rId3">
                  <a:extLst>
                    <a:ext uri="{A12FA001-AC4F-418D-AE19-62706E023703}">
                      <ahyp:hlinkClr val="tx"/>
                    </a:ext>
                  </a:extLst>
                </a:hlinkClick>
              </a:rPr>
              <a:t>http://www.cpc.ncep.noaa.gov/products/Global_Monsoons/African_Monsoons/precip_monitoring.shtml</a:t>
            </a:r>
            <a:r>
              <a:rPr b="1" i="0" lang="en-US" sz="1400" u="none" cap="none" strike="noStrike">
                <a:solidFill>
                  <a:schemeClr val="lt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nvSpPr>
        <p:spPr>
          <a:xfrm>
            <a:off x="6400800" y="24384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82" name="Google Shape;182;p10"/>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83" name="Google Shape;183;p10"/>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Week-1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84" name="Google Shape;184;p10"/>
          <p:cNvSpPr txBox="1"/>
          <p:nvPr/>
        </p:nvSpPr>
        <p:spPr>
          <a:xfrm>
            <a:off x="629728" y="1162413"/>
            <a:ext cx="2898476" cy="338554"/>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24 – 30</a:t>
            </a:r>
            <a:r>
              <a:rPr b="1" i="0" lang="en-US" sz="1600" u="none" cap="none" strike="noStrike">
                <a:solidFill>
                  <a:srgbClr val="FFFF00"/>
                </a:solidFill>
                <a:latin typeface="Arial"/>
                <a:ea typeface="Arial"/>
                <a:cs typeface="Arial"/>
                <a:sym typeface="Arial"/>
              </a:rPr>
              <a:t> Jan, 202</a:t>
            </a:r>
            <a:r>
              <a:rPr b="1" lang="en-US" sz="1600">
                <a:solidFill>
                  <a:srgbClr val="FFFF00"/>
                </a:solidFill>
              </a:rPr>
              <a:t>3</a:t>
            </a:r>
            <a:endParaRPr b="1" i="0" sz="1600" u="none" cap="none" strike="noStrike">
              <a:solidFill>
                <a:srgbClr val="FFFF00"/>
              </a:solidFill>
              <a:latin typeface="Arial"/>
              <a:ea typeface="Arial"/>
              <a:cs typeface="Arial"/>
              <a:sym typeface="Arial"/>
            </a:endParaRPr>
          </a:p>
        </p:txBody>
      </p:sp>
      <p:sp>
        <p:nvSpPr>
          <p:cNvPr id="185" name="Google Shape;185;p10"/>
          <p:cNvSpPr txBox="1"/>
          <p:nvPr/>
        </p:nvSpPr>
        <p:spPr>
          <a:xfrm>
            <a:off x="4260545" y="1762812"/>
            <a:ext cx="4528500" cy="29706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 </a:t>
            </a:r>
            <a:r>
              <a:rPr b="1" lang="en-US" sz="1100">
                <a:solidFill>
                  <a:schemeClr val="lt1"/>
                </a:solidFill>
              </a:rPr>
              <a:t>southern Angola, southern Zambia, Malawi, southern and eastern Tanzania, northern Namibia, northern Mozambique, south-central South Africa, Comoros, and northern and central Madagascar. </a:t>
            </a:r>
            <a:r>
              <a:rPr b="1" i="0" lang="en-US" sz="1100" u="none" cap="none" strike="noStrike">
                <a:solidFill>
                  <a:schemeClr val="lt1"/>
                </a:solidFill>
                <a:latin typeface="Arial"/>
                <a:ea typeface="Arial"/>
                <a:cs typeface="Arial"/>
                <a:sym typeface="Arial"/>
              </a:rPr>
              <a:t>In particular, there is above </a:t>
            </a:r>
            <a:r>
              <a:rPr b="1" lang="en-US" sz="1100">
                <a:solidFill>
                  <a:schemeClr val="lt1"/>
                </a:solidFill>
              </a:rPr>
              <a:t>80</a:t>
            </a:r>
            <a:r>
              <a:rPr b="1" i="0" lang="en-US" sz="1100" u="none" cap="none" strike="noStrike">
                <a:solidFill>
                  <a:schemeClr val="lt1"/>
                </a:solidFill>
                <a:latin typeface="Arial"/>
                <a:ea typeface="Arial"/>
                <a:cs typeface="Arial"/>
                <a:sym typeface="Arial"/>
              </a:rPr>
              <a:t>% chance for rainfall to be above-normal over </a:t>
            </a:r>
            <a:r>
              <a:rPr b="1" lang="en-US" sz="1100">
                <a:solidFill>
                  <a:schemeClr val="lt1"/>
                </a:solidFill>
              </a:rPr>
              <a:t>Comoros and north-central Madagascar.</a:t>
            </a:r>
            <a:endParaRPr b="1" sz="1100">
              <a:solidFill>
                <a:schemeClr val="lt1"/>
              </a:solidFill>
            </a:endParaRPr>
          </a:p>
          <a:p>
            <a:pPr indent="0" lvl="0" marL="457200" marR="0" rtl="0" algn="just">
              <a:lnSpc>
                <a:spcPct val="100000"/>
              </a:lnSpc>
              <a:spcBef>
                <a:spcPts val="0"/>
              </a:spcBef>
              <a:spcAft>
                <a:spcPts val="0"/>
              </a:spcAft>
              <a:buNone/>
            </a:pPr>
            <a:r>
              <a:t/>
            </a:r>
            <a:endParaRPr b="1" sz="1100">
              <a:solidFill>
                <a:schemeClr val="lt1"/>
              </a:solidFill>
            </a:endParaRPr>
          </a:p>
          <a:p>
            <a:pPr indent="-298450" lvl="0" marL="457200" rtl="0" algn="just">
              <a:spcBef>
                <a:spcPts val="0"/>
              </a:spcBef>
              <a:spcAft>
                <a:spcPts val="0"/>
              </a:spcAft>
              <a:buClr>
                <a:schemeClr val="lt1"/>
              </a:buClr>
              <a:buSzPts val="1100"/>
              <a:buAutoNum type="arabicPeriod"/>
            </a:pPr>
            <a:r>
              <a:rPr b="1" lang="en-US" sz="1100">
                <a:solidFill>
                  <a:schemeClr val="lt1"/>
                </a:solidFill>
              </a:rPr>
              <a:t>The consolidated probabilistic forecasts suggest above 50% chance for weekly total rainfall to be below-normal (below the lower tercile) over northwestern Angola, southeastern Botswana, southern Zimbabwe, northeastern South Africa, Eswatini, southwestern Mozambique, and southern Madagascar. In particular, there is above 80% chance for rainfall to be below-normal in northeastern South Africa.</a:t>
            </a:r>
            <a:endParaRPr b="1" i="0" sz="1100" u="none" cap="none" strike="noStrike">
              <a:solidFill>
                <a:schemeClr val="lt1"/>
              </a:solidFill>
              <a:latin typeface="Arial"/>
              <a:ea typeface="Arial"/>
              <a:cs typeface="Arial"/>
              <a:sym typeface="Arial"/>
            </a:endParaRPr>
          </a:p>
        </p:txBody>
      </p:sp>
      <p:pic>
        <p:nvPicPr>
          <p:cNvPr id="186" name="Google Shape;186;p10"/>
          <p:cNvPicPr preferRelativeResize="0"/>
          <p:nvPr/>
        </p:nvPicPr>
        <p:blipFill>
          <a:blip r:embed="rId3">
            <a:alphaModFix/>
          </a:blip>
          <a:stretch>
            <a:fillRect/>
          </a:stretch>
        </p:blipFill>
        <p:spPr>
          <a:xfrm>
            <a:off x="381000" y="1611313"/>
            <a:ext cx="3524322" cy="45608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1"/>
          <p:cNvSpPr txBox="1"/>
          <p:nvPr/>
        </p:nvSpPr>
        <p:spPr>
          <a:xfrm>
            <a:off x="6248400" y="2362200"/>
            <a:ext cx="184150" cy="336550"/>
          </a:xfrm>
          <a:prstGeom prst="rect">
            <a:avLst/>
          </a:prstGeom>
          <a:noFill/>
          <a:ln>
            <a:noFill/>
          </a:ln>
        </p:spPr>
        <p:txBody>
          <a:bodyPr anchorCtr="0" anchor="t" bIns="45700" lIns="91425" spcFirstLastPara="1" rIns="91425" wrap="square" tIns="45700">
            <a:spAutoFit/>
          </a:bodyPr>
          <a:lstStyle/>
          <a:p>
            <a:pPr indent="-45720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rgbClr val="FFFF00"/>
              </a:solidFill>
              <a:latin typeface="Times New Roman"/>
              <a:ea typeface="Times New Roman"/>
              <a:cs typeface="Times New Roman"/>
              <a:sym typeface="Times New Roman"/>
            </a:endParaRPr>
          </a:p>
        </p:txBody>
      </p:sp>
      <p:sp>
        <p:nvSpPr>
          <p:cNvPr id="193" name="Google Shape;193;p11"/>
          <p:cNvSpPr txBox="1"/>
          <p:nvPr/>
        </p:nvSpPr>
        <p:spPr>
          <a:xfrm>
            <a:off x="2879725" y="1687513"/>
            <a:ext cx="184150" cy="3048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Times New Roman"/>
              <a:ea typeface="Times New Roman"/>
              <a:cs typeface="Times New Roman"/>
              <a:sym typeface="Times New Roman"/>
            </a:endParaRPr>
          </a:p>
        </p:txBody>
      </p:sp>
      <p:sp>
        <p:nvSpPr>
          <p:cNvPr id="194" name="Google Shape;194;p11"/>
          <p:cNvSpPr txBox="1"/>
          <p:nvPr/>
        </p:nvSpPr>
        <p:spPr>
          <a:xfrm>
            <a:off x="335834" y="1194349"/>
            <a:ext cx="3429000" cy="338700"/>
          </a:xfrm>
          <a:prstGeom prst="rect">
            <a:avLst/>
          </a:prstGeom>
          <a:noFill/>
          <a:ln>
            <a:noFill/>
          </a:ln>
        </p:spPr>
        <p:txBody>
          <a:bodyPr anchorCtr="0" anchor="t" bIns="45700" lIns="91425" spcFirstLastPara="1" rIns="91425" wrap="square" tIns="45700">
            <a:spAutoFit/>
          </a:bodyPr>
          <a:lstStyle/>
          <a:p>
            <a:pPr indent="-457200" lvl="0" marL="457200" marR="0" rtl="0" algn="ctr">
              <a:lnSpc>
                <a:spcPct val="100000"/>
              </a:lnSpc>
              <a:spcBef>
                <a:spcPts val="0"/>
              </a:spcBef>
              <a:spcAft>
                <a:spcPts val="0"/>
              </a:spcAft>
              <a:buNone/>
            </a:pPr>
            <a:r>
              <a:rPr b="1" lang="en-US" sz="1600">
                <a:solidFill>
                  <a:srgbClr val="FFFF00"/>
                </a:solidFill>
              </a:rPr>
              <a:t>31</a:t>
            </a:r>
            <a:r>
              <a:rPr b="1" i="0" lang="en-US" sz="1600" u="none" cap="none" strike="noStrike">
                <a:solidFill>
                  <a:srgbClr val="FFFF00"/>
                </a:solidFill>
                <a:latin typeface="Arial"/>
                <a:ea typeface="Arial"/>
                <a:cs typeface="Arial"/>
                <a:sym typeface="Arial"/>
              </a:rPr>
              <a:t> Jan</a:t>
            </a:r>
            <a:r>
              <a:rPr b="1" lang="en-US" sz="1600">
                <a:solidFill>
                  <a:srgbClr val="FFFF00"/>
                </a:solidFill>
              </a:rPr>
              <a:t> - 6 Feb</a:t>
            </a:r>
            <a:r>
              <a:rPr b="1" i="0" lang="en-US" sz="1600" u="none" cap="none" strike="noStrike">
                <a:solidFill>
                  <a:srgbClr val="FFFF00"/>
                </a:solidFill>
                <a:latin typeface="Arial"/>
                <a:ea typeface="Arial"/>
                <a:cs typeface="Arial"/>
                <a:sym typeface="Arial"/>
              </a:rPr>
              <a:t> 2023</a:t>
            </a:r>
            <a:endParaRPr/>
          </a:p>
        </p:txBody>
      </p:sp>
      <p:sp>
        <p:nvSpPr>
          <p:cNvPr id="195" name="Google Shape;195;p11"/>
          <p:cNvSpPr txBox="1"/>
          <p:nvPr/>
        </p:nvSpPr>
        <p:spPr>
          <a:xfrm>
            <a:off x="762000" y="304800"/>
            <a:ext cx="7696200" cy="914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Week-2 Precipitation Outlooks</a:t>
            </a:r>
            <a:br>
              <a:rPr b="1" i="0" lang="en-US" sz="2400" u="none" cap="none" strike="noStrike">
                <a:solidFill>
                  <a:srgbClr val="FFFF00"/>
                </a:solidFill>
                <a:latin typeface="Arial"/>
                <a:ea typeface="Arial"/>
                <a:cs typeface="Arial"/>
                <a:sym typeface="Arial"/>
              </a:rPr>
            </a:br>
            <a:endParaRPr b="1" i="0" sz="2400" u="none" cap="none" strike="noStrike">
              <a:solidFill>
                <a:srgbClr val="FFFF00"/>
              </a:solidFill>
              <a:latin typeface="Arial"/>
              <a:ea typeface="Arial"/>
              <a:cs typeface="Arial"/>
              <a:sym typeface="Arial"/>
            </a:endParaRPr>
          </a:p>
        </p:txBody>
      </p:sp>
      <p:sp>
        <p:nvSpPr>
          <p:cNvPr id="196" name="Google Shape;196;p11"/>
          <p:cNvSpPr txBox="1"/>
          <p:nvPr/>
        </p:nvSpPr>
        <p:spPr>
          <a:xfrm>
            <a:off x="4327450" y="2082367"/>
            <a:ext cx="4585800" cy="2801400"/>
          </a:xfrm>
          <a:prstGeom prst="rect">
            <a:avLst/>
          </a:prstGeom>
          <a:noFill/>
          <a:ln>
            <a:noFill/>
          </a:ln>
        </p:spPr>
        <p:txBody>
          <a:bodyPr anchorCtr="0" anchor="t" bIns="45700" lIns="91425" spcFirstLastPara="1" rIns="91425" wrap="square" tIns="45700">
            <a:spAutoFit/>
          </a:bodyPr>
          <a:lstStyle/>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forecasts suggest above 50% chance for weekly rainfall to be above-normal (above the upper tercile) over </a:t>
            </a:r>
            <a:r>
              <a:rPr b="1" lang="en-US" sz="1100">
                <a:solidFill>
                  <a:schemeClr val="lt1"/>
                </a:solidFill>
              </a:rPr>
              <a:t>southeastern Gabon, southern Congo, northern and central Tanzania, Lesotho, and a portion of southeastern South Africa. </a:t>
            </a:r>
            <a:r>
              <a:rPr b="1" lang="en-US" sz="1100">
                <a:solidFill>
                  <a:schemeClr val="lt1"/>
                </a:solidFill>
              </a:rPr>
              <a:t>In particular, there is above 65% chance for rainfall to be above-normal over northern Tanzania.</a:t>
            </a:r>
            <a:endParaRPr/>
          </a:p>
          <a:p>
            <a:pPr indent="-228600" lvl="0" marL="457200" marR="0" rtl="0" algn="just">
              <a:lnSpc>
                <a:spcPct val="100000"/>
              </a:lnSpc>
              <a:spcBef>
                <a:spcPts val="0"/>
              </a:spcBef>
              <a:spcAft>
                <a:spcPts val="0"/>
              </a:spcAft>
              <a:buClr>
                <a:schemeClr val="lt1"/>
              </a:buClr>
              <a:buSzPts val="1100"/>
              <a:buFont typeface="Arial"/>
              <a:buNone/>
            </a:pPr>
            <a:r>
              <a:t/>
            </a:r>
            <a:endParaRPr b="1" i="0" sz="1100" u="none" cap="none" strike="noStrike">
              <a:solidFill>
                <a:schemeClr val="lt1"/>
              </a:solidFill>
              <a:latin typeface="Arial"/>
              <a:ea typeface="Arial"/>
              <a:cs typeface="Arial"/>
              <a:sym typeface="Arial"/>
            </a:endParaRPr>
          </a:p>
          <a:p>
            <a:pPr indent="-298450" lvl="0" marL="457200" marR="0" rtl="0" algn="just">
              <a:lnSpc>
                <a:spcPct val="100000"/>
              </a:lnSpc>
              <a:spcBef>
                <a:spcPts val="0"/>
              </a:spcBef>
              <a:spcAft>
                <a:spcPts val="0"/>
              </a:spcAft>
              <a:buClr>
                <a:schemeClr val="lt1"/>
              </a:buClr>
              <a:buSzPts val="1100"/>
              <a:buFont typeface="Arial"/>
              <a:buAutoNum type="arabicPeriod"/>
            </a:pPr>
            <a:r>
              <a:rPr b="1" i="0" lang="en-US" sz="1100" u="none" cap="none" strike="noStrike">
                <a:solidFill>
                  <a:schemeClr val="lt1"/>
                </a:solidFill>
                <a:latin typeface="Arial"/>
                <a:ea typeface="Arial"/>
                <a:cs typeface="Arial"/>
                <a:sym typeface="Arial"/>
              </a:rPr>
              <a:t>The consolidated probabilistic forecasts suggest above 50% chance for weekly total rainfall to be below-normal (below the lower tercile) over southeastern Nigeria, south</a:t>
            </a:r>
            <a:r>
              <a:rPr b="1" lang="en-US" sz="1100">
                <a:solidFill>
                  <a:schemeClr val="lt1"/>
                </a:solidFill>
              </a:rPr>
              <a:t>western Cameroon, </a:t>
            </a:r>
            <a:r>
              <a:rPr b="1" lang="en-US" sz="1100">
                <a:solidFill>
                  <a:schemeClr val="lt1"/>
                </a:solidFill>
              </a:rPr>
              <a:t>southern Zambia, eastern Botswana, Zimbabwe, southern Malawi, western and southern Mozambique, northeastern South Africa, and west-central Madagascar. In particular, there is above 80% chance for rainfall to be below-normal over northeastern Zimbabwe.</a:t>
            </a:r>
            <a:endParaRPr b="1" i="0" sz="1100" u="none" cap="none" strike="noStrike">
              <a:solidFill>
                <a:schemeClr val="lt1"/>
              </a:solidFill>
              <a:latin typeface="Arial"/>
              <a:ea typeface="Arial"/>
              <a:cs typeface="Arial"/>
              <a:sym typeface="Arial"/>
            </a:endParaRPr>
          </a:p>
        </p:txBody>
      </p:sp>
      <p:pic>
        <p:nvPicPr>
          <p:cNvPr id="197" name="Google Shape;197;p11"/>
          <p:cNvPicPr preferRelativeResize="0"/>
          <p:nvPr/>
        </p:nvPicPr>
        <p:blipFill rotWithShape="1">
          <a:blip r:embed="rId3">
            <a:alphaModFix/>
          </a:blip>
          <a:srcRect b="0" l="0" r="0" t="0"/>
          <a:stretch/>
        </p:blipFill>
        <p:spPr>
          <a:xfrm>
            <a:off x="402337" y="1687512"/>
            <a:ext cx="3762192" cy="486872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2"/>
          <p:cNvSpPr txBox="1"/>
          <p:nvPr>
            <p:ph idx="1" type="body"/>
          </p:nvPr>
        </p:nvSpPr>
        <p:spPr>
          <a:xfrm>
            <a:off x="152400" y="839117"/>
            <a:ext cx="8817000" cy="5365800"/>
          </a:xfrm>
          <a:prstGeom prst="rect">
            <a:avLst/>
          </a:prstGeom>
          <a:noFill/>
          <a:ln>
            <a:noFill/>
          </a:ln>
        </p:spPr>
        <p:txBody>
          <a:bodyPr anchorCtr="0" anchor="t" bIns="45700" lIns="91425" spcFirstLastPara="1" rIns="91425" wrap="square" tIns="45700">
            <a:noAutofit/>
          </a:bodyPr>
          <a:lstStyle/>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30 days, in East Africa, above-average rainfall was observed over southeastern Uganda, pockets of central and southeastern Kenya, western Ethiopia, west-central Burundi, and central, northern, and southwestern Tanzania. Rainfall was below-average over a small portion of southwestern Ethiopia, most of northwestern and southwestern Kenya, southern Rwanda, eastern Burundi, and parts of west-central and southeastern Tanzania. In Central Africa, rainfall was above-average over central and southern Congo, and southeastern and most of western DRC. Rainfall was below-average over western, eastern, and central Gabon, southern CAR, northern Congo, Sao Tome and Principe, and pockets of central, eastern, and northern DRC. In West Africa, rainfall was above-average over pockets of central and southwestern Senegal. In contrast, below-average rainfall was observed in southeastern Liberia, most of southern Cote d’Ivoire, southern Ghana, southern Togo, and pockets of southern Nigeria. In southern Africa, above-average rainfall was observed over central, south-central, and most of northern Angola, southeastern South Africa, most of Lesotho, eastern Eswatini, central and north-central Namibia, northwestern and south-central Mozambique, most of Malawi, northern and central Zambia, and central and northwestern Madagascar. Below normal precipitation was observed over southeastern Angola, northeastern Namibia, southwestern Zambia, pockets of central, northeastern, and southern Mozambique, most of Zimbabwe, most of Botswana, Comoros, north-central and northeastern South Africa, western Eswatini, and northeastern and southwestern Madagascar.</a:t>
            </a:r>
            <a:endParaRPr b="1" sz="900">
              <a:solidFill>
                <a:schemeClr val="lt1"/>
              </a:solidFill>
              <a:latin typeface="Arial"/>
              <a:ea typeface="Arial"/>
              <a:cs typeface="Arial"/>
              <a:sym typeface="Arial"/>
            </a:endParaRPr>
          </a:p>
          <a:p>
            <a:pPr indent="0" lvl="0" marL="0" rtl="0" algn="just">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During the past 7 days, in East Africa, rainfall was above-average over western Burundi, south-central Uganda, and northwestern, central, and southern Tanzania. Below-average rainfall was observed over pockets of southwestern Ethiopia, southeastern Uganda, southwestern Kenya, western Burundi, Rwanda, and northwestern and north-central Tanzania. In Central Africa, rainfall was above-average over most of northwestern and central portions of coastal Gabon, south-central Equatorial Guinea, southwestern Congo, and most of western, east-central (west of Rwanda), and pockets of southeastern DRC. Below-average rainfall was observed over the southwestern coast, central, and southern portions of Gabon, northern, western, and eastern Equatorial Guinea, southwestern and northwestern Congo, southern Cameroon, pockets of northeastern, northwestern, southern, and central DRC, and Sao Tome and Principe. In West Africa, rainfall was near average across most of the region, except for small regions of below-average rainfall in southwestern and northeastern Cote d’Ivoire, southeastern Liberia, northwestern Ghana, north-central Togo, northwestern Benin, and southwestern and southeastern pockets of coastal Nigeria. In contrast, rainfall was above average only in a small south-central pocket of coastal Nigeria. In Southern Africa, rainfall was above-average over southern, northwestern, and pockets of central Angola, northwestern, northwestern, northeastern, and pockets of southwestern Mozambique, western, eastern, and south-central Zambia, southeastern Zimbabwe, north-central to southern Malawi, southwestern Botswana, most of northern (including the eastern portion of the Caprivi Strip) and central Namibia, portions of central and south-central South Africa, Lesotho, central and eastern Comoros, and northern, central, and most of the east coast of  Madagascar. In contrast, rainfall was below-average over west-central and northeastern Angola, pockets of northeastern Namibia (including the western portion of the Caprivi Strip), portions of north--central and pockets of northeastern Zambia, most of northern, central, and eastern Botswana, most of western, northern, and southern Zimbabwe, pockets of northern Malawi, northeastern  and eastern South Africa, Eswatini, central and eastern/southern portions of coastal Mozambique, and most of southern Madagascar. </a:t>
            </a:r>
            <a:endParaRPr b="1" sz="900">
              <a:solidFill>
                <a:schemeClr val="lt1"/>
              </a:solidFill>
              <a:latin typeface="Arial"/>
              <a:ea typeface="Arial"/>
              <a:cs typeface="Arial"/>
              <a:sym typeface="Arial"/>
            </a:endParaRPr>
          </a:p>
          <a:p>
            <a:pPr indent="0" lvl="0" marL="457200" rtl="0" algn="just">
              <a:spcBef>
                <a:spcPts val="0"/>
              </a:spcBef>
              <a:spcAft>
                <a:spcPts val="0"/>
              </a:spcAft>
              <a:buNone/>
            </a:pPr>
            <a:r>
              <a:t/>
            </a:r>
            <a:endParaRPr b="1" sz="900">
              <a:solidFill>
                <a:schemeClr val="lt1"/>
              </a:solidFill>
              <a:latin typeface="Arial"/>
              <a:ea typeface="Arial"/>
              <a:cs typeface="Arial"/>
              <a:sym typeface="Arial"/>
            </a:endParaRPr>
          </a:p>
          <a:p>
            <a:pPr indent="-285750" lvl="0" marL="457200" rtl="0" algn="just">
              <a:spcBef>
                <a:spcPts val="0"/>
              </a:spcBef>
              <a:spcAft>
                <a:spcPts val="0"/>
              </a:spcAft>
              <a:buClr>
                <a:schemeClr val="lt1"/>
              </a:buClr>
              <a:buSzPts val="900"/>
              <a:buFont typeface="Arial"/>
              <a:buChar char="•"/>
            </a:pPr>
            <a:r>
              <a:rPr b="1" lang="en-US" sz="900">
                <a:solidFill>
                  <a:schemeClr val="lt1"/>
                </a:solidFill>
                <a:latin typeface="Arial"/>
                <a:ea typeface="Arial"/>
                <a:cs typeface="Arial"/>
                <a:sym typeface="Arial"/>
              </a:rPr>
              <a:t>Week-1 outlook calls for above-average rainfall over the western portion of the Gulf of Guinea (from Sierra Leone to Ghana), southern Congo, southern and central Gabon, central DRC, Burundi, central and western Tanzania, western Zambia, east-central and southeastern portions of coastal Mozambique, northwestern and southern Angola, northwestern Namibia, and northern and most of western, east-central, and southwestern Madagascar. In contrast, below-average rainfall is expected in pockets of southern Nigeria, Sao Tome and Principe, southern Cameroon, western Gabon, Equatorial Guinea, pockets of southwestern Ethiopia, southeastern Uganda, southern Kenya, northern, eastern, and southern Tanzania, central Angola, east-central and northeastern and central Namibia, southeastern DRC, central and eastern South Africa, Eswatini, Lesotho, Botswana, Zimbabwe, northern and western Mozambique, pockets of northern and eastern Zambia, Malawi, Comoros, Seychelles, and pockets of northeastern and central Madagascar. Week-2 outlooks suggest above-average rainfall over portions of central DRC, Equatorial Guinea, Gabon, central and southern Congo, southwestern and northwestern Angola, central and southern Mozambique, southern Malawi, portions of central Madagascar, and central and eastern Zimbabwe. Below-average rainfall is likely over northern and southern Tanzania, southeastern Uganda, southwestern Kenya,  northern and central Malawi, northeastern Angola, northern Mozambique, southern Botswana, eastern Zambia, pockets of eastern Namibia, central and southeastern South Africa, Lesotho, Comoros, Seychelles, and northwestern and eastern Madagascar.</a:t>
            </a:r>
            <a:endParaRPr b="1" sz="900">
              <a:solidFill>
                <a:schemeClr val="lt1"/>
              </a:solidFill>
              <a:latin typeface="Arial"/>
              <a:ea typeface="Arial"/>
              <a:cs typeface="Arial"/>
              <a:sym typeface="Arial"/>
            </a:endParaRPr>
          </a:p>
        </p:txBody>
      </p:sp>
      <p:sp>
        <p:nvSpPr>
          <p:cNvPr id="204" name="Google Shape;204;p12"/>
          <p:cNvSpPr txBox="1"/>
          <p:nvPr>
            <p:ph idx="4294967295" type="title"/>
          </p:nvPr>
        </p:nvSpPr>
        <p:spPr>
          <a:xfrm>
            <a:off x="1175657" y="174171"/>
            <a:ext cx="7239000" cy="685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3200">
                <a:solidFill>
                  <a:srgbClr val="FFFF00"/>
                </a:solidFill>
                <a:latin typeface="Arial"/>
                <a:ea typeface="Arial"/>
                <a:cs typeface="Arial"/>
                <a:sym typeface="Arial"/>
              </a:rPr>
              <a:t>Summary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
          <p:cNvSpPr txBox="1"/>
          <p:nvPr>
            <p:ph type="title"/>
          </p:nvPr>
        </p:nvSpPr>
        <p:spPr>
          <a:xfrm>
            <a:off x="1600200" y="0"/>
            <a:ext cx="6324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Outline</a:t>
            </a:r>
            <a:endParaRPr/>
          </a:p>
        </p:txBody>
      </p:sp>
      <p:sp>
        <p:nvSpPr>
          <p:cNvPr id="98" name="Google Shape;98;p2"/>
          <p:cNvSpPr txBox="1"/>
          <p:nvPr/>
        </p:nvSpPr>
        <p:spPr>
          <a:xfrm>
            <a:off x="990600" y="2286000"/>
            <a:ext cx="7239000" cy="2830513"/>
          </a:xfrm>
          <a:prstGeom prst="rect">
            <a:avLst/>
          </a:prstGeom>
          <a:noFill/>
          <a:ln>
            <a:noFill/>
          </a:ln>
        </p:spPr>
        <p:txBody>
          <a:bodyPr anchorCtr="0" anchor="t" bIns="45700" lIns="91425" spcFirstLastPara="1" rIns="91425" wrap="square" tIns="45700">
            <a:spAutoFit/>
          </a:bodyPr>
          <a:lstStyle/>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Highlights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Recent Evolution and Current Conditions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NCEP GEFS Forecasts</a:t>
            </a:r>
            <a:endParaRPr b="0" i="0" sz="1400" u="none" cap="none" strike="noStrike">
              <a:solidFill>
                <a:srgbClr val="000000"/>
              </a:solidFill>
              <a:latin typeface="Arial"/>
              <a:ea typeface="Arial"/>
              <a:cs typeface="Arial"/>
              <a:sym typeface="Arial"/>
            </a:endParaRPr>
          </a:p>
          <a:p>
            <a:pPr indent="-152400" lvl="0" marL="0" marR="0" rtl="0" algn="l">
              <a:lnSpc>
                <a:spcPct val="150000"/>
              </a:lnSpc>
              <a:spcBef>
                <a:spcPts val="0"/>
              </a:spcBef>
              <a:spcAft>
                <a:spcPts val="0"/>
              </a:spcAft>
              <a:buClr>
                <a:schemeClr val="lt1"/>
              </a:buClr>
              <a:buSzPts val="2400"/>
              <a:buFont typeface="Arial"/>
              <a:buChar char="•"/>
            </a:pPr>
            <a:r>
              <a:rPr b="1" i="0" lang="en-US" sz="2400" u="none" cap="none" strike="noStrike">
                <a:solidFill>
                  <a:schemeClr val="lt1"/>
                </a:solidFill>
                <a:latin typeface="Arial"/>
                <a:ea typeface="Arial"/>
                <a:cs typeface="Arial"/>
                <a:sym typeface="Arial"/>
              </a:rPr>
              <a:t>  Summary</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t/>
            </a:r>
            <a:endParaRPr b="1" i="0" sz="2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3"/>
          <p:cNvSpPr txBox="1"/>
          <p:nvPr>
            <p:ph type="title"/>
          </p:nvPr>
        </p:nvSpPr>
        <p:spPr>
          <a:xfrm>
            <a:off x="838200" y="228600"/>
            <a:ext cx="72390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Highlights:</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05" name="Google Shape;105;p3"/>
          <p:cNvSpPr/>
          <p:nvPr/>
        </p:nvSpPr>
        <p:spPr>
          <a:xfrm>
            <a:off x="72230" y="1533395"/>
            <a:ext cx="8896200" cy="4605300"/>
          </a:xfrm>
          <a:prstGeom prst="rect">
            <a:avLst/>
          </a:prstGeom>
          <a:noFill/>
          <a:ln>
            <a:noFill/>
          </a:ln>
        </p:spPr>
        <p:txBody>
          <a:bodyPr anchorCtr="0" anchor="t" bIns="45700" lIns="91425" spcFirstLastPara="1" rIns="91425" wrap="square" tIns="45700">
            <a:noAutofit/>
          </a:bodyPr>
          <a:lstStyle/>
          <a:p>
            <a:pPr indent="0" lvl="0" marL="12700" marR="0" rtl="0" algn="just">
              <a:lnSpc>
                <a:spcPct val="90000"/>
              </a:lnSpc>
              <a:spcBef>
                <a:spcPts val="0"/>
              </a:spcBef>
              <a:spcAft>
                <a:spcPts val="0"/>
              </a:spcAft>
              <a:buNone/>
            </a:pPr>
            <a:r>
              <a:t/>
            </a:r>
            <a:endParaRPr b="1" i="0" sz="10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000" u="none" cap="none" strike="noStrike">
                <a:solidFill>
                  <a:schemeClr val="lt1"/>
                </a:solidFill>
                <a:latin typeface="Arial"/>
                <a:ea typeface="Arial"/>
                <a:cs typeface="Arial"/>
                <a:sym typeface="Arial"/>
              </a:rPr>
              <a:t>During the past 7 days, in East Africa, rainfall was above-average over</a:t>
            </a:r>
            <a:r>
              <a:rPr b="1" lang="en-US" sz="1000">
                <a:solidFill>
                  <a:schemeClr val="lt1"/>
                </a:solidFill>
              </a:rPr>
              <a:t> western Burundi, south-central Uganda, </a:t>
            </a:r>
            <a:r>
              <a:rPr b="1" i="0" lang="en-US" sz="1000" u="none" cap="none" strike="noStrike">
                <a:solidFill>
                  <a:schemeClr val="lt1"/>
                </a:solidFill>
                <a:latin typeface="Arial"/>
                <a:ea typeface="Arial"/>
                <a:cs typeface="Arial"/>
                <a:sym typeface="Arial"/>
              </a:rPr>
              <a:t>and northwest</a:t>
            </a:r>
            <a:r>
              <a:rPr b="1" lang="en-US" sz="1000">
                <a:solidFill>
                  <a:schemeClr val="lt1"/>
                </a:solidFill>
              </a:rPr>
              <a:t>ern</a:t>
            </a:r>
            <a:r>
              <a:rPr b="1" i="0" lang="en-US" sz="1000" u="none" cap="none" strike="noStrike">
                <a:solidFill>
                  <a:schemeClr val="lt1"/>
                </a:solidFill>
                <a:latin typeface="Arial"/>
                <a:ea typeface="Arial"/>
                <a:cs typeface="Arial"/>
                <a:sym typeface="Arial"/>
              </a:rPr>
              <a:t>, </a:t>
            </a:r>
            <a:r>
              <a:rPr b="1" lang="en-US" sz="1000">
                <a:solidFill>
                  <a:schemeClr val="lt1"/>
                </a:solidFill>
              </a:rPr>
              <a:t>central, and southern </a:t>
            </a:r>
            <a:r>
              <a:rPr b="1" i="0" lang="en-US" sz="1000" u="none" cap="none" strike="noStrike">
                <a:solidFill>
                  <a:schemeClr val="lt1"/>
                </a:solidFill>
                <a:latin typeface="Arial"/>
                <a:ea typeface="Arial"/>
                <a:cs typeface="Arial"/>
                <a:sym typeface="Arial"/>
              </a:rPr>
              <a:t>Tanzania. Below-average rainfall was observed over </a:t>
            </a:r>
            <a:r>
              <a:rPr b="1" lang="en-US" sz="1000">
                <a:solidFill>
                  <a:schemeClr val="lt1"/>
                </a:solidFill>
              </a:rPr>
              <a:t>pockets</a:t>
            </a:r>
            <a:r>
              <a:rPr b="1" i="0" lang="en-US" sz="1000" u="none" cap="none" strike="noStrike">
                <a:solidFill>
                  <a:schemeClr val="lt1"/>
                </a:solidFill>
                <a:latin typeface="Arial"/>
                <a:ea typeface="Arial"/>
                <a:cs typeface="Arial"/>
                <a:sym typeface="Arial"/>
              </a:rPr>
              <a:t> of southwestern Ethi</a:t>
            </a:r>
            <a:r>
              <a:rPr b="1" lang="en-US" sz="1000">
                <a:solidFill>
                  <a:schemeClr val="lt1"/>
                </a:solidFill>
              </a:rPr>
              <a:t>opia, </a:t>
            </a:r>
            <a:r>
              <a:rPr b="1" i="0" lang="en-US" sz="1000" u="none" cap="none" strike="noStrike">
                <a:solidFill>
                  <a:schemeClr val="lt1"/>
                </a:solidFill>
                <a:latin typeface="Arial"/>
                <a:ea typeface="Arial"/>
                <a:cs typeface="Arial"/>
                <a:sym typeface="Arial"/>
              </a:rPr>
              <a:t>southeastern Uganda, </a:t>
            </a:r>
            <a:r>
              <a:rPr b="1" lang="en-US" sz="1000">
                <a:solidFill>
                  <a:schemeClr val="lt1"/>
                </a:solidFill>
              </a:rPr>
              <a:t>southwestern</a:t>
            </a:r>
            <a:r>
              <a:rPr b="1" i="0" lang="en-US" sz="1000" u="none" cap="none" strike="noStrike">
                <a:solidFill>
                  <a:schemeClr val="lt1"/>
                </a:solidFill>
                <a:latin typeface="Arial"/>
                <a:ea typeface="Arial"/>
                <a:cs typeface="Arial"/>
                <a:sym typeface="Arial"/>
              </a:rPr>
              <a:t> Kenya</a:t>
            </a:r>
            <a:r>
              <a:rPr b="1" lang="en-US" sz="1000">
                <a:solidFill>
                  <a:schemeClr val="lt1"/>
                </a:solidFill>
              </a:rPr>
              <a:t>, western Burundi, Rwanda, and northwestern and north-central Tanzania</a:t>
            </a:r>
            <a:r>
              <a:rPr b="1" i="0" lang="en-US" sz="1000" u="none" cap="none" strike="noStrike">
                <a:solidFill>
                  <a:schemeClr val="lt1"/>
                </a:solidFill>
                <a:latin typeface="Arial"/>
                <a:ea typeface="Arial"/>
                <a:cs typeface="Arial"/>
                <a:sym typeface="Arial"/>
              </a:rPr>
              <a:t>. In Central Africa, rainfall was above-average ov</a:t>
            </a:r>
            <a:r>
              <a:rPr b="1" lang="en-US" sz="1000">
                <a:solidFill>
                  <a:schemeClr val="lt1"/>
                </a:solidFill>
              </a:rPr>
              <a:t>er</a:t>
            </a:r>
            <a:r>
              <a:rPr b="1" i="0" lang="en-US" sz="1000" u="none" cap="none" strike="noStrike">
                <a:solidFill>
                  <a:schemeClr val="lt1"/>
                </a:solidFill>
                <a:latin typeface="Arial"/>
                <a:ea typeface="Arial"/>
                <a:cs typeface="Arial"/>
                <a:sym typeface="Arial"/>
              </a:rPr>
              <a:t> most of north</a:t>
            </a:r>
            <a:r>
              <a:rPr b="1" lang="en-US" sz="1000">
                <a:solidFill>
                  <a:schemeClr val="lt1"/>
                </a:solidFill>
              </a:rPr>
              <a:t>western and central portions of coastal</a:t>
            </a:r>
            <a:r>
              <a:rPr b="1" i="0" lang="en-US" sz="1000" u="none" cap="none" strike="noStrike">
                <a:solidFill>
                  <a:schemeClr val="lt1"/>
                </a:solidFill>
                <a:latin typeface="Arial"/>
                <a:ea typeface="Arial"/>
                <a:cs typeface="Arial"/>
                <a:sym typeface="Arial"/>
              </a:rPr>
              <a:t> Gabon, </a:t>
            </a:r>
            <a:r>
              <a:rPr b="1" lang="en-US" sz="1000">
                <a:solidFill>
                  <a:schemeClr val="lt1"/>
                </a:solidFill>
              </a:rPr>
              <a:t>south-central</a:t>
            </a:r>
            <a:r>
              <a:rPr b="1" i="0" lang="en-US" sz="1000" u="none" cap="none" strike="noStrike">
                <a:solidFill>
                  <a:schemeClr val="lt1"/>
                </a:solidFill>
                <a:latin typeface="Arial"/>
                <a:ea typeface="Arial"/>
                <a:cs typeface="Arial"/>
                <a:sym typeface="Arial"/>
              </a:rPr>
              <a:t> Equatorial Guinea, southwestern Congo, </a:t>
            </a:r>
            <a:r>
              <a:rPr b="1" lang="en-US" sz="1000">
                <a:solidFill>
                  <a:schemeClr val="lt1"/>
                </a:solidFill>
              </a:rPr>
              <a:t>and most of western, east-central (west of Rwanda), and pockets of </a:t>
            </a:r>
            <a:r>
              <a:rPr b="1" i="0" lang="en-US" sz="1000" u="none" cap="none" strike="noStrike">
                <a:solidFill>
                  <a:schemeClr val="lt1"/>
                </a:solidFill>
                <a:latin typeface="Arial"/>
                <a:ea typeface="Arial"/>
                <a:cs typeface="Arial"/>
                <a:sym typeface="Arial"/>
              </a:rPr>
              <a:t>southe</a:t>
            </a:r>
            <a:r>
              <a:rPr b="1" lang="en-US" sz="1000">
                <a:solidFill>
                  <a:schemeClr val="lt1"/>
                </a:solidFill>
              </a:rPr>
              <a:t>astern</a:t>
            </a:r>
            <a:r>
              <a:rPr b="1" i="0" lang="en-US" sz="1000" u="none" cap="none" strike="noStrike">
                <a:solidFill>
                  <a:schemeClr val="lt1"/>
                </a:solidFill>
                <a:latin typeface="Arial"/>
                <a:ea typeface="Arial"/>
                <a:cs typeface="Arial"/>
                <a:sym typeface="Arial"/>
              </a:rPr>
              <a:t> DRC. Below-average rainfall was observed over the south</a:t>
            </a:r>
            <a:r>
              <a:rPr b="1" lang="en-US" sz="1000">
                <a:solidFill>
                  <a:schemeClr val="lt1"/>
                </a:solidFill>
              </a:rPr>
              <a:t>western coast, central, and southern portions of </a:t>
            </a:r>
            <a:r>
              <a:rPr b="1" i="0" lang="en-US" sz="1000" u="none" cap="none" strike="noStrike">
                <a:solidFill>
                  <a:schemeClr val="lt1"/>
                </a:solidFill>
                <a:latin typeface="Arial"/>
                <a:ea typeface="Arial"/>
                <a:cs typeface="Arial"/>
                <a:sym typeface="Arial"/>
              </a:rPr>
              <a:t>Gabon</a:t>
            </a:r>
            <a:r>
              <a:rPr b="1" lang="en-US" sz="1000">
                <a:solidFill>
                  <a:schemeClr val="lt1"/>
                </a:solidFill>
              </a:rPr>
              <a:t>, northern, western, and eastern Equatorial Guinea, southwestern and northwestern Congo, southern Cameroon, </a:t>
            </a:r>
            <a:r>
              <a:rPr b="1" lang="en-US" sz="1000">
                <a:solidFill>
                  <a:schemeClr val="lt1"/>
                </a:solidFill>
              </a:rPr>
              <a:t>pockets of </a:t>
            </a:r>
            <a:r>
              <a:rPr b="1" lang="en-US" sz="1000">
                <a:solidFill>
                  <a:schemeClr val="lt1"/>
                </a:solidFill>
              </a:rPr>
              <a:t>northeastern, northwestern, southern, and central</a:t>
            </a:r>
            <a:r>
              <a:rPr b="1" i="0" lang="en-US" sz="1000" u="none" cap="none" strike="noStrike">
                <a:solidFill>
                  <a:schemeClr val="lt1"/>
                </a:solidFill>
                <a:latin typeface="Arial"/>
                <a:ea typeface="Arial"/>
                <a:cs typeface="Arial"/>
                <a:sym typeface="Arial"/>
              </a:rPr>
              <a:t> DRC, and Sao Tome and Principe. In West Africa, </a:t>
            </a:r>
            <a:r>
              <a:rPr b="1" lang="en-US" sz="1000">
                <a:solidFill>
                  <a:schemeClr val="lt1"/>
                </a:solidFill>
              </a:rPr>
              <a:t>rainfall was near average across most of the region, except for small regions of below-average rainfall in southwestern and northeastern Cote d’Ivoire, </a:t>
            </a:r>
            <a:r>
              <a:rPr b="1" lang="en-US" sz="1000">
                <a:solidFill>
                  <a:schemeClr val="lt1"/>
                </a:solidFill>
              </a:rPr>
              <a:t>southeastern</a:t>
            </a:r>
            <a:r>
              <a:rPr b="1" lang="en-US" sz="1000">
                <a:solidFill>
                  <a:schemeClr val="lt1"/>
                </a:solidFill>
              </a:rPr>
              <a:t> Liberia, northwestern Ghana, north-central Togo, northwestern Benin, and southwestern and southeastern pockets of coastal Nigeria. In contrast, rainfall was above average only in a small south-central pocket of coastal Nigeria. </a:t>
            </a:r>
            <a:r>
              <a:rPr b="1" i="0" lang="en-US" sz="1000" u="none" cap="none" strike="noStrike">
                <a:solidFill>
                  <a:schemeClr val="lt1"/>
                </a:solidFill>
                <a:latin typeface="Arial"/>
                <a:ea typeface="Arial"/>
                <a:cs typeface="Arial"/>
                <a:sym typeface="Arial"/>
              </a:rPr>
              <a:t>In </a:t>
            </a:r>
            <a:r>
              <a:rPr b="1" lang="en-US" sz="1000">
                <a:solidFill>
                  <a:schemeClr val="lt1"/>
                </a:solidFill>
              </a:rPr>
              <a:t>S</a:t>
            </a:r>
            <a:r>
              <a:rPr b="1" i="0" lang="en-US" sz="1000" u="none" cap="none" strike="noStrike">
                <a:solidFill>
                  <a:schemeClr val="lt1"/>
                </a:solidFill>
                <a:latin typeface="Arial"/>
                <a:ea typeface="Arial"/>
                <a:cs typeface="Arial"/>
                <a:sym typeface="Arial"/>
              </a:rPr>
              <a:t>outhern Africa, rainfall was above-average over</a:t>
            </a:r>
            <a:r>
              <a:rPr b="1" lang="en-US" sz="1000">
                <a:solidFill>
                  <a:schemeClr val="lt1"/>
                </a:solidFill>
              </a:rPr>
              <a:t> southern, northwestern, and pockets of central</a:t>
            </a:r>
            <a:r>
              <a:rPr b="1" i="0" lang="en-US" sz="1000" u="none" cap="none" strike="noStrike">
                <a:solidFill>
                  <a:schemeClr val="lt1"/>
                </a:solidFill>
                <a:latin typeface="Arial"/>
                <a:ea typeface="Arial"/>
                <a:cs typeface="Arial"/>
                <a:sym typeface="Arial"/>
              </a:rPr>
              <a:t> Angola,</a:t>
            </a:r>
            <a:r>
              <a:rPr b="1" lang="en-US" sz="1000">
                <a:solidFill>
                  <a:schemeClr val="lt1"/>
                </a:solidFill>
              </a:rPr>
              <a:t> northwestern, northwestern, </a:t>
            </a:r>
            <a:r>
              <a:rPr b="1" i="0" lang="en-US" sz="1000" u="none" cap="none" strike="noStrike">
                <a:solidFill>
                  <a:schemeClr val="lt1"/>
                </a:solidFill>
                <a:latin typeface="Arial"/>
                <a:ea typeface="Arial"/>
                <a:cs typeface="Arial"/>
                <a:sym typeface="Arial"/>
              </a:rPr>
              <a:t>northeastern, and </a:t>
            </a:r>
            <a:r>
              <a:rPr b="1" lang="en-US" sz="1000">
                <a:solidFill>
                  <a:schemeClr val="lt1"/>
                </a:solidFill>
              </a:rPr>
              <a:t>pockets</a:t>
            </a:r>
            <a:r>
              <a:rPr b="1" i="0" lang="en-US" sz="1000" u="none" cap="none" strike="noStrike">
                <a:solidFill>
                  <a:schemeClr val="lt1"/>
                </a:solidFill>
                <a:latin typeface="Arial"/>
                <a:ea typeface="Arial"/>
                <a:cs typeface="Arial"/>
                <a:sym typeface="Arial"/>
              </a:rPr>
              <a:t> of south</a:t>
            </a:r>
            <a:r>
              <a:rPr b="1" lang="en-US" sz="1000">
                <a:solidFill>
                  <a:schemeClr val="lt1"/>
                </a:solidFill>
              </a:rPr>
              <a:t>western </a:t>
            </a:r>
            <a:r>
              <a:rPr b="1" i="0" lang="en-US" sz="1000" u="none" cap="none" strike="noStrike">
                <a:solidFill>
                  <a:schemeClr val="lt1"/>
                </a:solidFill>
                <a:latin typeface="Arial"/>
                <a:ea typeface="Arial"/>
                <a:cs typeface="Arial"/>
                <a:sym typeface="Arial"/>
              </a:rPr>
              <a:t>Mozambique, </a:t>
            </a:r>
            <a:r>
              <a:rPr b="1" lang="en-US" sz="1000">
                <a:solidFill>
                  <a:schemeClr val="lt1"/>
                </a:solidFill>
              </a:rPr>
              <a:t>western,</a:t>
            </a:r>
            <a:r>
              <a:rPr b="1" i="0" lang="en-US" sz="1000" u="none" cap="none" strike="noStrike">
                <a:solidFill>
                  <a:schemeClr val="lt1"/>
                </a:solidFill>
                <a:latin typeface="Arial"/>
                <a:ea typeface="Arial"/>
                <a:cs typeface="Arial"/>
                <a:sym typeface="Arial"/>
              </a:rPr>
              <a:t> </a:t>
            </a:r>
            <a:r>
              <a:rPr b="1" lang="en-US" sz="1000">
                <a:solidFill>
                  <a:schemeClr val="lt1"/>
                </a:solidFill>
              </a:rPr>
              <a:t>eastern, and south-central </a:t>
            </a:r>
            <a:r>
              <a:rPr b="1" i="0" lang="en-US" sz="1000" u="none" cap="none" strike="noStrike">
                <a:solidFill>
                  <a:schemeClr val="lt1"/>
                </a:solidFill>
                <a:latin typeface="Arial"/>
                <a:ea typeface="Arial"/>
                <a:cs typeface="Arial"/>
                <a:sym typeface="Arial"/>
              </a:rPr>
              <a:t>Zambia, southeastern Zimbabwe, </a:t>
            </a:r>
            <a:r>
              <a:rPr b="1" lang="en-US" sz="1000">
                <a:solidFill>
                  <a:schemeClr val="lt1"/>
                </a:solidFill>
              </a:rPr>
              <a:t>north-central to southern Malawi, </a:t>
            </a:r>
            <a:r>
              <a:rPr b="1" lang="en-US" sz="1000">
                <a:solidFill>
                  <a:schemeClr val="lt1"/>
                </a:solidFill>
              </a:rPr>
              <a:t>southwestern Botswana, most of northern (including the eastern portion of the Caprivi Strip) and central Namibia, portions of central and south-central South Africa, Lesotho, central and eastern Comoros, and northern, central, and most of the east coast of  M</a:t>
            </a:r>
            <a:r>
              <a:rPr b="1" i="0" lang="en-US" sz="1000" u="none" cap="none" strike="noStrike">
                <a:solidFill>
                  <a:schemeClr val="lt1"/>
                </a:solidFill>
                <a:latin typeface="Arial"/>
                <a:ea typeface="Arial"/>
                <a:cs typeface="Arial"/>
                <a:sym typeface="Arial"/>
              </a:rPr>
              <a:t>adagascar. In contrast, rainfall was below-average over </a:t>
            </a:r>
            <a:r>
              <a:rPr b="1" lang="en-US" sz="1000">
                <a:solidFill>
                  <a:schemeClr val="lt1"/>
                </a:solidFill>
              </a:rPr>
              <a:t>west-central and northeastern</a:t>
            </a:r>
            <a:r>
              <a:rPr b="1" i="0" lang="en-US" sz="1000" u="none" cap="none" strike="noStrike">
                <a:solidFill>
                  <a:schemeClr val="lt1"/>
                </a:solidFill>
                <a:latin typeface="Arial"/>
                <a:ea typeface="Arial"/>
                <a:cs typeface="Arial"/>
                <a:sym typeface="Arial"/>
              </a:rPr>
              <a:t> Angola, </a:t>
            </a:r>
            <a:r>
              <a:rPr b="1" lang="en-US" sz="1000">
                <a:solidFill>
                  <a:schemeClr val="lt1"/>
                </a:solidFill>
              </a:rPr>
              <a:t>pockets of </a:t>
            </a:r>
            <a:r>
              <a:rPr b="1" i="0" lang="en-US" sz="1000" u="none" cap="none" strike="noStrike">
                <a:solidFill>
                  <a:schemeClr val="lt1"/>
                </a:solidFill>
                <a:latin typeface="Arial"/>
                <a:ea typeface="Arial"/>
                <a:cs typeface="Arial"/>
                <a:sym typeface="Arial"/>
              </a:rPr>
              <a:t>northeastern Namibia </a:t>
            </a:r>
            <a:r>
              <a:rPr b="1" lang="en-US" sz="1000">
                <a:solidFill>
                  <a:schemeClr val="lt1"/>
                </a:solidFill>
              </a:rPr>
              <a:t>(including the western portion of the Caprivi Strip)</a:t>
            </a:r>
            <a:r>
              <a:rPr b="1" i="0" lang="en-US" sz="1000" u="none" cap="none" strike="noStrike">
                <a:solidFill>
                  <a:schemeClr val="lt1"/>
                </a:solidFill>
                <a:latin typeface="Arial"/>
                <a:ea typeface="Arial"/>
                <a:cs typeface="Arial"/>
                <a:sym typeface="Arial"/>
              </a:rPr>
              <a:t>, </a:t>
            </a:r>
            <a:r>
              <a:rPr b="1" lang="en-US" sz="1000">
                <a:solidFill>
                  <a:schemeClr val="lt1"/>
                </a:solidFill>
              </a:rPr>
              <a:t>portions of north--central and pockets of northeastern </a:t>
            </a:r>
            <a:r>
              <a:rPr b="1" i="0" lang="en-US" sz="1000" u="none" cap="none" strike="noStrike">
                <a:solidFill>
                  <a:schemeClr val="lt1"/>
                </a:solidFill>
                <a:latin typeface="Arial"/>
                <a:ea typeface="Arial"/>
                <a:cs typeface="Arial"/>
                <a:sym typeface="Arial"/>
              </a:rPr>
              <a:t>Zambia, </a:t>
            </a:r>
            <a:r>
              <a:rPr b="1" lang="en-US" sz="1000">
                <a:solidFill>
                  <a:schemeClr val="lt1"/>
                </a:solidFill>
              </a:rPr>
              <a:t>most of northern, central, and eastern </a:t>
            </a:r>
            <a:r>
              <a:rPr b="1" i="0" lang="en-US" sz="1000" u="none" cap="none" strike="noStrike">
                <a:solidFill>
                  <a:schemeClr val="lt1"/>
                </a:solidFill>
                <a:latin typeface="Arial"/>
                <a:ea typeface="Arial"/>
                <a:cs typeface="Arial"/>
                <a:sym typeface="Arial"/>
              </a:rPr>
              <a:t>Botswana,</a:t>
            </a:r>
            <a:r>
              <a:rPr b="1" lang="en-US" sz="1000">
                <a:solidFill>
                  <a:schemeClr val="lt1"/>
                </a:solidFill>
              </a:rPr>
              <a:t> most of western, northern, and southern </a:t>
            </a:r>
            <a:r>
              <a:rPr b="1" i="0" lang="en-US" sz="1000" u="none" cap="none" strike="noStrike">
                <a:solidFill>
                  <a:schemeClr val="lt1"/>
                </a:solidFill>
                <a:latin typeface="Arial"/>
                <a:ea typeface="Arial"/>
                <a:cs typeface="Arial"/>
                <a:sym typeface="Arial"/>
              </a:rPr>
              <a:t>Zimbabwe, </a:t>
            </a:r>
            <a:r>
              <a:rPr b="1" lang="en-US" sz="1000">
                <a:solidFill>
                  <a:schemeClr val="lt1"/>
                </a:solidFill>
              </a:rPr>
              <a:t>pockets of northern</a:t>
            </a:r>
            <a:r>
              <a:rPr b="1" i="0" lang="en-US" sz="1000" u="none" cap="none" strike="noStrike">
                <a:solidFill>
                  <a:schemeClr val="lt1"/>
                </a:solidFill>
                <a:latin typeface="Arial"/>
                <a:ea typeface="Arial"/>
                <a:cs typeface="Arial"/>
                <a:sym typeface="Arial"/>
              </a:rPr>
              <a:t> Malawi, </a:t>
            </a:r>
            <a:r>
              <a:rPr b="1" lang="en-US" sz="1000">
                <a:solidFill>
                  <a:schemeClr val="lt1"/>
                </a:solidFill>
              </a:rPr>
              <a:t>northeastern </a:t>
            </a:r>
            <a:r>
              <a:rPr b="1" i="0" lang="en-US" sz="1000" u="none" cap="none" strike="noStrike">
                <a:solidFill>
                  <a:schemeClr val="lt1"/>
                </a:solidFill>
                <a:latin typeface="Arial"/>
                <a:ea typeface="Arial"/>
                <a:cs typeface="Arial"/>
                <a:sym typeface="Arial"/>
              </a:rPr>
              <a:t> and eastern South Africa, Eswatini, central and</a:t>
            </a:r>
            <a:r>
              <a:rPr b="1" lang="en-US" sz="1000">
                <a:solidFill>
                  <a:schemeClr val="lt1"/>
                </a:solidFill>
              </a:rPr>
              <a:t> eastern/southern</a:t>
            </a:r>
            <a:r>
              <a:rPr b="1" i="0" lang="en-US" sz="1000" u="none" cap="none" strike="noStrike">
                <a:solidFill>
                  <a:schemeClr val="lt1"/>
                </a:solidFill>
                <a:latin typeface="Arial"/>
                <a:ea typeface="Arial"/>
                <a:cs typeface="Arial"/>
                <a:sym typeface="Arial"/>
              </a:rPr>
              <a:t> por</a:t>
            </a:r>
            <a:r>
              <a:rPr b="1" lang="en-US" sz="1000">
                <a:solidFill>
                  <a:schemeClr val="lt1"/>
                </a:solidFill>
              </a:rPr>
              <a:t>tions of coastal </a:t>
            </a:r>
            <a:r>
              <a:rPr b="1" i="0" lang="en-US" sz="1000" u="none" cap="none" strike="noStrike">
                <a:solidFill>
                  <a:schemeClr val="lt1"/>
                </a:solidFill>
                <a:latin typeface="Arial"/>
                <a:ea typeface="Arial"/>
                <a:cs typeface="Arial"/>
                <a:sym typeface="Arial"/>
              </a:rPr>
              <a:t>Mozambique, and </a:t>
            </a:r>
            <a:r>
              <a:rPr b="1" lang="en-US" sz="1000">
                <a:solidFill>
                  <a:schemeClr val="lt1"/>
                </a:solidFill>
              </a:rPr>
              <a:t>most of southern </a:t>
            </a:r>
            <a:r>
              <a:rPr b="1" i="0" lang="en-US" sz="1000" u="none" cap="none" strike="noStrike">
                <a:solidFill>
                  <a:schemeClr val="lt1"/>
                </a:solidFill>
                <a:latin typeface="Arial"/>
                <a:ea typeface="Arial"/>
                <a:cs typeface="Arial"/>
                <a:sym typeface="Arial"/>
              </a:rPr>
              <a:t>Madagascar. </a:t>
            </a:r>
            <a:endParaRPr sz="1200"/>
          </a:p>
          <a:p>
            <a:pPr indent="-196850" lvl="0" marL="285750" marR="0" rtl="0" algn="just">
              <a:lnSpc>
                <a:spcPct val="100000"/>
              </a:lnSpc>
              <a:spcBef>
                <a:spcPts val="0"/>
              </a:spcBef>
              <a:spcAft>
                <a:spcPts val="0"/>
              </a:spcAft>
              <a:buClr>
                <a:srgbClr val="000000"/>
              </a:buClr>
              <a:buSzPts val="1200"/>
              <a:buFont typeface="Arial"/>
              <a:buNone/>
            </a:pPr>
            <a:r>
              <a:t/>
            </a:r>
            <a:endParaRPr b="1" i="0" sz="1000" u="none" cap="none" strike="noStrike">
              <a:solidFill>
                <a:schemeClr val="lt1"/>
              </a:solidFill>
              <a:latin typeface="Arial"/>
              <a:ea typeface="Arial"/>
              <a:cs typeface="Arial"/>
              <a:sym typeface="Arial"/>
            </a:endParaRPr>
          </a:p>
          <a:p>
            <a:pPr indent="-260350" lvl="0" marL="285750" marR="0" rtl="0" algn="just">
              <a:lnSpc>
                <a:spcPct val="100000"/>
              </a:lnSpc>
              <a:spcBef>
                <a:spcPts val="0"/>
              </a:spcBef>
              <a:spcAft>
                <a:spcPts val="0"/>
              </a:spcAft>
              <a:buClr>
                <a:schemeClr val="lt1"/>
              </a:buClr>
              <a:buSzPts val="1000"/>
              <a:buFont typeface="Arial"/>
              <a:buChar char="•"/>
            </a:pPr>
            <a:r>
              <a:rPr b="1" i="0" lang="en-US" sz="1000" u="none" cap="none" strike="noStrike">
                <a:solidFill>
                  <a:schemeClr val="lt1"/>
                </a:solidFill>
                <a:latin typeface="Arial"/>
                <a:ea typeface="Arial"/>
                <a:cs typeface="Arial"/>
                <a:sym typeface="Arial"/>
              </a:rPr>
              <a:t>Week-1 outlook calls for</a:t>
            </a:r>
            <a:r>
              <a:rPr b="1" lang="en-US" sz="1000">
                <a:solidFill>
                  <a:schemeClr val="lt1"/>
                </a:solidFill>
              </a:rPr>
              <a:t> </a:t>
            </a:r>
            <a:r>
              <a:rPr b="1" i="0" lang="en-US" sz="1000" u="none" cap="none" strike="noStrike">
                <a:solidFill>
                  <a:schemeClr val="lt1"/>
                </a:solidFill>
                <a:latin typeface="Arial"/>
                <a:ea typeface="Arial"/>
                <a:cs typeface="Arial"/>
                <a:sym typeface="Arial"/>
              </a:rPr>
              <a:t>above-average rainfall over the western p</a:t>
            </a:r>
            <a:r>
              <a:rPr b="1" lang="en-US" sz="1000">
                <a:solidFill>
                  <a:schemeClr val="lt1"/>
                </a:solidFill>
              </a:rPr>
              <a:t>ortion of the Gulf of Guinea (from Sierra Leone to Ghana), southern</a:t>
            </a:r>
            <a:r>
              <a:rPr b="1" i="0" lang="en-US" sz="1000" u="none" cap="none" strike="noStrike">
                <a:solidFill>
                  <a:schemeClr val="lt1"/>
                </a:solidFill>
                <a:latin typeface="Arial"/>
                <a:ea typeface="Arial"/>
                <a:cs typeface="Arial"/>
                <a:sym typeface="Arial"/>
              </a:rPr>
              <a:t> Congo, south</a:t>
            </a:r>
            <a:r>
              <a:rPr b="1" lang="en-US" sz="1000">
                <a:solidFill>
                  <a:schemeClr val="lt1"/>
                </a:solidFill>
              </a:rPr>
              <a:t>ern and central</a:t>
            </a:r>
            <a:r>
              <a:rPr b="1" i="0" lang="en-US" sz="1000" u="none" cap="none" strike="noStrike">
                <a:solidFill>
                  <a:schemeClr val="lt1"/>
                </a:solidFill>
                <a:latin typeface="Arial"/>
                <a:ea typeface="Arial"/>
                <a:cs typeface="Arial"/>
                <a:sym typeface="Arial"/>
              </a:rPr>
              <a:t> Gabon, </a:t>
            </a:r>
            <a:r>
              <a:rPr b="1" lang="en-US" sz="1000">
                <a:solidFill>
                  <a:schemeClr val="lt1"/>
                </a:solidFill>
              </a:rPr>
              <a:t>central</a:t>
            </a:r>
            <a:r>
              <a:rPr b="1" i="0" lang="en-US" sz="1000" u="none" cap="none" strike="noStrike">
                <a:solidFill>
                  <a:schemeClr val="lt1"/>
                </a:solidFill>
                <a:latin typeface="Arial"/>
                <a:ea typeface="Arial"/>
                <a:cs typeface="Arial"/>
                <a:sym typeface="Arial"/>
              </a:rPr>
              <a:t> DRC, Burundi, </a:t>
            </a:r>
            <a:r>
              <a:rPr b="1" lang="en-US" sz="1000">
                <a:solidFill>
                  <a:schemeClr val="lt1"/>
                </a:solidFill>
              </a:rPr>
              <a:t>central and western</a:t>
            </a:r>
            <a:r>
              <a:rPr b="1" i="0" lang="en-US" sz="1000" u="none" cap="none" strike="noStrike">
                <a:solidFill>
                  <a:schemeClr val="lt1"/>
                </a:solidFill>
                <a:latin typeface="Arial"/>
                <a:ea typeface="Arial"/>
                <a:cs typeface="Arial"/>
                <a:sym typeface="Arial"/>
              </a:rPr>
              <a:t> Tanzania,</a:t>
            </a:r>
            <a:r>
              <a:rPr b="1" lang="en-US" sz="1000">
                <a:solidFill>
                  <a:schemeClr val="lt1"/>
                </a:solidFill>
              </a:rPr>
              <a:t> western </a:t>
            </a:r>
            <a:r>
              <a:rPr b="1" i="0" lang="en-US" sz="1000" u="none" cap="none" strike="noStrike">
                <a:solidFill>
                  <a:schemeClr val="lt1"/>
                </a:solidFill>
                <a:latin typeface="Arial"/>
                <a:ea typeface="Arial"/>
                <a:cs typeface="Arial"/>
                <a:sym typeface="Arial"/>
              </a:rPr>
              <a:t>Zambia,</a:t>
            </a:r>
            <a:r>
              <a:rPr b="1" lang="en-US" sz="1000">
                <a:solidFill>
                  <a:schemeClr val="lt1"/>
                </a:solidFill>
              </a:rPr>
              <a:t> east-central and southeastern portions of coastal Mozambique, northwestern and southern </a:t>
            </a:r>
            <a:r>
              <a:rPr b="1" i="0" lang="en-US" sz="1000" u="none" cap="none" strike="noStrike">
                <a:solidFill>
                  <a:schemeClr val="lt1"/>
                </a:solidFill>
                <a:latin typeface="Arial"/>
                <a:ea typeface="Arial"/>
                <a:cs typeface="Arial"/>
                <a:sym typeface="Arial"/>
              </a:rPr>
              <a:t>Angola, northwestern Namibia, </a:t>
            </a:r>
            <a:r>
              <a:rPr b="1" lang="en-US" sz="1000">
                <a:solidFill>
                  <a:schemeClr val="lt1"/>
                </a:solidFill>
              </a:rPr>
              <a:t>and northern and most of western, east-central, and southwestern Madagascar</a:t>
            </a:r>
            <a:r>
              <a:rPr b="1" i="0" lang="en-US" sz="1000" u="none" cap="none" strike="noStrike">
                <a:solidFill>
                  <a:schemeClr val="lt1"/>
                </a:solidFill>
                <a:latin typeface="Arial"/>
                <a:ea typeface="Arial"/>
                <a:cs typeface="Arial"/>
                <a:sym typeface="Arial"/>
              </a:rPr>
              <a:t>. In contrast, below-average rainfall is ex</a:t>
            </a:r>
            <a:r>
              <a:rPr b="1" lang="en-US" sz="1000">
                <a:solidFill>
                  <a:schemeClr val="lt1"/>
                </a:solidFill>
              </a:rPr>
              <a:t>pected in pockets of southern Nigeria, Sao Tome and Principe, </a:t>
            </a:r>
            <a:r>
              <a:rPr b="1" lang="en-US" sz="1000">
                <a:solidFill>
                  <a:schemeClr val="lt1"/>
                </a:solidFill>
              </a:rPr>
              <a:t>southern</a:t>
            </a:r>
            <a:r>
              <a:rPr b="1" lang="en-US" sz="1000">
                <a:solidFill>
                  <a:schemeClr val="lt1"/>
                </a:solidFill>
              </a:rPr>
              <a:t> Cameroon, western Gabon, Equatorial Guinea, pockets of southwestern Ethiopia, southeastern Uganda, southern Kenya, northern, eastern, and southern</a:t>
            </a:r>
            <a:r>
              <a:rPr b="1" i="0" lang="en-US" sz="1000" u="none" cap="none" strike="noStrike">
                <a:solidFill>
                  <a:schemeClr val="lt1"/>
                </a:solidFill>
                <a:latin typeface="Arial"/>
                <a:ea typeface="Arial"/>
                <a:cs typeface="Arial"/>
                <a:sym typeface="Arial"/>
              </a:rPr>
              <a:t> Tanzania, </a:t>
            </a:r>
            <a:r>
              <a:rPr b="1" lang="en-US" sz="1000">
                <a:solidFill>
                  <a:schemeClr val="lt1"/>
                </a:solidFill>
              </a:rPr>
              <a:t>central</a:t>
            </a:r>
            <a:r>
              <a:rPr b="1" i="0" lang="en-US" sz="1000" u="none" cap="none" strike="noStrike">
                <a:solidFill>
                  <a:schemeClr val="lt1"/>
                </a:solidFill>
                <a:latin typeface="Arial"/>
                <a:ea typeface="Arial"/>
                <a:cs typeface="Arial"/>
                <a:sym typeface="Arial"/>
              </a:rPr>
              <a:t> Angola, east-centr</a:t>
            </a:r>
            <a:r>
              <a:rPr b="1" lang="en-US" sz="1000">
                <a:solidFill>
                  <a:schemeClr val="lt1"/>
                </a:solidFill>
              </a:rPr>
              <a:t>al and northeastern</a:t>
            </a:r>
            <a:r>
              <a:rPr b="1" i="0" lang="en-US" sz="1000" u="none" cap="none" strike="noStrike">
                <a:solidFill>
                  <a:schemeClr val="lt1"/>
                </a:solidFill>
                <a:latin typeface="Arial"/>
                <a:ea typeface="Arial"/>
                <a:cs typeface="Arial"/>
                <a:sym typeface="Arial"/>
              </a:rPr>
              <a:t> and central Namibia, south</a:t>
            </a:r>
            <a:r>
              <a:rPr b="1" lang="en-US" sz="1000">
                <a:solidFill>
                  <a:schemeClr val="lt1"/>
                </a:solidFill>
              </a:rPr>
              <a:t>eastern DRC, central and eastern South Africa, Eswatini, Lesotho, Botswana, Zimbabwe, northern </a:t>
            </a:r>
            <a:r>
              <a:rPr b="1" lang="en-US" sz="1000">
                <a:solidFill>
                  <a:schemeClr val="lt1"/>
                </a:solidFill>
              </a:rPr>
              <a:t>and</a:t>
            </a:r>
            <a:r>
              <a:rPr b="1" lang="en-US" sz="1000">
                <a:solidFill>
                  <a:schemeClr val="lt1"/>
                </a:solidFill>
              </a:rPr>
              <a:t> western Mozambique, pockets of northern and eastern Zambia, Malawi, Comoros, Seychelles, and pockets of northeastern and central</a:t>
            </a:r>
            <a:r>
              <a:rPr b="1" i="0" lang="en-US" sz="1000" u="none" cap="none" strike="noStrike">
                <a:solidFill>
                  <a:schemeClr val="lt1"/>
                </a:solidFill>
                <a:latin typeface="Arial"/>
                <a:ea typeface="Arial"/>
                <a:cs typeface="Arial"/>
                <a:sym typeface="Arial"/>
              </a:rPr>
              <a:t> Madagascar. Week-2 outlooks suggest above-average rainfall over</a:t>
            </a:r>
            <a:r>
              <a:rPr b="1" lang="en-US" sz="1000">
                <a:solidFill>
                  <a:schemeClr val="lt1"/>
                </a:solidFill>
              </a:rPr>
              <a:t> </a:t>
            </a:r>
            <a:r>
              <a:rPr b="1" i="0" lang="en-US" sz="1000" u="none" cap="none" strike="noStrike">
                <a:solidFill>
                  <a:schemeClr val="lt1"/>
                </a:solidFill>
                <a:latin typeface="Arial"/>
                <a:ea typeface="Arial"/>
                <a:cs typeface="Arial"/>
                <a:sym typeface="Arial"/>
              </a:rPr>
              <a:t>portions of </a:t>
            </a:r>
            <a:r>
              <a:rPr b="1" lang="en-US" sz="1000">
                <a:solidFill>
                  <a:schemeClr val="lt1"/>
                </a:solidFill>
              </a:rPr>
              <a:t>central</a:t>
            </a:r>
            <a:r>
              <a:rPr b="1" i="0" lang="en-US" sz="1000" u="none" cap="none" strike="noStrike">
                <a:solidFill>
                  <a:schemeClr val="lt1"/>
                </a:solidFill>
                <a:latin typeface="Arial"/>
                <a:ea typeface="Arial"/>
                <a:cs typeface="Arial"/>
                <a:sym typeface="Arial"/>
              </a:rPr>
              <a:t> DRC</a:t>
            </a:r>
            <a:r>
              <a:rPr b="1" lang="en-US" sz="1000">
                <a:solidFill>
                  <a:schemeClr val="lt1"/>
                </a:solidFill>
              </a:rPr>
              <a:t>, Equatorial Guinea, Gabon, central and southern Congo, southwestern and northwestern </a:t>
            </a:r>
            <a:r>
              <a:rPr b="1" i="0" lang="en-US" sz="1000" u="none" cap="none" strike="noStrike">
                <a:solidFill>
                  <a:schemeClr val="lt1"/>
                </a:solidFill>
                <a:latin typeface="Arial"/>
                <a:ea typeface="Arial"/>
                <a:cs typeface="Arial"/>
                <a:sym typeface="Arial"/>
              </a:rPr>
              <a:t>Angola, </a:t>
            </a:r>
            <a:r>
              <a:rPr b="1" lang="en-US" sz="1000">
                <a:solidFill>
                  <a:schemeClr val="lt1"/>
                </a:solidFill>
              </a:rPr>
              <a:t>central and southern</a:t>
            </a:r>
            <a:r>
              <a:rPr b="1" i="0" lang="en-US" sz="1000" u="none" cap="none" strike="noStrike">
                <a:solidFill>
                  <a:schemeClr val="lt1"/>
                </a:solidFill>
                <a:latin typeface="Arial"/>
                <a:ea typeface="Arial"/>
                <a:cs typeface="Arial"/>
                <a:sym typeface="Arial"/>
              </a:rPr>
              <a:t> Mozambique, </a:t>
            </a:r>
            <a:r>
              <a:rPr b="1" lang="en-US" sz="1000">
                <a:solidFill>
                  <a:schemeClr val="lt1"/>
                </a:solidFill>
              </a:rPr>
              <a:t>southern Malawi, portions of central Madagascar, and central and eastern Zimbabwe. B</a:t>
            </a:r>
            <a:r>
              <a:rPr b="1" i="0" lang="en-US" sz="1000" u="none" cap="none" strike="noStrike">
                <a:solidFill>
                  <a:schemeClr val="lt1"/>
                </a:solidFill>
                <a:latin typeface="Arial"/>
                <a:ea typeface="Arial"/>
                <a:cs typeface="Arial"/>
                <a:sym typeface="Arial"/>
              </a:rPr>
              <a:t>elow-average rainfall is likely over northern and </a:t>
            </a:r>
            <a:r>
              <a:rPr b="1" lang="en-US" sz="1000">
                <a:solidFill>
                  <a:schemeClr val="lt1"/>
                </a:solidFill>
              </a:rPr>
              <a:t>southern Tanzania, southeastern Uganda, southwestern Kenya,  northern and central Malawi, northeastern Angola, northern Mozambique, southern Botswana, eastern Zambia, </a:t>
            </a:r>
            <a:r>
              <a:rPr b="1" lang="en-US" sz="1000">
                <a:solidFill>
                  <a:schemeClr val="lt1"/>
                </a:solidFill>
              </a:rPr>
              <a:t>pockets</a:t>
            </a:r>
            <a:r>
              <a:rPr b="1" lang="en-US" sz="1000">
                <a:solidFill>
                  <a:schemeClr val="lt1"/>
                </a:solidFill>
              </a:rPr>
              <a:t> of eastern Namibia, central and southeastern South Africa, Lesotho, Comoros, Seychelles, and northwestern and eastern </a:t>
            </a:r>
            <a:r>
              <a:rPr b="1" i="0" lang="en-US" sz="1000" u="none" cap="none" strike="noStrike">
                <a:solidFill>
                  <a:schemeClr val="lt1"/>
                </a:solidFill>
                <a:latin typeface="Arial"/>
                <a:ea typeface="Arial"/>
                <a:cs typeface="Arial"/>
                <a:sym typeface="Arial"/>
              </a:rPr>
              <a:t>Madagascar</a:t>
            </a:r>
            <a:r>
              <a:rPr b="1" lang="en-US" sz="1000">
                <a:solidFill>
                  <a:schemeClr val="lt1"/>
                </a:solidFill>
              </a:rPr>
              <a:t>.</a:t>
            </a:r>
            <a:endParaRPr b="1" i="0" sz="10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000" u="none" cap="none" strike="noStrike">
              <a:solidFill>
                <a:schemeClr val="lt1"/>
              </a:solidFill>
              <a:latin typeface="Arial"/>
              <a:ea typeface="Arial"/>
              <a:cs typeface="Arial"/>
              <a:sym typeface="Arial"/>
            </a:endParaRPr>
          </a:p>
          <a:p>
            <a:pPr indent="0" lvl="0" marL="12700" marR="0" rtl="0" algn="just">
              <a:lnSpc>
                <a:spcPct val="100000"/>
              </a:lnSpc>
              <a:spcBef>
                <a:spcPts val="0"/>
              </a:spcBef>
              <a:spcAft>
                <a:spcPts val="0"/>
              </a:spcAft>
              <a:buNone/>
            </a:pPr>
            <a:r>
              <a:t/>
            </a:r>
            <a:endParaRPr b="1" i="0" sz="10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000" u="none" cap="none" strike="noStrike">
              <a:solidFill>
                <a:schemeClr val="lt1"/>
              </a:solidFill>
              <a:latin typeface="Arial"/>
              <a:ea typeface="Arial"/>
              <a:cs typeface="Arial"/>
              <a:sym typeface="Arial"/>
            </a:endParaRPr>
          </a:p>
          <a:p>
            <a:pPr indent="-196850" lvl="0" marL="285750" marR="0" rtl="0" algn="just">
              <a:lnSpc>
                <a:spcPct val="100000"/>
              </a:lnSpc>
              <a:spcBef>
                <a:spcPts val="0"/>
              </a:spcBef>
              <a:spcAft>
                <a:spcPts val="0"/>
              </a:spcAft>
              <a:buClr>
                <a:schemeClr val="lt1"/>
              </a:buClr>
              <a:buSzPts val="1200"/>
              <a:buFont typeface="Arial"/>
              <a:buNone/>
            </a:pPr>
            <a:r>
              <a:t/>
            </a:r>
            <a:endParaRPr b="1" i="0" sz="1000" u="none" cap="none" strike="noStrike">
              <a:solidFill>
                <a:schemeClr val="lt1"/>
              </a:solidFill>
              <a:latin typeface="Arial"/>
              <a:ea typeface="Arial"/>
              <a:cs typeface="Arial"/>
              <a:sym typeface="Arial"/>
            </a:endParaRPr>
          </a:p>
          <a:p>
            <a:pPr indent="0" lvl="0" marL="12700" marR="0" rtl="0" algn="just">
              <a:lnSpc>
                <a:spcPct val="90000"/>
              </a:lnSpc>
              <a:spcBef>
                <a:spcPts val="0"/>
              </a:spcBef>
              <a:spcAft>
                <a:spcPts val="0"/>
              </a:spcAft>
              <a:buNone/>
            </a:pPr>
            <a:r>
              <a:t/>
            </a:r>
            <a:endParaRPr b="1" i="0" sz="1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idx="4294967295" type="title"/>
          </p:nvPr>
        </p:nvSpPr>
        <p:spPr>
          <a:xfrm>
            <a:off x="683008" y="119629"/>
            <a:ext cx="7696200" cy="72161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90 Days</a:t>
            </a:r>
            <a:endParaRPr/>
          </a:p>
        </p:txBody>
      </p:sp>
      <p:sp>
        <p:nvSpPr>
          <p:cNvPr id="112" name="Google Shape;112;p4"/>
          <p:cNvSpPr txBox="1"/>
          <p:nvPr/>
        </p:nvSpPr>
        <p:spPr>
          <a:xfrm>
            <a:off x="53596" y="4493099"/>
            <a:ext cx="89916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900" u="none" cap="none" strike="noStrike">
                <a:solidFill>
                  <a:schemeClr val="lt1"/>
                </a:solidFill>
                <a:latin typeface="Arial"/>
                <a:ea typeface="Arial"/>
                <a:cs typeface="Arial"/>
                <a:sym typeface="Arial"/>
              </a:rPr>
              <a:t>Over the past 90 days, in East Africa, above-average rainfall was observed over the eastern parts of Sudan, pockets of southeastern and northeastern South Sudan, western Ethiopia, </a:t>
            </a:r>
            <a:r>
              <a:rPr b="1" lang="en-US" sz="900">
                <a:solidFill>
                  <a:schemeClr val="lt1"/>
                </a:solidFill>
              </a:rPr>
              <a:t>northern </a:t>
            </a:r>
            <a:r>
              <a:rPr b="1" i="0" lang="en-US" sz="900" u="none" cap="none" strike="noStrike">
                <a:solidFill>
                  <a:schemeClr val="lt1"/>
                </a:solidFill>
                <a:latin typeface="Arial"/>
                <a:ea typeface="Arial"/>
                <a:cs typeface="Arial"/>
                <a:sym typeface="Arial"/>
              </a:rPr>
              <a:t>and </a:t>
            </a:r>
            <a:r>
              <a:rPr b="1" lang="en-US" sz="900">
                <a:solidFill>
                  <a:schemeClr val="lt1"/>
                </a:solidFill>
              </a:rPr>
              <a:t>western </a:t>
            </a:r>
            <a:r>
              <a:rPr b="1" i="0" lang="en-US" sz="900" u="none" cap="none" strike="noStrike">
                <a:solidFill>
                  <a:schemeClr val="lt1"/>
                </a:solidFill>
                <a:latin typeface="Arial"/>
                <a:ea typeface="Arial"/>
                <a:cs typeface="Arial"/>
                <a:sym typeface="Arial"/>
              </a:rPr>
              <a:t>Eritrea, </a:t>
            </a:r>
            <a:r>
              <a:rPr b="1" lang="en-US" sz="900">
                <a:solidFill>
                  <a:schemeClr val="lt1"/>
                </a:solidFill>
              </a:rPr>
              <a:t>northern, western, and southern</a:t>
            </a:r>
            <a:r>
              <a:rPr b="1" i="0" lang="en-US" sz="900" u="none" cap="none" strike="noStrike">
                <a:solidFill>
                  <a:schemeClr val="lt1"/>
                </a:solidFill>
                <a:latin typeface="Arial"/>
                <a:ea typeface="Arial"/>
                <a:cs typeface="Arial"/>
                <a:sym typeface="Arial"/>
              </a:rPr>
              <a:t> Uganda, Rwanda, western Burundi, pockets of southwestern Kenya, and pockets of southwest</a:t>
            </a:r>
            <a:r>
              <a:rPr b="1" lang="en-US" sz="900">
                <a:solidFill>
                  <a:schemeClr val="lt1"/>
                </a:solidFill>
              </a:rPr>
              <a:t>ern, central, and northwestern</a:t>
            </a:r>
            <a:r>
              <a:rPr b="1" i="0" lang="en-US" sz="900" u="none" cap="none" strike="noStrike">
                <a:solidFill>
                  <a:schemeClr val="lt1"/>
                </a:solidFill>
                <a:latin typeface="Arial"/>
                <a:ea typeface="Arial"/>
                <a:cs typeface="Arial"/>
                <a:sym typeface="Arial"/>
              </a:rPr>
              <a:t> Tanzania. Rainfall was below-average over southern, centr</a:t>
            </a:r>
            <a:r>
              <a:rPr b="1" lang="en-US" sz="900">
                <a:solidFill>
                  <a:schemeClr val="lt1"/>
                </a:solidFill>
              </a:rPr>
              <a:t>al,</a:t>
            </a:r>
            <a:r>
              <a:rPr b="1" i="0" lang="en-US" sz="900" u="none" cap="none" strike="noStrike">
                <a:solidFill>
                  <a:schemeClr val="lt1"/>
                </a:solidFill>
                <a:latin typeface="Arial"/>
                <a:ea typeface="Arial"/>
                <a:cs typeface="Arial"/>
                <a:sym typeface="Arial"/>
              </a:rPr>
              <a:t> and eastern Ethiopia, throughout much of Somalia, </a:t>
            </a:r>
            <a:r>
              <a:rPr b="1" lang="en-US" sz="900">
                <a:solidFill>
                  <a:schemeClr val="lt1"/>
                </a:solidFill>
              </a:rPr>
              <a:t>most</a:t>
            </a:r>
            <a:r>
              <a:rPr b="1" i="0" lang="en-US" sz="900" u="none" cap="none" strike="noStrike">
                <a:solidFill>
                  <a:schemeClr val="lt1"/>
                </a:solidFill>
                <a:latin typeface="Arial"/>
                <a:ea typeface="Arial"/>
                <a:cs typeface="Arial"/>
                <a:sym typeface="Arial"/>
              </a:rPr>
              <a:t> of </a:t>
            </a:r>
            <a:r>
              <a:rPr b="1" lang="en-US" sz="900">
                <a:solidFill>
                  <a:schemeClr val="lt1"/>
                </a:solidFill>
              </a:rPr>
              <a:t>northern, southern, and eastern </a:t>
            </a:r>
            <a:r>
              <a:rPr b="1" i="0" lang="en-US" sz="900" u="none" cap="none" strike="noStrike">
                <a:solidFill>
                  <a:schemeClr val="lt1"/>
                </a:solidFill>
                <a:latin typeface="Arial"/>
                <a:ea typeface="Arial"/>
                <a:cs typeface="Arial"/>
                <a:sym typeface="Arial"/>
              </a:rPr>
              <a:t>Kenya, northwestern, southwestern, central, and eastern South Sudan, and pockets of northern and so</a:t>
            </a:r>
            <a:r>
              <a:rPr b="1" lang="en-US" sz="900">
                <a:solidFill>
                  <a:schemeClr val="lt1"/>
                </a:solidFill>
              </a:rPr>
              <a:t>uth</a:t>
            </a:r>
            <a:r>
              <a:rPr b="1" i="0" lang="en-US" sz="900" u="none" cap="none" strike="noStrike">
                <a:solidFill>
                  <a:schemeClr val="lt1"/>
                </a:solidFill>
                <a:latin typeface="Arial"/>
                <a:ea typeface="Arial"/>
                <a:cs typeface="Arial"/>
                <a:sym typeface="Arial"/>
              </a:rPr>
              <a:t>eastern Tanzania. In southern Africa, above-average rainfall was observed over central and southern Botswana, most of South Africa, Lesotho, Eswatini, southern Zimbabwe, </a:t>
            </a:r>
            <a:r>
              <a:rPr b="1" lang="en-US" sz="900">
                <a:solidFill>
                  <a:schemeClr val="lt1"/>
                </a:solidFill>
              </a:rPr>
              <a:t>central and </a:t>
            </a:r>
            <a:r>
              <a:rPr b="1" i="0" lang="en-US" sz="900" u="none" cap="none" strike="noStrike">
                <a:solidFill>
                  <a:schemeClr val="lt1"/>
                </a:solidFill>
                <a:latin typeface="Arial"/>
                <a:ea typeface="Arial"/>
                <a:cs typeface="Arial"/>
                <a:sym typeface="Arial"/>
              </a:rPr>
              <a:t>northern Zambia, central</a:t>
            </a:r>
            <a:r>
              <a:rPr b="1" lang="en-US" sz="900">
                <a:solidFill>
                  <a:schemeClr val="lt1"/>
                </a:solidFill>
              </a:rPr>
              <a:t>, </a:t>
            </a:r>
            <a:r>
              <a:rPr b="1" i="0" lang="en-US" sz="900" u="none" cap="none" strike="noStrike">
                <a:solidFill>
                  <a:schemeClr val="lt1"/>
                </a:solidFill>
                <a:latin typeface="Arial"/>
                <a:ea typeface="Arial"/>
                <a:cs typeface="Arial"/>
                <a:sym typeface="Arial"/>
              </a:rPr>
              <a:t>southern</a:t>
            </a:r>
            <a:r>
              <a:rPr b="1" lang="en-US" sz="900">
                <a:solidFill>
                  <a:schemeClr val="lt1"/>
                </a:solidFill>
              </a:rPr>
              <a:t>, and northwestern </a:t>
            </a:r>
            <a:r>
              <a:rPr b="1" i="0" lang="en-US" sz="900" u="none" cap="none" strike="noStrike">
                <a:solidFill>
                  <a:schemeClr val="lt1"/>
                </a:solidFill>
                <a:latin typeface="Arial"/>
                <a:ea typeface="Arial"/>
                <a:cs typeface="Arial"/>
                <a:sym typeface="Arial"/>
              </a:rPr>
              <a:t>Mozambique, northwestern and p</a:t>
            </a:r>
            <a:r>
              <a:rPr b="1" lang="en-US" sz="900">
                <a:solidFill>
                  <a:schemeClr val="lt1"/>
                </a:solidFill>
              </a:rPr>
              <a:t>ortions of </a:t>
            </a:r>
            <a:r>
              <a:rPr b="1" i="0" lang="en-US" sz="900" u="none" cap="none" strike="noStrike">
                <a:solidFill>
                  <a:schemeClr val="lt1"/>
                </a:solidFill>
                <a:latin typeface="Arial"/>
                <a:ea typeface="Arial"/>
                <a:cs typeface="Arial"/>
                <a:sym typeface="Arial"/>
              </a:rPr>
              <a:t>central Angola, central and east</a:t>
            </a:r>
            <a:r>
              <a:rPr b="1" lang="en-US" sz="900">
                <a:solidFill>
                  <a:schemeClr val="lt1"/>
                </a:solidFill>
              </a:rPr>
              <a:t>-central</a:t>
            </a:r>
            <a:r>
              <a:rPr b="1" i="0" lang="en-US" sz="900" u="none" cap="none" strike="noStrike">
                <a:solidFill>
                  <a:schemeClr val="lt1"/>
                </a:solidFill>
                <a:latin typeface="Arial"/>
                <a:ea typeface="Arial"/>
                <a:cs typeface="Arial"/>
                <a:sym typeface="Arial"/>
              </a:rPr>
              <a:t> Namibia, </a:t>
            </a:r>
            <a:r>
              <a:rPr b="1" lang="en-US" sz="900">
                <a:solidFill>
                  <a:schemeClr val="lt1"/>
                </a:solidFill>
              </a:rPr>
              <a:t>most of Malawi, </a:t>
            </a:r>
            <a:r>
              <a:rPr b="1" i="0" lang="en-US" sz="900" u="none" cap="none" strike="noStrike">
                <a:solidFill>
                  <a:schemeClr val="lt1"/>
                </a:solidFill>
                <a:latin typeface="Arial"/>
                <a:ea typeface="Arial"/>
                <a:cs typeface="Arial"/>
                <a:sym typeface="Arial"/>
              </a:rPr>
              <a:t>and southern and central parts of Madagascar. Below-average rainfall was observed </a:t>
            </a:r>
            <a:r>
              <a:rPr b="1" lang="en-US" sz="900">
                <a:solidFill>
                  <a:schemeClr val="lt1"/>
                </a:solidFill>
              </a:rPr>
              <a:t>much of west-central, northeastern, and southern</a:t>
            </a:r>
            <a:r>
              <a:rPr b="1" i="0" lang="en-US" sz="900" u="none" cap="none" strike="noStrike">
                <a:solidFill>
                  <a:schemeClr val="lt1"/>
                </a:solidFill>
                <a:latin typeface="Arial"/>
                <a:ea typeface="Arial"/>
                <a:cs typeface="Arial"/>
                <a:sym typeface="Arial"/>
              </a:rPr>
              <a:t> Angola,</a:t>
            </a:r>
            <a:r>
              <a:rPr b="1" lang="en-US" sz="900">
                <a:solidFill>
                  <a:schemeClr val="lt1"/>
                </a:solidFill>
              </a:rPr>
              <a:t> southwestern </a:t>
            </a:r>
            <a:r>
              <a:rPr b="1" i="0" lang="en-US" sz="900" u="none" cap="none" strike="noStrike">
                <a:solidFill>
                  <a:schemeClr val="lt1"/>
                </a:solidFill>
                <a:latin typeface="Arial"/>
                <a:ea typeface="Arial"/>
                <a:cs typeface="Arial"/>
                <a:sym typeface="Arial"/>
              </a:rPr>
              <a:t>Zambia, northern Namibia, </a:t>
            </a:r>
            <a:r>
              <a:rPr b="1" lang="en-US" sz="900">
                <a:solidFill>
                  <a:schemeClr val="lt1"/>
                </a:solidFill>
              </a:rPr>
              <a:t>central</a:t>
            </a:r>
            <a:r>
              <a:rPr b="1" i="0" lang="en-US" sz="900" u="none" cap="none" strike="noStrike">
                <a:solidFill>
                  <a:schemeClr val="lt1"/>
                </a:solidFill>
                <a:latin typeface="Arial"/>
                <a:ea typeface="Arial"/>
                <a:cs typeface="Arial"/>
                <a:sym typeface="Arial"/>
              </a:rPr>
              <a:t> and northern Zimbabwe, northeastern Mozambique, Comoros, and northern and e</a:t>
            </a:r>
            <a:r>
              <a:rPr b="1" lang="en-US" sz="900">
                <a:solidFill>
                  <a:schemeClr val="lt1"/>
                </a:solidFill>
              </a:rPr>
              <a:t>astern </a:t>
            </a:r>
            <a:r>
              <a:rPr b="1" i="0" lang="en-US" sz="900" u="none" cap="none" strike="noStrike">
                <a:solidFill>
                  <a:schemeClr val="lt1"/>
                </a:solidFill>
                <a:latin typeface="Arial"/>
                <a:ea typeface="Arial"/>
                <a:cs typeface="Arial"/>
                <a:sym typeface="Arial"/>
              </a:rPr>
              <a:t>Madagascar. In Central Africa, rainfall was above-average over southeastern Cameroon, southwestern CAR, eastern</a:t>
            </a:r>
            <a:r>
              <a:rPr b="1" lang="en-US" sz="900">
                <a:solidFill>
                  <a:schemeClr val="lt1"/>
                </a:solidFill>
              </a:rPr>
              <a:t> </a:t>
            </a:r>
            <a:r>
              <a:rPr b="1" i="0" lang="en-US" sz="900" u="none" cap="none" strike="noStrike">
                <a:solidFill>
                  <a:schemeClr val="lt1"/>
                </a:solidFill>
                <a:latin typeface="Arial"/>
                <a:ea typeface="Arial"/>
                <a:cs typeface="Arial"/>
                <a:sym typeface="Arial"/>
              </a:rPr>
              <a:t>and</a:t>
            </a:r>
            <a:r>
              <a:rPr b="1" lang="en-US" sz="900">
                <a:solidFill>
                  <a:schemeClr val="lt1"/>
                </a:solidFill>
              </a:rPr>
              <a:t> </a:t>
            </a:r>
            <a:r>
              <a:rPr b="1" i="0" lang="en-US" sz="900" u="none" cap="none" strike="noStrike">
                <a:solidFill>
                  <a:schemeClr val="lt1"/>
                </a:solidFill>
                <a:latin typeface="Arial"/>
                <a:ea typeface="Arial"/>
                <a:cs typeface="Arial"/>
                <a:sym typeface="Arial"/>
              </a:rPr>
              <a:t>northern Gabon, western Equatorial Guinea, much of Congo, and parts of western</a:t>
            </a:r>
            <a:r>
              <a:rPr b="1" lang="en-US" sz="900">
                <a:solidFill>
                  <a:schemeClr val="lt1"/>
                </a:solidFill>
              </a:rPr>
              <a:t>, </a:t>
            </a:r>
            <a:r>
              <a:rPr b="1" i="0" lang="en-US" sz="900" u="none" cap="none" strike="noStrike">
                <a:solidFill>
                  <a:schemeClr val="lt1"/>
                </a:solidFill>
                <a:latin typeface="Arial"/>
                <a:ea typeface="Arial"/>
                <a:cs typeface="Arial"/>
                <a:sym typeface="Arial"/>
              </a:rPr>
              <a:t>eastern, and southeaster</a:t>
            </a:r>
            <a:r>
              <a:rPr b="1" lang="en-US" sz="900">
                <a:solidFill>
                  <a:schemeClr val="lt1"/>
                </a:solidFill>
              </a:rPr>
              <a:t>n </a:t>
            </a:r>
            <a:r>
              <a:rPr b="1" i="0" lang="en-US" sz="900" u="none" cap="none" strike="noStrike">
                <a:solidFill>
                  <a:schemeClr val="lt1"/>
                </a:solidFill>
                <a:latin typeface="Arial"/>
                <a:ea typeface="Arial"/>
                <a:cs typeface="Arial"/>
                <a:sym typeface="Arial"/>
              </a:rPr>
              <a:t>DRC. Rainfall was below-average over </a:t>
            </a:r>
            <a:r>
              <a:rPr b="1" lang="en-US" sz="900">
                <a:solidFill>
                  <a:schemeClr val="lt1"/>
                </a:solidFill>
              </a:rPr>
              <a:t>northern and central </a:t>
            </a:r>
            <a:r>
              <a:rPr b="1" i="0" lang="en-US" sz="900" u="none" cap="none" strike="noStrike">
                <a:solidFill>
                  <a:schemeClr val="lt1"/>
                </a:solidFill>
                <a:latin typeface="Arial"/>
                <a:ea typeface="Arial"/>
                <a:cs typeface="Arial"/>
                <a:sym typeface="Arial"/>
              </a:rPr>
              <a:t>Cameroon, </a:t>
            </a:r>
            <a:r>
              <a:rPr b="1" lang="en-US" sz="900">
                <a:solidFill>
                  <a:schemeClr val="lt1"/>
                </a:solidFill>
              </a:rPr>
              <a:t>southwestern </a:t>
            </a:r>
            <a:r>
              <a:rPr b="1" i="0" lang="en-US" sz="900" u="none" cap="none" strike="noStrike">
                <a:solidFill>
                  <a:schemeClr val="lt1"/>
                </a:solidFill>
                <a:latin typeface="Arial"/>
                <a:ea typeface="Arial"/>
                <a:cs typeface="Arial"/>
                <a:sym typeface="Arial"/>
              </a:rPr>
              <a:t>Gabon, eastern Equatorial Guinea, </a:t>
            </a:r>
            <a:r>
              <a:rPr b="1" lang="en-US" sz="900">
                <a:solidFill>
                  <a:schemeClr val="lt1"/>
                </a:solidFill>
              </a:rPr>
              <a:t>Sao Tome and Principe</a:t>
            </a:r>
            <a:r>
              <a:rPr b="1" i="0" lang="en-US" sz="900" u="none" cap="none" strike="noStrike">
                <a:solidFill>
                  <a:schemeClr val="lt1"/>
                </a:solidFill>
                <a:latin typeface="Arial"/>
                <a:ea typeface="Arial"/>
                <a:cs typeface="Arial"/>
                <a:sym typeface="Arial"/>
              </a:rPr>
              <a:t>, eastern and central CAR, southern Chad, and parts of northern, central and southwestern DRC. In West Africa, rainfall was above-average over southe</a:t>
            </a:r>
            <a:r>
              <a:rPr b="1" lang="en-US" sz="900">
                <a:solidFill>
                  <a:schemeClr val="lt1"/>
                </a:solidFill>
              </a:rPr>
              <a:t>astern</a:t>
            </a:r>
            <a:r>
              <a:rPr b="1" i="0" lang="en-US" sz="900" u="none" cap="none" strike="noStrike">
                <a:solidFill>
                  <a:schemeClr val="lt1"/>
                </a:solidFill>
                <a:latin typeface="Arial"/>
                <a:ea typeface="Arial"/>
                <a:cs typeface="Arial"/>
                <a:sym typeface="Arial"/>
              </a:rPr>
              <a:t> Mauritania, </a:t>
            </a:r>
            <a:r>
              <a:rPr b="1" lang="en-US" sz="900">
                <a:solidFill>
                  <a:schemeClr val="lt1"/>
                </a:solidFill>
              </a:rPr>
              <a:t>southeastern</a:t>
            </a:r>
            <a:r>
              <a:rPr b="1" i="0" lang="en-US" sz="900" u="none" cap="none" strike="noStrike">
                <a:solidFill>
                  <a:schemeClr val="lt1"/>
                </a:solidFill>
                <a:latin typeface="Arial"/>
                <a:ea typeface="Arial"/>
                <a:cs typeface="Arial"/>
                <a:sym typeface="Arial"/>
              </a:rPr>
              <a:t> Guinea, </a:t>
            </a:r>
            <a:r>
              <a:rPr b="1" lang="en-US" sz="900">
                <a:solidFill>
                  <a:schemeClr val="lt1"/>
                </a:solidFill>
              </a:rPr>
              <a:t>southern </a:t>
            </a:r>
            <a:r>
              <a:rPr b="1" i="0" lang="en-US" sz="900" u="none" cap="none" strike="noStrike">
                <a:solidFill>
                  <a:schemeClr val="lt1"/>
                </a:solidFill>
                <a:latin typeface="Arial"/>
                <a:ea typeface="Arial"/>
                <a:cs typeface="Arial"/>
                <a:sym typeface="Arial"/>
              </a:rPr>
              <a:t>Liberia, southern Cote D’Ivoire, southern</a:t>
            </a:r>
            <a:r>
              <a:rPr b="1" lang="en-US" sz="900">
                <a:solidFill>
                  <a:schemeClr val="lt1"/>
                </a:solidFill>
              </a:rPr>
              <a:t> </a:t>
            </a:r>
            <a:r>
              <a:rPr b="1" i="0" lang="en-US" sz="900" u="none" cap="none" strike="noStrike">
                <a:solidFill>
                  <a:schemeClr val="lt1"/>
                </a:solidFill>
                <a:latin typeface="Arial"/>
                <a:ea typeface="Arial"/>
                <a:cs typeface="Arial"/>
                <a:sym typeface="Arial"/>
              </a:rPr>
              <a:t>Ghana</a:t>
            </a:r>
            <a:r>
              <a:rPr b="1" lang="en-US" sz="900">
                <a:solidFill>
                  <a:schemeClr val="lt1"/>
                </a:solidFill>
              </a:rPr>
              <a:t>, southern</a:t>
            </a:r>
            <a:r>
              <a:rPr b="1" i="0" lang="en-US" sz="900" u="none" cap="none" strike="noStrike">
                <a:solidFill>
                  <a:schemeClr val="lt1"/>
                </a:solidFill>
                <a:latin typeface="Arial"/>
                <a:ea typeface="Arial"/>
                <a:cs typeface="Arial"/>
                <a:sym typeface="Arial"/>
              </a:rPr>
              <a:t> Togo, southern Benin, west-central Mali, and pockets of southwestern Nigeria. In contrast, below-average rainfall was observed over po</a:t>
            </a:r>
            <a:r>
              <a:rPr b="1" lang="en-US" sz="900">
                <a:solidFill>
                  <a:schemeClr val="lt1"/>
                </a:solidFill>
              </a:rPr>
              <a:t>ckets of </a:t>
            </a:r>
            <a:r>
              <a:rPr b="1" i="0" lang="en-US" sz="900" u="none" cap="none" strike="noStrike">
                <a:solidFill>
                  <a:schemeClr val="lt1"/>
                </a:solidFill>
                <a:latin typeface="Arial"/>
                <a:ea typeface="Arial"/>
                <a:cs typeface="Arial"/>
                <a:sym typeface="Arial"/>
              </a:rPr>
              <a:t>northern and western Mauritania, pockets of southwestern Mali, </a:t>
            </a:r>
            <a:r>
              <a:rPr b="1" lang="en-US" sz="900">
                <a:solidFill>
                  <a:schemeClr val="lt1"/>
                </a:solidFill>
              </a:rPr>
              <a:t>northern and southwestern Senegal, Guinea-Bissau, </a:t>
            </a:r>
            <a:r>
              <a:rPr b="1" i="0" lang="en-US" sz="900" u="none" cap="none" strike="noStrike">
                <a:solidFill>
                  <a:schemeClr val="lt1"/>
                </a:solidFill>
                <a:latin typeface="Arial"/>
                <a:ea typeface="Arial"/>
                <a:cs typeface="Arial"/>
                <a:sym typeface="Arial"/>
              </a:rPr>
              <a:t>western Guinea, western and central Sierra Leone, northwestern Liberia, central and northern Cote d</a:t>
            </a:r>
            <a:r>
              <a:rPr b="1" lang="en-US" sz="900">
                <a:solidFill>
                  <a:schemeClr val="lt1"/>
                </a:solidFill>
              </a:rPr>
              <a:t>’Ivoire, </a:t>
            </a:r>
            <a:r>
              <a:rPr b="1" i="0" lang="en-US" sz="900" u="none" cap="none" strike="noStrike">
                <a:solidFill>
                  <a:schemeClr val="lt1"/>
                </a:solidFill>
                <a:latin typeface="Arial"/>
                <a:ea typeface="Arial"/>
                <a:cs typeface="Arial"/>
                <a:sym typeface="Arial"/>
              </a:rPr>
              <a:t>central and northern Ghana, </a:t>
            </a:r>
            <a:r>
              <a:rPr b="1" lang="en-US" sz="900">
                <a:solidFill>
                  <a:schemeClr val="lt1"/>
                </a:solidFill>
              </a:rPr>
              <a:t>western and southern </a:t>
            </a:r>
            <a:r>
              <a:rPr b="1" i="0" lang="en-US" sz="900" u="none" cap="none" strike="noStrike">
                <a:solidFill>
                  <a:schemeClr val="lt1"/>
                </a:solidFill>
                <a:latin typeface="Arial"/>
                <a:ea typeface="Arial"/>
                <a:cs typeface="Arial"/>
                <a:sym typeface="Arial"/>
              </a:rPr>
              <a:t>Burkina Faso,</a:t>
            </a:r>
            <a:r>
              <a:rPr b="1" lang="en-US" sz="900">
                <a:solidFill>
                  <a:schemeClr val="lt1"/>
                </a:solidFill>
              </a:rPr>
              <a:t> northern and central Togo, northern and central Benin,</a:t>
            </a:r>
            <a:r>
              <a:rPr b="1" i="0" lang="en-US" sz="900" u="none" cap="none" strike="noStrike">
                <a:solidFill>
                  <a:schemeClr val="lt1"/>
                </a:solidFill>
                <a:latin typeface="Arial"/>
                <a:ea typeface="Arial"/>
                <a:cs typeface="Arial"/>
                <a:sym typeface="Arial"/>
              </a:rPr>
              <a:t> and southern, ce</a:t>
            </a:r>
            <a:r>
              <a:rPr b="1" lang="en-US" sz="900">
                <a:solidFill>
                  <a:schemeClr val="lt1"/>
                </a:solidFill>
              </a:rPr>
              <a:t>ntral, and e</a:t>
            </a:r>
            <a:r>
              <a:rPr b="1" i="0" lang="en-US" sz="900" u="none" cap="none" strike="noStrike">
                <a:solidFill>
                  <a:schemeClr val="lt1"/>
                </a:solidFill>
                <a:latin typeface="Arial"/>
                <a:ea typeface="Arial"/>
                <a:cs typeface="Arial"/>
                <a:sym typeface="Arial"/>
              </a:rPr>
              <a:t>astern Nigeria. </a:t>
            </a:r>
            <a:endParaRPr b="1" i="0" sz="900" u="none" cap="none" strike="noStrike">
              <a:solidFill>
                <a:schemeClr val="lt1"/>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759620" y="829923"/>
            <a:ext cx="3605978" cy="3605978"/>
          </a:xfrm>
          <a:prstGeom prst="rect">
            <a:avLst/>
          </a:prstGeom>
          <a:noFill/>
          <a:ln>
            <a:noFill/>
          </a:ln>
        </p:spPr>
      </p:pic>
      <p:pic>
        <p:nvPicPr>
          <p:cNvPr id="114" name="Google Shape;114;p4"/>
          <p:cNvPicPr preferRelativeResize="0"/>
          <p:nvPr/>
        </p:nvPicPr>
        <p:blipFill rotWithShape="1">
          <a:blip r:embed="rId4">
            <a:alphaModFix/>
          </a:blip>
          <a:srcRect b="0" l="0" r="0" t="0"/>
          <a:stretch/>
        </p:blipFill>
        <p:spPr>
          <a:xfrm>
            <a:off x="4418762" y="829923"/>
            <a:ext cx="3605978" cy="360597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5"/>
          <p:cNvSpPr txBox="1"/>
          <p:nvPr>
            <p:ph idx="4294967295" type="title"/>
          </p:nvPr>
        </p:nvSpPr>
        <p:spPr>
          <a:xfrm>
            <a:off x="536448" y="109728"/>
            <a:ext cx="7696200" cy="722376"/>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30 Days</a:t>
            </a:r>
            <a:endParaRPr/>
          </a:p>
        </p:txBody>
      </p:sp>
      <p:sp>
        <p:nvSpPr>
          <p:cNvPr id="121" name="Google Shape;121;p5"/>
          <p:cNvSpPr txBox="1"/>
          <p:nvPr/>
        </p:nvSpPr>
        <p:spPr>
          <a:xfrm>
            <a:off x="113287" y="4796246"/>
            <a:ext cx="8909400" cy="2093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000" u="none" cap="none" strike="noStrike">
                <a:solidFill>
                  <a:schemeClr val="lt1"/>
                </a:solidFill>
                <a:latin typeface="Arial"/>
                <a:ea typeface="Arial"/>
                <a:cs typeface="Arial"/>
                <a:sym typeface="Arial"/>
              </a:rPr>
              <a:t>During the past 30 days, in East Africa, above-average rainfall was observed over southeastern Uganda, pockets of central and southeastern Kenya</a:t>
            </a:r>
            <a:r>
              <a:rPr b="1" lang="en-US" sz="1000">
                <a:solidFill>
                  <a:schemeClr val="lt1"/>
                </a:solidFill>
              </a:rPr>
              <a:t>, </a:t>
            </a:r>
            <a:r>
              <a:rPr b="1" i="0" lang="en-US" sz="1000" u="none" cap="none" strike="noStrike">
                <a:solidFill>
                  <a:schemeClr val="lt1"/>
                </a:solidFill>
                <a:latin typeface="Arial"/>
                <a:ea typeface="Arial"/>
                <a:cs typeface="Arial"/>
                <a:sym typeface="Arial"/>
              </a:rPr>
              <a:t>western Ethiopia, west-central Burundi, and </a:t>
            </a:r>
            <a:r>
              <a:rPr b="1" lang="en-US" sz="1000">
                <a:solidFill>
                  <a:schemeClr val="lt1"/>
                </a:solidFill>
              </a:rPr>
              <a:t>central, northern, and southwestern</a:t>
            </a:r>
            <a:r>
              <a:rPr b="1" i="0" lang="en-US" sz="1000" u="none" cap="none" strike="noStrike">
                <a:solidFill>
                  <a:schemeClr val="lt1"/>
                </a:solidFill>
                <a:latin typeface="Arial"/>
                <a:ea typeface="Arial"/>
                <a:cs typeface="Arial"/>
                <a:sym typeface="Arial"/>
              </a:rPr>
              <a:t> Tanzania</a:t>
            </a:r>
            <a:r>
              <a:rPr b="1" lang="en-US" sz="1000">
                <a:solidFill>
                  <a:schemeClr val="lt1"/>
                </a:solidFill>
              </a:rPr>
              <a:t>.</a:t>
            </a:r>
            <a:r>
              <a:rPr b="1" i="0" lang="en-US" sz="1000" u="none" cap="none" strike="noStrike">
                <a:solidFill>
                  <a:schemeClr val="lt1"/>
                </a:solidFill>
                <a:latin typeface="Arial"/>
                <a:ea typeface="Arial"/>
                <a:cs typeface="Arial"/>
                <a:sym typeface="Arial"/>
              </a:rPr>
              <a:t> Rainfall was below-average over a small portion of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Ethiopia, most of </a:t>
            </a:r>
            <a:r>
              <a:rPr b="1" lang="en-US" sz="1000">
                <a:solidFill>
                  <a:schemeClr val="lt1"/>
                </a:solidFill>
              </a:rPr>
              <a:t>northwestern and southwestern</a:t>
            </a:r>
            <a:r>
              <a:rPr b="1" i="0" lang="en-US" sz="1000" u="none" cap="none" strike="noStrike">
                <a:solidFill>
                  <a:schemeClr val="lt1"/>
                </a:solidFill>
                <a:latin typeface="Arial"/>
                <a:ea typeface="Arial"/>
                <a:cs typeface="Arial"/>
                <a:sym typeface="Arial"/>
              </a:rPr>
              <a:t> Kenya, southern Rwanda, </a:t>
            </a:r>
            <a:r>
              <a:rPr b="1" lang="en-US" sz="1000">
                <a:solidFill>
                  <a:schemeClr val="lt1"/>
                </a:solidFill>
              </a:rPr>
              <a:t>eastern</a:t>
            </a:r>
            <a:r>
              <a:rPr b="1" i="0" lang="en-US" sz="1000" u="none" cap="none" strike="noStrike">
                <a:solidFill>
                  <a:schemeClr val="lt1"/>
                </a:solidFill>
                <a:latin typeface="Arial"/>
                <a:ea typeface="Arial"/>
                <a:cs typeface="Arial"/>
                <a:sym typeface="Arial"/>
              </a:rPr>
              <a:t> Bur</a:t>
            </a:r>
            <a:r>
              <a:rPr b="1" lang="en-US" sz="1000">
                <a:solidFill>
                  <a:schemeClr val="lt1"/>
                </a:solidFill>
              </a:rPr>
              <a:t>undi, </a:t>
            </a:r>
            <a:r>
              <a:rPr b="1" i="0" lang="en-US" sz="1000" u="none" cap="none" strike="noStrike">
                <a:solidFill>
                  <a:schemeClr val="lt1"/>
                </a:solidFill>
                <a:latin typeface="Arial"/>
                <a:ea typeface="Arial"/>
                <a:cs typeface="Arial"/>
                <a:sym typeface="Arial"/>
              </a:rPr>
              <a:t>and parts of </a:t>
            </a:r>
            <a:r>
              <a:rPr b="1" lang="en-US" sz="1000">
                <a:solidFill>
                  <a:schemeClr val="lt1"/>
                </a:solidFill>
              </a:rPr>
              <a:t>west-central</a:t>
            </a:r>
            <a:r>
              <a:rPr b="1" i="0" lang="en-US" sz="1000" u="none" cap="none" strike="noStrike">
                <a:solidFill>
                  <a:schemeClr val="lt1"/>
                </a:solidFill>
                <a:latin typeface="Arial"/>
                <a:ea typeface="Arial"/>
                <a:cs typeface="Arial"/>
                <a:sym typeface="Arial"/>
              </a:rPr>
              <a:t> and southeastern Tanzania. In Central Africa, rainfall was above-average over </a:t>
            </a:r>
            <a:r>
              <a:rPr b="1" lang="en-US" sz="1000">
                <a:solidFill>
                  <a:schemeClr val="lt1"/>
                </a:solidFill>
              </a:rPr>
              <a:t>central and southern </a:t>
            </a:r>
            <a:r>
              <a:rPr b="1" i="0" lang="en-US" sz="1000" u="none" cap="none" strike="noStrike">
                <a:solidFill>
                  <a:schemeClr val="lt1"/>
                </a:solidFill>
                <a:latin typeface="Arial"/>
                <a:ea typeface="Arial"/>
                <a:cs typeface="Arial"/>
                <a:sym typeface="Arial"/>
              </a:rPr>
              <a:t>Congo, and southe</a:t>
            </a:r>
            <a:r>
              <a:rPr b="1" lang="en-US" sz="1000">
                <a:solidFill>
                  <a:schemeClr val="lt1"/>
                </a:solidFill>
              </a:rPr>
              <a:t>astern and most of western </a:t>
            </a:r>
            <a:r>
              <a:rPr b="1" i="0" lang="en-US" sz="1000" u="none" cap="none" strike="noStrike">
                <a:solidFill>
                  <a:schemeClr val="lt1"/>
                </a:solidFill>
                <a:latin typeface="Arial"/>
                <a:ea typeface="Arial"/>
                <a:cs typeface="Arial"/>
                <a:sym typeface="Arial"/>
              </a:rPr>
              <a:t>DRC. Rainfall was below-average over western, </a:t>
            </a:r>
            <a:r>
              <a:rPr b="1" lang="en-US" sz="1000">
                <a:solidFill>
                  <a:schemeClr val="lt1"/>
                </a:solidFill>
              </a:rPr>
              <a:t>eastern,</a:t>
            </a:r>
            <a:r>
              <a:rPr b="1" i="0" lang="en-US" sz="1000" u="none" cap="none" strike="noStrike">
                <a:solidFill>
                  <a:schemeClr val="lt1"/>
                </a:solidFill>
                <a:latin typeface="Arial"/>
                <a:ea typeface="Arial"/>
                <a:cs typeface="Arial"/>
                <a:sym typeface="Arial"/>
              </a:rPr>
              <a:t> and </a:t>
            </a:r>
            <a:r>
              <a:rPr b="1" lang="en-US" sz="1000">
                <a:solidFill>
                  <a:schemeClr val="lt1"/>
                </a:solidFill>
              </a:rPr>
              <a:t>central</a:t>
            </a:r>
            <a:r>
              <a:rPr b="1" i="0" lang="en-US" sz="1000" u="none" cap="none" strike="noStrike">
                <a:solidFill>
                  <a:schemeClr val="lt1"/>
                </a:solidFill>
                <a:latin typeface="Arial"/>
                <a:ea typeface="Arial"/>
                <a:cs typeface="Arial"/>
                <a:sym typeface="Arial"/>
              </a:rPr>
              <a:t> Gabon, southern CAR, </a:t>
            </a:r>
            <a:r>
              <a:rPr b="1" lang="en-US" sz="1000">
                <a:solidFill>
                  <a:schemeClr val="lt1"/>
                </a:solidFill>
              </a:rPr>
              <a:t>northern</a:t>
            </a:r>
            <a:r>
              <a:rPr b="1" i="0" lang="en-US" sz="1000" u="none" cap="none" strike="noStrike">
                <a:solidFill>
                  <a:schemeClr val="lt1"/>
                </a:solidFill>
                <a:latin typeface="Arial"/>
                <a:ea typeface="Arial"/>
                <a:cs typeface="Arial"/>
                <a:sym typeface="Arial"/>
              </a:rPr>
              <a:t> Congo, </a:t>
            </a:r>
            <a:r>
              <a:rPr b="1" lang="en-US" sz="1000">
                <a:solidFill>
                  <a:schemeClr val="lt1"/>
                </a:solidFill>
              </a:rPr>
              <a:t>Sao Tome and Principe</a:t>
            </a:r>
            <a:r>
              <a:rPr b="1" i="0" lang="en-US" sz="1000" u="none" cap="none" strike="noStrike">
                <a:solidFill>
                  <a:schemeClr val="lt1"/>
                </a:solidFill>
                <a:latin typeface="Arial"/>
                <a:ea typeface="Arial"/>
                <a:cs typeface="Arial"/>
                <a:sym typeface="Arial"/>
              </a:rPr>
              <a:t>, and pockets of central</a:t>
            </a:r>
            <a:r>
              <a:rPr b="1" lang="en-US" sz="1000">
                <a:solidFill>
                  <a:schemeClr val="lt1"/>
                </a:solidFill>
              </a:rPr>
              <a:t>, eastern</a:t>
            </a:r>
            <a:r>
              <a:rPr b="1" i="0" lang="en-US" sz="1000" u="none" cap="none" strike="noStrike">
                <a:solidFill>
                  <a:schemeClr val="lt1"/>
                </a:solidFill>
                <a:latin typeface="Arial"/>
                <a:ea typeface="Arial"/>
                <a:cs typeface="Arial"/>
                <a:sym typeface="Arial"/>
              </a:rPr>
              <a:t>, and north</a:t>
            </a:r>
            <a:r>
              <a:rPr b="1" lang="en-US" sz="1000">
                <a:solidFill>
                  <a:schemeClr val="lt1"/>
                </a:solidFill>
              </a:rPr>
              <a:t>ern</a:t>
            </a:r>
            <a:r>
              <a:rPr b="1" i="0" lang="en-US" sz="1000" u="none" cap="none" strike="noStrike">
                <a:solidFill>
                  <a:schemeClr val="lt1"/>
                </a:solidFill>
                <a:latin typeface="Arial"/>
                <a:ea typeface="Arial"/>
                <a:cs typeface="Arial"/>
                <a:sym typeface="Arial"/>
              </a:rPr>
              <a:t> DRC. In West Africa, rainfall was above-average over </a:t>
            </a:r>
            <a:r>
              <a:rPr b="1" lang="en-US" sz="1000">
                <a:solidFill>
                  <a:schemeClr val="lt1"/>
                </a:solidFill>
              </a:rPr>
              <a:t>pockets of central and southwestern Senegal. </a:t>
            </a:r>
            <a:r>
              <a:rPr b="1" i="0" lang="en-US" sz="1000" u="none" cap="none" strike="noStrike">
                <a:solidFill>
                  <a:schemeClr val="lt1"/>
                </a:solidFill>
                <a:latin typeface="Arial"/>
                <a:ea typeface="Arial"/>
                <a:cs typeface="Arial"/>
                <a:sym typeface="Arial"/>
              </a:rPr>
              <a:t>In contrast, below-average rainfall was observed </a:t>
            </a:r>
            <a:r>
              <a:rPr b="1" lang="en-US" sz="1000">
                <a:solidFill>
                  <a:schemeClr val="lt1"/>
                </a:solidFill>
              </a:rPr>
              <a:t>in southeastern Liberia, most of southern Cote d’Ivoire, southern Ghana, southern Togo, and pockets of </a:t>
            </a:r>
            <a:r>
              <a:rPr b="1" i="0" lang="en-US" sz="1000" u="none" cap="none" strike="noStrike">
                <a:solidFill>
                  <a:schemeClr val="lt1"/>
                </a:solidFill>
                <a:latin typeface="Arial"/>
                <a:ea typeface="Arial"/>
                <a:cs typeface="Arial"/>
                <a:sym typeface="Arial"/>
              </a:rPr>
              <a:t>southe</a:t>
            </a:r>
            <a:r>
              <a:rPr b="1" lang="en-US" sz="1000">
                <a:solidFill>
                  <a:schemeClr val="lt1"/>
                </a:solidFill>
              </a:rPr>
              <a:t>rn</a:t>
            </a:r>
            <a:r>
              <a:rPr b="1" i="0" lang="en-US" sz="1000" u="none" cap="none" strike="noStrike">
                <a:solidFill>
                  <a:schemeClr val="lt1"/>
                </a:solidFill>
                <a:latin typeface="Arial"/>
                <a:ea typeface="Arial"/>
                <a:cs typeface="Arial"/>
                <a:sym typeface="Arial"/>
              </a:rPr>
              <a:t> Nigeria</a:t>
            </a:r>
            <a:r>
              <a:rPr b="1" lang="en-US" sz="1000">
                <a:solidFill>
                  <a:schemeClr val="lt1"/>
                </a:solidFill>
              </a:rPr>
              <a:t>. </a:t>
            </a:r>
            <a:r>
              <a:rPr b="1" i="0" lang="en-US" sz="1000" u="none" cap="none" strike="noStrike">
                <a:solidFill>
                  <a:schemeClr val="lt1"/>
                </a:solidFill>
                <a:latin typeface="Arial"/>
                <a:ea typeface="Arial"/>
                <a:cs typeface="Arial"/>
                <a:sym typeface="Arial"/>
              </a:rPr>
              <a:t>In southern Africa, above-average rainfall was observed over </a:t>
            </a:r>
            <a:r>
              <a:rPr b="1" lang="en-US" sz="1000">
                <a:solidFill>
                  <a:schemeClr val="lt1"/>
                </a:solidFill>
              </a:rPr>
              <a:t>central, south-central, and most of northern</a:t>
            </a:r>
            <a:r>
              <a:rPr b="1" i="0" lang="en-US" sz="1000" u="none" cap="none" strike="noStrike">
                <a:solidFill>
                  <a:schemeClr val="lt1"/>
                </a:solidFill>
                <a:latin typeface="Arial"/>
                <a:ea typeface="Arial"/>
                <a:cs typeface="Arial"/>
                <a:sym typeface="Arial"/>
              </a:rPr>
              <a:t> Angola, southeastern South Africa, most of Lesotho, eastern Eswatini, central and north-central Namibia, northwestern</a:t>
            </a:r>
            <a:r>
              <a:rPr b="1" lang="en-US" sz="1000">
                <a:solidFill>
                  <a:schemeClr val="lt1"/>
                </a:solidFill>
              </a:rPr>
              <a:t> and south-</a:t>
            </a:r>
            <a:r>
              <a:rPr b="1" i="0" lang="en-US" sz="1000" u="none" cap="none" strike="noStrike">
                <a:solidFill>
                  <a:schemeClr val="lt1"/>
                </a:solidFill>
                <a:latin typeface="Arial"/>
                <a:ea typeface="Arial"/>
                <a:cs typeface="Arial"/>
                <a:sym typeface="Arial"/>
              </a:rPr>
              <a:t>central Mozambique, </a:t>
            </a:r>
            <a:r>
              <a:rPr b="1" lang="en-US" sz="1000">
                <a:solidFill>
                  <a:schemeClr val="lt1"/>
                </a:solidFill>
              </a:rPr>
              <a:t>most of </a:t>
            </a:r>
            <a:r>
              <a:rPr b="1" i="0" lang="en-US" sz="1000" u="none" cap="none" strike="noStrike">
                <a:solidFill>
                  <a:schemeClr val="lt1"/>
                </a:solidFill>
                <a:latin typeface="Arial"/>
                <a:ea typeface="Arial"/>
                <a:cs typeface="Arial"/>
                <a:sym typeface="Arial"/>
              </a:rPr>
              <a:t>Malawi, northern and central Zambia, </a:t>
            </a:r>
            <a:r>
              <a:rPr b="1" lang="en-US" sz="1000">
                <a:solidFill>
                  <a:schemeClr val="lt1"/>
                </a:solidFill>
              </a:rPr>
              <a:t>and central and northwestern </a:t>
            </a:r>
            <a:r>
              <a:rPr b="1" i="0" lang="en-US" sz="1000" u="none" cap="none" strike="noStrike">
                <a:solidFill>
                  <a:schemeClr val="lt1"/>
                </a:solidFill>
                <a:latin typeface="Arial"/>
                <a:ea typeface="Arial"/>
                <a:cs typeface="Arial"/>
                <a:sym typeface="Arial"/>
              </a:rPr>
              <a:t>Madagascar. Below normal precipitation was observed over south</a:t>
            </a:r>
            <a:r>
              <a:rPr b="1" lang="en-US" sz="1000">
                <a:solidFill>
                  <a:schemeClr val="lt1"/>
                </a:solidFill>
              </a:rPr>
              <a:t>eastern</a:t>
            </a:r>
            <a:r>
              <a:rPr b="1" i="0" lang="en-US" sz="1000" u="none" cap="none" strike="noStrike">
                <a:solidFill>
                  <a:schemeClr val="lt1"/>
                </a:solidFill>
                <a:latin typeface="Arial"/>
                <a:ea typeface="Arial"/>
                <a:cs typeface="Arial"/>
                <a:sym typeface="Arial"/>
              </a:rPr>
              <a:t> Angola, northe</a:t>
            </a:r>
            <a:r>
              <a:rPr b="1" lang="en-US" sz="1000">
                <a:solidFill>
                  <a:schemeClr val="lt1"/>
                </a:solidFill>
              </a:rPr>
              <a:t>astern </a:t>
            </a:r>
            <a:r>
              <a:rPr b="1" i="0" lang="en-US" sz="1000" u="none" cap="none" strike="noStrike">
                <a:solidFill>
                  <a:schemeClr val="lt1"/>
                </a:solidFill>
                <a:latin typeface="Arial"/>
                <a:ea typeface="Arial"/>
                <a:cs typeface="Arial"/>
                <a:sym typeface="Arial"/>
              </a:rPr>
              <a:t>Namibia, south</a:t>
            </a:r>
            <a:r>
              <a:rPr b="1" lang="en-US" sz="1000">
                <a:solidFill>
                  <a:schemeClr val="lt1"/>
                </a:solidFill>
              </a:rPr>
              <a:t>western</a:t>
            </a:r>
            <a:r>
              <a:rPr b="1" i="0" lang="en-US" sz="1000" u="none" cap="none" strike="noStrike">
                <a:solidFill>
                  <a:schemeClr val="lt1"/>
                </a:solidFill>
                <a:latin typeface="Arial"/>
                <a:ea typeface="Arial"/>
                <a:cs typeface="Arial"/>
                <a:sym typeface="Arial"/>
              </a:rPr>
              <a:t> Zambia, </a:t>
            </a:r>
            <a:r>
              <a:rPr b="1" lang="en-US" sz="1000">
                <a:solidFill>
                  <a:schemeClr val="lt1"/>
                </a:solidFill>
              </a:rPr>
              <a:t>pockets of central, northeastern, and southern </a:t>
            </a:r>
            <a:r>
              <a:rPr b="1" i="0" lang="en-US" sz="1000" u="none" cap="none" strike="noStrike">
                <a:solidFill>
                  <a:schemeClr val="lt1"/>
                </a:solidFill>
                <a:latin typeface="Arial"/>
                <a:ea typeface="Arial"/>
                <a:cs typeface="Arial"/>
                <a:sym typeface="Arial"/>
              </a:rPr>
              <a:t>Mozambique, m</a:t>
            </a:r>
            <a:r>
              <a:rPr b="1" lang="en-US" sz="1000">
                <a:solidFill>
                  <a:schemeClr val="lt1"/>
                </a:solidFill>
              </a:rPr>
              <a:t>ost </a:t>
            </a:r>
            <a:r>
              <a:rPr b="1" i="0" lang="en-US" sz="1000" u="none" cap="none" strike="noStrike">
                <a:solidFill>
                  <a:schemeClr val="lt1"/>
                </a:solidFill>
                <a:latin typeface="Arial"/>
                <a:ea typeface="Arial"/>
                <a:cs typeface="Arial"/>
                <a:sym typeface="Arial"/>
              </a:rPr>
              <a:t>of Zimbabwe, most of Botswana, Comoros, north-central and n</a:t>
            </a:r>
            <a:r>
              <a:rPr b="1" lang="en-US" sz="1000">
                <a:solidFill>
                  <a:schemeClr val="lt1"/>
                </a:solidFill>
              </a:rPr>
              <a:t>ortheastern </a:t>
            </a:r>
            <a:r>
              <a:rPr b="1" i="0" lang="en-US" sz="1000" u="none" cap="none" strike="noStrike">
                <a:solidFill>
                  <a:schemeClr val="lt1"/>
                </a:solidFill>
                <a:latin typeface="Arial"/>
                <a:ea typeface="Arial"/>
                <a:cs typeface="Arial"/>
                <a:sym typeface="Arial"/>
              </a:rPr>
              <a:t>South Africa, western Eswatini,</a:t>
            </a:r>
            <a:r>
              <a:rPr b="1" lang="en-US" sz="1000">
                <a:solidFill>
                  <a:schemeClr val="lt1"/>
                </a:solidFill>
              </a:rPr>
              <a:t> </a:t>
            </a:r>
            <a:r>
              <a:rPr b="1" i="0" lang="en-US" sz="1000" u="none" cap="none" strike="noStrike">
                <a:solidFill>
                  <a:schemeClr val="lt1"/>
                </a:solidFill>
                <a:latin typeface="Arial"/>
                <a:ea typeface="Arial"/>
                <a:cs typeface="Arial"/>
                <a:sym typeface="Arial"/>
              </a:rPr>
              <a:t>and north</a:t>
            </a:r>
            <a:r>
              <a:rPr b="1" lang="en-US" sz="1000">
                <a:solidFill>
                  <a:schemeClr val="lt1"/>
                </a:solidFill>
              </a:rPr>
              <a:t>eastern </a:t>
            </a:r>
            <a:r>
              <a:rPr b="1" i="0" lang="en-US" sz="1000" u="none" cap="none" strike="noStrike">
                <a:solidFill>
                  <a:schemeClr val="lt1"/>
                </a:solidFill>
                <a:latin typeface="Arial"/>
                <a:ea typeface="Arial"/>
                <a:cs typeface="Arial"/>
                <a:sym typeface="Arial"/>
              </a:rPr>
              <a:t>and </a:t>
            </a:r>
            <a:r>
              <a:rPr b="1" lang="en-US" sz="1000">
                <a:solidFill>
                  <a:schemeClr val="lt1"/>
                </a:solidFill>
              </a:rPr>
              <a:t>southwestern</a:t>
            </a:r>
            <a:r>
              <a:rPr b="1" i="0" lang="en-US" sz="1000" u="none" cap="none" strike="noStrike">
                <a:solidFill>
                  <a:schemeClr val="lt1"/>
                </a:solidFill>
                <a:latin typeface="Arial"/>
                <a:ea typeface="Arial"/>
                <a:cs typeface="Arial"/>
                <a:sym typeface="Arial"/>
              </a:rPr>
              <a:t> Madagascar.</a:t>
            </a:r>
            <a:endParaRPr b="1" i="0" sz="1000" u="none" cap="none" strike="noStrike">
              <a:solidFill>
                <a:schemeClr val="lt1"/>
              </a:solidFill>
              <a:latin typeface="Arial"/>
              <a:ea typeface="Arial"/>
              <a:cs typeface="Arial"/>
              <a:sym typeface="Arial"/>
            </a:endParaRPr>
          </a:p>
        </p:txBody>
      </p:sp>
      <p:pic>
        <p:nvPicPr>
          <p:cNvPr id="122" name="Google Shape;122;p5"/>
          <p:cNvPicPr preferRelativeResize="0"/>
          <p:nvPr/>
        </p:nvPicPr>
        <p:blipFill rotWithShape="1">
          <a:blip r:embed="rId3">
            <a:alphaModFix/>
          </a:blip>
          <a:srcRect b="0" l="0" r="0" t="0"/>
          <a:stretch/>
        </p:blipFill>
        <p:spPr>
          <a:xfrm>
            <a:off x="536448" y="907095"/>
            <a:ext cx="3854404" cy="3854404"/>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4567952" y="907095"/>
            <a:ext cx="3854404" cy="38544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6"/>
          <p:cNvSpPr txBox="1"/>
          <p:nvPr>
            <p:ph type="title"/>
          </p:nvPr>
        </p:nvSpPr>
        <p:spPr>
          <a:xfrm>
            <a:off x="1066800" y="0"/>
            <a:ext cx="7696200" cy="914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Rainfall Patterns: Last 7 Days</a:t>
            </a:r>
            <a:endParaRPr/>
          </a:p>
        </p:txBody>
      </p:sp>
      <p:sp>
        <p:nvSpPr>
          <p:cNvPr descr="http://www.cpc.ncep.noaa.gov/products/international/africa_arc/africa_arc_7day_af_obs.gif" id="130" name="Google Shape;130;p6"/>
          <p:cNvSpPr/>
          <p:nvPr/>
        </p:nvSpPr>
        <p:spPr>
          <a:xfrm>
            <a:off x="14922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1" name="Google Shape;131;p6"/>
          <p:cNvSpPr/>
          <p:nvPr/>
        </p:nvSpPr>
        <p:spPr>
          <a:xfrm>
            <a:off x="301625" y="79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obs.gif" id="132" name="Google Shape;132;p6"/>
          <p:cNvSpPr/>
          <p:nvPr/>
        </p:nvSpPr>
        <p:spPr>
          <a:xfrm>
            <a:off x="454025" y="1603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www.cpc.ncep.noaa.gov/products/international/africa_arc/africa_arc_7day_af_anom.gif" id="133" name="Google Shape;133;p6"/>
          <p:cNvSpPr/>
          <p:nvPr/>
        </p:nvSpPr>
        <p:spPr>
          <a:xfrm>
            <a:off x="606425" y="312738"/>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4" name="Google Shape;134;p6"/>
          <p:cNvSpPr/>
          <p:nvPr/>
        </p:nvSpPr>
        <p:spPr>
          <a:xfrm>
            <a:off x="765175" y="4651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5" name="Google Shape;135;p6"/>
          <p:cNvSpPr/>
          <p:nvPr/>
        </p:nvSpPr>
        <p:spPr>
          <a:xfrm>
            <a:off x="917575" y="6175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descr="https://www.cpc.ncep.noaa.gov/products/international/africa_arc/africa_arc_7day_af_obs.gif" id="136" name="Google Shape;136;p6"/>
          <p:cNvSpPr/>
          <p:nvPr/>
        </p:nvSpPr>
        <p:spPr>
          <a:xfrm>
            <a:off x="1069975" y="769937"/>
            <a:ext cx="304800" cy="30480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137" name="Google Shape;137;p6"/>
          <p:cNvSpPr txBox="1"/>
          <p:nvPr/>
        </p:nvSpPr>
        <p:spPr>
          <a:xfrm>
            <a:off x="79248" y="4592422"/>
            <a:ext cx="8991600" cy="2308800"/>
          </a:xfrm>
          <a:prstGeom prst="rect">
            <a:avLst/>
          </a:prstGeom>
          <a:noFill/>
          <a:ln>
            <a:noFill/>
          </a:ln>
        </p:spPr>
        <p:txBody>
          <a:bodyPr anchorCtr="0" anchor="t" bIns="45700" lIns="91425" spcFirstLastPara="1" rIns="91425" wrap="square" tIns="45700">
            <a:spAutoFit/>
          </a:bodyPr>
          <a:lstStyle/>
          <a:p>
            <a:pPr indent="0" lvl="0" marL="0" rtl="0" algn="just">
              <a:spcBef>
                <a:spcPts val="0"/>
              </a:spcBef>
              <a:spcAft>
                <a:spcPts val="0"/>
              </a:spcAft>
              <a:buNone/>
            </a:pPr>
            <a:r>
              <a:rPr b="1" lang="en-US" sz="900">
                <a:solidFill>
                  <a:schemeClr val="lt1"/>
                </a:solidFill>
              </a:rPr>
              <a:t>During the past 7 days, in East Africa, rainfall was above-average over western Burundi, south-central Uganda, and northwestern, central, and southern Tanzania. Below-average rainfall was observed over pockets of southwestern Ethiopia, southeastern Uganda, southwestern Kenya, western Burundi, Rwanda, and northwestern and north-central Tanzania. In Central Africa, rainfall was above-average over most of northwestern and central portions of coastal Gabon, south-central Equatorial Guinea, southwestern Congo, and most of western, east-central (west of Rwanda), and pockets of southeastern DRC. Below-average rainfall was observed over the southwestern coast, central, and southern portions of Gabon, northern, western, and eastern Equatorial Guinea, southwestern and northwestern Congo, southern Cameroon, pockets of northeastern, northwestern, southern, and central DRC, and Sao Tome and Principe. In West Africa, rainfall was near average across most of the region, except for small regions of below-average rainfall in southwestern and northeastern Cote d’Ivoire, southeastern Liberia, northwestern Ghana, north-central Togo, northwestern Benin, and southwestern and southeastern pockets of coastal Nigeria. In contrast, rainfall was above average only in a small south-central pocket of coastal Nigeria. In Southern Africa, rainfall was above-average over southern, northwestern, and pockets of central Angola, northwestern, northwestern, northeastern, and pockets of southwestern Mozambique, western, eastern, and south-central Zambia, southeastern Zimbabwe, north-central to southern Malawi, southwestern Botswana, most of northern (including the eastern portion of the Caprivi Strip) and central Namibia, portions of central and south-central South Africa, Lesotho, central and eastern Comoros, and northern, central, and most of the east coast of  Madagascar. In contrast, rainfall was below-average over west-central and northeastern Angola, pockets of northeastern Namibia (including the western portion of the Caprivi Strip), portions of north--central and pockets of northeastern Zambia, most of northern, central, and eastern Botswana, most of western, northern, and southern Zimbabwe, pockets of northern Malawi, northeastern  and eastern South Africa, Eswatini, central and eastern/southern portions of coastal Mozambique, and most of southern Madagascar. </a:t>
            </a:r>
            <a:endParaRPr sz="1100">
              <a:solidFill>
                <a:schemeClr val="dk1"/>
              </a:solidFill>
            </a:endParaRPr>
          </a:p>
        </p:txBody>
      </p:sp>
      <p:pic>
        <p:nvPicPr>
          <p:cNvPr id="138" name="Google Shape;138;p6"/>
          <p:cNvPicPr preferRelativeResize="0"/>
          <p:nvPr/>
        </p:nvPicPr>
        <p:blipFill rotWithShape="1">
          <a:blip r:embed="rId3">
            <a:alphaModFix/>
          </a:blip>
          <a:srcRect b="0" l="0" r="0" t="0"/>
          <a:stretch/>
        </p:blipFill>
        <p:spPr>
          <a:xfrm>
            <a:off x="758825" y="827650"/>
            <a:ext cx="3764771" cy="3764771"/>
          </a:xfrm>
          <a:prstGeom prst="rect">
            <a:avLst/>
          </a:prstGeom>
          <a:noFill/>
          <a:ln>
            <a:noFill/>
          </a:ln>
        </p:spPr>
      </p:pic>
      <p:pic>
        <p:nvPicPr>
          <p:cNvPr id="139" name="Google Shape;139;p6"/>
          <p:cNvPicPr preferRelativeResize="0"/>
          <p:nvPr/>
        </p:nvPicPr>
        <p:blipFill rotWithShape="1">
          <a:blip r:embed="rId4">
            <a:alphaModFix/>
          </a:blip>
          <a:srcRect b="0" l="0" r="0" t="0"/>
          <a:stretch/>
        </p:blipFill>
        <p:spPr>
          <a:xfrm>
            <a:off x="4675997" y="827650"/>
            <a:ext cx="3764771" cy="376477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type="title"/>
          </p:nvPr>
        </p:nvSpPr>
        <p:spPr>
          <a:xfrm>
            <a:off x="1066800" y="228600"/>
            <a:ext cx="7696200" cy="104469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b="1" lang="en-US" sz="4000">
                <a:solidFill>
                  <a:srgbClr val="FFFF00"/>
                </a:solidFill>
                <a:latin typeface="Arial"/>
                <a:ea typeface="Arial"/>
                <a:cs typeface="Arial"/>
                <a:sym typeface="Arial"/>
              </a:rPr>
              <a:t>Atmospheric Circulation:</a:t>
            </a:r>
            <a:br>
              <a:rPr b="1" lang="en-US" sz="4000">
                <a:solidFill>
                  <a:srgbClr val="FFFF00"/>
                </a:solidFill>
                <a:latin typeface="Arial"/>
                <a:ea typeface="Arial"/>
                <a:cs typeface="Arial"/>
                <a:sym typeface="Arial"/>
              </a:rPr>
            </a:br>
            <a:r>
              <a:rPr b="1" lang="en-US" sz="4000">
                <a:solidFill>
                  <a:srgbClr val="FFFF00"/>
                </a:solidFill>
                <a:latin typeface="Arial"/>
                <a:ea typeface="Arial"/>
                <a:cs typeface="Arial"/>
                <a:sym typeface="Arial"/>
              </a:rPr>
              <a:t>Last 7 Days</a:t>
            </a:r>
            <a:endParaRPr/>
          </a:p>
        </p:txBody>
      </p:sp>
      <p:sp>
        <p:nvSpPr>
          <p:cNvPr id="146" name="Google Shape;146;p7"/>
          <p:cNvSpPr txBox="1"/>
          <p:nvPr/>
        </p:nvSpPr>
        <p:spPr>
          <a:xfrm>
            <a:off x="159489" y="5789892"/>
            <a:ext cx="8825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At 850-hPa level (</a:t>
            </a:r>
            <a:r>
              <a:rPr b="1" lang="en-US" sz="1200">
                <a:solidFill>
                  <a:schemeClr val="lt1"/>
                </a:solidFill>
              </a:rPr>
              <a:t>left </a:t>
            </a:r>
            <a:r>
              <a:rPr b="1" i="0" lang="en-US" sz="1200" u="none" cap="none" strike="noStrike">
                <a:solidFill>
                  <a:schemeClr val="lt1"/>
                </a:solidFill>
                <a:latin typeface="Arial"/>
                <a:ea typeface="Arial"/>
                <a:cs typeface="Arial"/>
                <a:sym typeface="Arial"/>
              </a:rPr>
              <a:t> panel), anomalous wind convergence may have contributed to the observed rainfall increases across </a:t>
            </a:r>
            <a:r>
              <a:rPr b="1" lang="en-US" sz="1200">
                <a:solidFill>
                  <a:schemeClr val="lt1"/>
                </a:solidFill>
              </a:rPr>
              <a:t>Angola, Zambia, Malawi, and portions of Mozambique and Tanzania</a:t>
            </a:r>
            <a:r>
              <a:rPr b="1" i="0" lang="en-US" sz="1200" u="none" cap="none" strike="noStrike">
                <a:solidFill>
                  <a:schemeClr val="lt1"/>
                </a:solidFill>
                <a:latin typeface="Arial"/>
                <a:ea typeface="Arial"/>
                <a:cs typeface="Arial"/>
                <a:sym typeface="Arial"/>
              </a:rPr>
              <a:t>. </a:t>
            </a:r>
            <a:r>
              <a:rPr b="1" lang="en-US" sz="1200">
                <a:solidFill>
                  <a:schemeClr val="lt1"/>
                </a:solidFill>
              </a:rPr>
              <a:t>Anomalous upper level divergence at 200-hPa (right panel) likely enhanced precipitation in Angola, Malawi, and Zambia.  </a:t>
            </a:r>
            <a:endParaRPr b="1" i="0" sz="1200" u="none" cap="none" strike="noStrike">
              <a:solidFill>
                <a:schemeClr val="lt1"/>
              </a:solidFill>
              <a:latin typeface="Arial"/>
              <a:ea typeface="Arial"/>
              <a:cs typeface="Arial"/>
              <a:sym typeface="Arial"/>
            </a:endParaRPr>
          </a:p>
        </p:txBody>
      </p:sp>
      <p:pic>
        <p:nvPicPr>
          <p:cNvPr id="147" name="Google Shape;147;p7"/>
          <p:cNvPicPr preferRelativeResize="0"/>
          <p:nvPr/>
        </p:nvPicPr>
        <p:blipFill rotWithShape="1">
          <a:blip r:embed="rId3">
            <a:alphaModFix/>
          </a:blip>
          <a:srcRect b="0" l="0" r="0" t="0"/>
          <a:stretch/>
        </p:blipFill>
        <p:spPr>
          <a:xfrm>
            <a:off x="525875" y="1405995"/>
            <a:ext cx="4089514" cy="4089514"/>
          </a:xfrm>
          <a:prstGeom prst="rect">
            <a:avLst/>
          </a:prstGeom>
          <a:noFill/>
          <a:ln>
            <a:noFill/>
          </a:ln>
        </p:spPr>
      </p:pic>
      <p:pic>
        <p:nvPicPr>
          <p:cNvPr id="148" name="Google Shape;148;p7"/>
          <p:cNvPicPr preferRelativeResize="0"/>
          <p:nvPr/>
        </p:nvPicPr>
        <p:blipFill rotWithShape="1">
          <a:blip r:embed="rId4">
            <a:alphaModFix/>
          </a:blip>
          <a:srcRect b="0" l="0" r="0" t="0"/>
          <a:stretch/>
        </p:blipFill>
        <p:spPr>
          <a:xfrm>
            <a:off x="4770455" y="1405995"/>
            <a:ext cx="4089514" cy="4089514"/>
          </a:xfrm>
          <a:prstGeom prst="rect">
            <a:avLst/>
          </a:prstGeom>
          <a:noFill/>
          <a:ln>
            <a:noFill/>
          </a:ln>
        </p:spPr>
      </p:pic>
      <p:sp>
        <p:nvSpPr>
          <p:cNvPr id="149" name="Google Shape;149;p7"/>
          <p:cNvSpPr/>
          <p:nvPr/>
        </p:nvSpPr>
        <p:spPr>
          <a:xfrm rot="-1735351">
            <a:off x="2522389" y="3755733"/>
            <a:ext cx="1112222" cy="634727"/>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rot="-1759953">
            <a:off x="6626428" y="3766404"/>
            <a:ext cx="1003107" cy="634382"/>
          </a:xfrm>
          <a:prstGeom prst="ellipse">
            <a:avLst/>
          </a:prstGeom>
          <a:noFill/>
          <a:ln cap="flat" cmpd="sng" w="38100">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8"/>
          <p:cNvSpPr/>
          <p:nvPr/>
        </p:nvSpPr>
        <p:spPr>
          <a:xfrm>
            <a:off x="1752600" y="0"/>
            <a:ext cx="6019800" cy="609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00"/>
              </a:buClr>
              <a:buSzPts val="2800"/>
              <a:buFont typeface="Arial"/>
              <a:buNone/>
            </a:pPr>
            <a:r>
              <a:rPr b="1" i="0" lang="en-US" sz="2800" u="none" cap="none" strike="noStrike">
                <a:solidFill>
                  <a:srgbClr val="FFFF00"/>
                </a:solidFill>
                <a:latin typeface="Arial"/>
                <a:ea typeface="Arial"/>
                <a:cs typeface="Arial"/>
                <a:sym typeface="Arial"/>
              </a:rPr>
              <a:t>Rainfall Evolution</a:t>
            </a:r>
            <a:endParaRPr b="0" i="0" sz="1400" u="none" cap="none" strike="noStrike">
              <a:solidFill>
                <a:srgbClr val="000000"/>
              </a:solidFill>
              <a:latin typeface="Arial"/>
              <a:ea typeface="Arial"/>
              <a:cs typeface="Arial"/>
              <a:sym typeface="Arial"/>
            </a:endParaRPr>
          </a:p>
        </p:txBody>
      </p:sp>
      <p:cxnSp>
        <p:nvCxnSpPr>
          <p:cNvPr id="156" name="Google Shape;156;p8"/>
          <p:cNvCxnSpPr/>
          <p:nvPr/>
        </p:nvCxnSpPr>
        <p:spPr>
          <a:xfrm>
            <a:off x="3352800" y="2057400"/>
            <a:ext cx="0" cy="0"/>
          </a:xfrm>
          <a:prstGeom prst="straightConnector1">
            <a:avLst/>
          </a:prstGeom>
          <a:noFill/>
          <a:ln cap="flat" cmpd="sng" w="50800">
            <a:solidFill>
              <a:srgbClr val="FF0000"/>
            </a:solidFill>
            <a:prstDash val="solid"/>
            <a:round/>
            <a:headEnd len="sm" w="sm" type="none"/>
            <a:tailEnd len="med" w="med" type="triangle"/>
          </a:ln>
        </p:spPr>
      </p:cxnSp>
      <p:pic>
        <p:nvPicPr>
          <p:cNvPr descr="Clickable Image" id="157" name="Google Shape;157;p8"/>
          <p:cNvPicPr preferRelativeResize="0"/>
          <p:nvPr/>
        </p:nvPicPr>
        <p:blipFill rotWithShape="1">
          <a:blip r:embed="rId3">
            <a:alphaModFix/>
          </a:blip>
          <a:srcRect b="0" l="0" r="0" t="0"/>
          <a:stretch/>
        </p:blipFill>
        <p:spPr>
          <a:xfrm>
            <a:off x="1544249" y="664149"/>
            <a:ext cx="2743200" cy="2628900"/>
          </a:xfrm>
          <a:prstGeom prst="rect">
            <a:avLst/>
          </a:prstGeom>
          <a:noFill/>
          <a:ln cap="flat" cmpd="sng" w="38100">
            <a:solidFill>
              <a:srgbClr val="FFFF00"/>
            </a:solidFill>
            <a:prstDash val="solid"/>
            <a:miter lim="800000"/>
            <a:headEnd len="sm" w="sm" type="none"/>
            <a:tailEnd len="sm" w="sm" type="none"/>
          </a:ln>
        </p:spPr>
      </p:pic>
      <p:cxnSp>
        <p:nvCxnSpPr>
          <p:cNvPr id="158" name="Google Shape;158;p8"/>
          <p:cNvCxnSpPr/>
          <p:nvPr/>
        </p:nvCxnSpPr>
        <p:spPr>
          <a:xfrm flipH="1" rot="10800000">
            <a:off x="3028827" y="2944145"/>
            <a:ext cx="279000" cy="869100"/>
          </a:xfrm>
          <a:prstGeom prst="straightConnector1">
            <a:avLst/>
          </a:prstGeom>
          <a:noFill/>
          <a:ln cap="flat" cmpd="sng" w="50800">
            <a:solidFill>
              <a:srgbClr val="FF0000"/>
            </a:solidFill>
            <a:prstDash val="solid"/>
            <a:round/>
            <a:headEnd len="sm" w="sm" type="none"/>
            <a:tailEnd len="med" w="med" type="triangle"/>
          </a:ln>
        </p:spPr>
      </p:cxnSp>
      <p:cxnSp>
        <p:nvCxnSpPr>
          <p:cNvPr id="159" name="Google Shape;159;p8"/>
          <p:cNvCxnSpPr/>
          <p:nvPr/>
        </p:nvCxnSpPr>
        <p:spPr>
          <a:xfrm flipH="1">
            <a:off x="3792350" y="2309725"/>
            <a:ext cx="2314200" cy="60900"/>
          </a:xfrm>
          <a:prstGeom prst="straightConnector1">
            <a:avLst/>
          </a:prstGeom>
          <a:noFill/>
          <a:ln cap="flat" cmpd="sng" w="50800">
            <a:solidFill>
              <a:srgbClr val="FF0000"/>
            </a:solidFill>
            <a:prstDash val="solid"/>
            <a:round/>
            <a:headEnd len="sm" w="sm" type="none"/>
            <a:tailEnd len="med" w="med" type="triangle"/>
          </a:ln>
        </p:spPr>
      </p:cxnSp>
      <p:sp>
        <p:nvSpPr>
          <p:cNvPr id="160" name="Google Shape;160;p8"/>
          <p:cNvSpPr txBox="1"/>
          <p:nvPr/>
        </p:nvSpPr>
        <p:spPr>
          <a:xfrm>
            <a:off x="85725" y="6073775"/>
            <a:ext cx="8925000" cy="591000"/>
          </a:xfrm>
          <a:prstGeom prst="rect">
            <a:avLst/>
          </a:prstGeom>
          <a:noFill/>
          <a:ln>
            <a:noFill/>
          </a:ln>
        </p:spPr>
        <p:txBody>
          <a:bodyPr anchorCtr="0" anchor="t" bIns="45700" lIns="91425" spcFirstLastPara="1" rIns="91425" wrap="square" tIns="45700">
            <a:spAutoFit/>
          </a:bodyPr>
          <a:lstStyle/>
          <a:p>
            <a:pPr indent="0" lvl="0" marL="0" marR="0" rtl="0" algn="just">
              <a:lnSpc>
                <a:spcPct val="9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Daily evolution of rainfall over the last 90 days at selected locations shows continuing, yet lessening moisture surpluses over parts of </a:t>
            </a:r>
            <a:r>
              <a:rPr b="1" lang="en-US" sz="1200">
                <a:solidFill>
                  <a:schemeClr val="lt1"/>
                </a:solidFill>
              </a:rPr>
              <a:t>South Africa </a:t>
            </a:r>
            <a:r>
              <a:rPr b="1" i="0" lang="en-US" sz="1200" u="none" cap="none" strike="noStrike">
                <a:solidFill>
                  <a:schemeClr val="lt1"/>
                </a:solidFill>
                <a:latin typeface="Arial"/>
                <a:ea typeface="Arial"/>
                <a:cs typeface="Arial"/>
                <a:sym typeface="Arial"/>
              </a:rPr>
              <a:t>(bottom left). Rainfall deficits </a:t>
            </a:r>
            <a:r>
              <a:rPr b="1" lang="en-US" sz="1200">
                <a:solidFill>
                  <a:schemeClr val="lt1"/>
                </a:solidFill>
              </a:rPr>
              <a:t>persist</a:t>
            </a:r>
            <a:r>
              <a:rPr b="1" i="0" lang="en-US" sz="1200" u="none" cap="none" strike="noStrike">
                <a:solidFill>
                  <a:schemeClr val="lt1"/>
                </a:solidFill>
                <a:latin typeface="Arial"/>
                <a:ea typeface="Arial"/>
                <a:cs typeface="Arial"/>
                <a:sym typeface="Arial"/>
              </a:rPr>
              <a:t> over southeastern </a:t>
            </a:r>
            <a:r>
              <a:rPr b="1" lang="en-US" sz="1200">
                <a:solidFill>
                  <a:schemeClr val="lt1"/>
                </a:solidFill>
              </a:rPr>
              <a:t>Tanzania</a:t>
            </a:r>
            <a:r>
              <a:rPr b="1" i="0" lang="en-US" sz="1200" u="none" cap="none" strike="noStrike">
                <a:solidFill>
                  <a:schemeClr val="lt1"/>
                </a:solidFill>
                <a:latin typeface="Arial"/>
                <a:ea typeface="Arial"/>
                <a:cs typeface="Arial"/>
                <a:sym typeface="Arial"/>
              </a:rPr>
              <a:t> (</a:t>
            </a:r>
            <a:r>
              <a:rPr b="1" lang="en-US" sz="1200">
                <a:solidFill>
                  <a:schemeClr val="lt1"/>
                </a:solidFill>
              </a:rPr>
              <a:t>top</a:t>
            </a:r>
            <a:r>
              <a:rPr b="1" i="0" lang="en-US" sz="1200" u="none" cap="none" strike="noStrike">
                <a:solidFill>
                  <a:schemeClr val="lt1"/>
                </a:solidFill>
                <a:latin typeface="Arial"/>
                <a:ea typeface="Arial"/>
                <a:cs typeface="Arial"/>
                <a:sym typeface="Arial"/>
              </a:rPr>
              <a:t> right) and </a:t>
            </a:r>
            <a:r>
              <a:rPr b="1" lang="en-US" sz="1200">
                <a:solidFill>
                  <a:schemeClr val="lt1"/>
                </a:solidFill>
              </a:rPr>
              <a:t>northwestern</a:t>
            </a:r>
            <a:r>
              <a:rPr b="1" i="0" lang="en-US" sz="1200" u="none" cap="none" strike="noStrike">
                <a:solidFill>
                  <a:schemeClr val="lt1"/>
                </a:solidFill>
                <a:latin typeface="Arial"/>
                <a:ea typeface="Arial"/>
                <a:cs typeface="Arial"/>
                <a:sym typeface="Arial"/>
              </a:rPr>
              <a:t> </a:t>
            </a:r>
            <a:r>
              <a:rPr b="1" lang="en-US" sz="1200">
                <a:solidFill>
                  <a:schemeClr val="lt1"/>
                </a:solidFill>
              </a:rPr>
              <a:t>Madagascar</a:t>
            </a:r>
            <a:r>
              <a:rPr b="1" i="0" lang="en-US" sz="1200" u="none" cap="none" strike="noStrike">
                <a:solidFill>
                  <a:schemeClr val="lt1"/>
                </a:solidFill>
                <a:latin typeface="Arial"/>
                <a:ea typeface="Arial"/>
                <a:cs typeface="Arial"/>
                <a:sym typeface="Arial"/>
              </a:rPr>
              <a:t> (</a:t>
            </a:r>
            <a:r>
              <a:rPr b="1" lang="en-US" sz="1200">
                <a:solidFill>
                  <a:schemeClr val="lt1"/>
                </a:solidFill>
              </a:rPr>
              <a:t>bottom </a:t>
            </a:r>
            <a:r>
              <a:rPr b="1" i="0" lang="en-US" sz="1200" u="none" cap="none" strike="noStrike">
                <a:solidFill>
                  <a:schemeClr val="lt1"/>
                </a:solidFill>
                <a:latin typeface="Arial"/>
                <a:ea typeface="Arial"/>
                <a:cs typeface="Arial"/>
                <a:sym typeface="Arial"/>
              </a:rPr>
              <a:t>right), the latter of which has received substantial rainfall over the last week.</a:t>
            </a:r>
            <a:endParaRPr b="1" i="0" sz="1200" u="none" cap="none" strike="noStrike">
              <a:solidFill>
                <a:schemeClr val="lt1"/>
              </a:solidFill>
              <a:latin typeface="Arial"/>
              <a:ea typeface="Arial"/>
              <a:cs typeface="Arial"/>
              <a:sym typeface="Arial"/>
            </a:endParaRPr>
          </a:p>
        </p:txBody>
      </p:sp>
      <p:pic>
        <p:nvPicPr>
          <p:cNvPr id="161" name="Google Shape;161;p8"/>
          <p:cNvPicPr preferRelativeResize="0"/>
          <p:nvPr/>
        </p:nvPicPr>
        <p:blipFill rotWithShape="1">
          <a:blip r:embed="rId4">
            <a:alphaModFix/>
          </a:blip>
          <a:srcRect b="0" l="0" r="0" t="0"/>
          <a:stretch/>
        </p:blipFill>
        <p:spPr>
          <a:xfrm>
            <a:off x="5095180" y="647126"/>
            <a:ext cx="3450150" cy="2683450"/>
          </a:xfrm>
          <a:prstGeom prst="rect">
            <a:avLst/>
          </a:prstGeom>
          <a:noFill/>
          <a:ln>
            <a:noFill/>
          </a:ln>
        </p:spPr>
      </p:pic>
      <p:pic>
        <p:nvPicPr>
          <p:cNvPr id="162" name="Google Shape;162;p8"/>
          <p:cNvPicPr preferRelativeResize="0"/>
          <p:nvPr/>
        </p:nvPicPr>
        <p:blipFill rotWithShape="1">
          <a:blip r:embed="rId5">
            <a:alphaModFix/>
          </a:blip>
          <a:srcRect b="5397" l="0" r="0" t="5388"/>
          <a:stretch/>
        </p:blipFill>
        <p:spPr>
          <a:xfrm>
            <a:off x="852050" y="3545400"/>
            <a:ext cx="3640750" cy="2526351"/>
          </a:xfrm>
          <a:prstGeom prst="rect">
            <a:avLst/>
          </a:prstGeom>
          <a:noFill/>
          <a:ln>
            <a:noFill/>
          </a:ln>
        </p:spPr>
      </p:pic>
      <p:cxnSp>
        <p:nvCxnSpPr>
          <p:cNvPr id="163" name="Google Shape;163;p8"/>
          <p:cNvCxnSpPr/>
          <p:nvPr/>
        </p:nvCxnSpPr>
        <p:spPr>
          <a:xfrm rot="10800000">
            <a:off x="4114850" y="2559025"/>
            <a:ext cx="2144100" cy="1427100"/>
          </a:xfrm>
          <a:prstGeom prst="straightConnector1">
            <a:avLst/>
          </a:prstGeom>
          <a:noFill/>
          <a:ln cap="flat" cmpd="sng" w="50800">
            <a:solidFill>
              <a:srgbClr val="FF0000"/>
            </a:solidFill>
            <a:prstDash val="solid"/>
            <a:round/>
            <a:headEnd len="sm" w="sm" type="none"/>
            <a:tailEnd len="med" w="med" type="triangle"/>
          </a:ln>
        </p:spPr>
      </p:cxnSp>
      <p:pic>
        <p:nvPicPr>
          <p:cNvPr id="164" name="Google Shape;164;p8"/>
          <p:cNvPicPr preferRelativeResize="0"/>
          <p:nvPr/>
        </p:nvPicPr>
        <p:blipFill rotWithShape="1">
          <a:blip r:embed="rId6">
            <a:alphaModFix/>
          </a:blip>
          <a:srcRect b="0" l="0" r="0" t="0"/>
          <a:stretch/>
        </p:blipFill>
        <p:spPr>
          <a:xfrm>
            <a:off x="5095180" y="3390326"/>
            <a:ext cx="3450150" cy="268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nvSpPr>
        <p:spPr>
          <a:xfrm>
            <a:off x="685800" y="134484"/>
            <a:ext cx="7924800" cy="126999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00"/>
                </a:solidFill>
                <a:latin typeface="Arial"/>
                <a:ea typeface="Arial"/>
                <a:cs typeface="Arial"/>
                <a:sym typeface="Arial"/>
              </a:rPr>
              <a:t>NCEP GEFS Model Forecasts</a:t>
            </a:r>
            <a:br>
              <a:rPr b="1" i="0" lang="en-US" sz="12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Non-Bias Corrected Probability of </a:t>
            </a:r>
            <a:br>
              <a:rPr b="1" i="0" lang="en-US" sz="2000" u="none" cap="none" strike="noStrike">
                <a:solidFill>
                  <a:srgbClr val="FFFF00"/>
                </a:solidFill>
                <a:latin typeface="Arial"/>
                <a:ea typeface="Arial"/>
                <a:cs typeface="Arial"/>
                <a:sym typeface="Arial"/>
              </a:rPr>
            </a:br>
            <a:r>
              <a:rPr b="1" i="0" lang="en-US" sz="2000" u="none" cap="none" strike="noStrike">
                <a:solidFill>
                  <a:srgbClr val="FFFF00"/>
                </a:solidFill>
                <a:latin typeface="Arial"/>
                <a:ea typeface="Arial"/>
                <a:cs typeface="Arial"/>
                <a:sym typeface="Arial"/>
              </a:rPr>
              <a:t>precipitation exceedance </a:t>
            </a:r>
            <a:endParaRPr b="0" i="0" sz="1400" u="none" cap="none" strike="noStrike">
              <a:solidFill>
                <a:srgbClr val="000000"/>
              </a:solidFill>
              <a:latin typeface="Arial"/>
              <a:ea typeface="Arial"/>
              <a:cs typeface="Arial"/>
              <a:sym typeface="Arial"/>
            </a:endParaRPr>
          </a:p>
        </p:txBody>
      </p:sp>
      <p:sp>
        <p:nvSpPr>
          <p:cNvPr id="171" name="Google Shape;171;p9"/>
          <p:cNvSpPr txBox="1"/>
          <p:nvPr/>
        </p:nvSpPr>
        <p:spPr>
          <a:xfrm>
            <a:off x="4669277" y="1519240"/>
            <a:ext cx="42960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00"/>
                </a:solidFill>
                <a:latin typeface="Arial"/>
                <a:ea typeface="Arial"/>
                <a:cs typeface="Arial"/>
                <a:sym typeface="Arial"/>
              </a:rPr>
              <a:t>Week-2, Valid: </a:t>
            </a:r>
            <a:r>
              <a:rPr b="1" lang="en-US" sz="1600">
                <a:solidFill>
                  <a:srgbClr val="FFFF00"/>
                </a:solidFill>
              </a:rPr>
              <a:t>31 Jan</a:t>
            </a:r>
            <a:r>
              <a:rPr b="1" i="0" lang="en-US" sz="1600" u="none" cap="none" strike="noStrike">
                <a:solidFill>
                  <a:srgbClr val="FFFF00"/>
                </a:solidFill>
                <a:latin typeface="Arial"/>
                <a:ea typeface="Arial"/>
                <a:cs typeface="Arial"/>
                <a:sym typeface="Arial"/>
              </a:rPr>
              <a:t> – </a:t>
            </a:r>
            <a:r>
              <a:rPr b="1" lang="en-US" sz="1600">
                <a:solidFill>
                  <a:srgbClr val="FFFF00"/>
                </a:solidFill>
              </a:rPr>
              <a:t>06</a:t>
            </a:r>
            <a:r>
              <a:rPr b="1" i="0" lang="en-US" sz="1600" u="none" cap="none" strike="noStrike">
                <a:solidFill>
                  <a:srgbClr val="FFFF00"/>
                </a:solidFill>
                <a:latin typeface="Arial"/>
                <a:ea typeface="Arial"/>
                <a:cs typeface="Arial"/>
                <a:sym typeface="Arial"/>
              </a:rPr>
              <a:t> </a:t>
            </a:r>
            <a:r>
              <a:rPr b="1" lang="en-US" sz="1600">
                <a:solidFill>
                  <a:srgbClr val="FFFF00"/>
                </a:solidFill>
              </a:rPr>
              <a:t>Feb</a:t>
            </a:r>
            <a:r>
              <a:rPr b="1" i="0" lang="en-US" sz="1600" u="none" cap="none" strike="noStrike">
                <a:solidFill>
                  <a:srgbClr val="FFFF00"/>
                </a:solidFill>
                <a:latin typeface="Arial"/>
                <a:ea typeface="Arial"/>
                <a:cs typeface="Arial"/>
                <a:sym typeface="Arial"/>
              </a:rPr>
              <a:t> 2023</a:t>
            </a:r>
            <a:endParaRPr b="0" i="0" sz="1600" u="none" cap="none" strike="noStrike">
              <a:solidFill>
                <a:schemeClr val="dk1"/>
              </a:solidFill>
              <a:latin typeface="Arial"/>
              <a:ea typeface="Arial"/>
              <a:cs typeface="Arial"/>
              <a:sym typeface="Arial"/>
            </a:endParaRPr>
          </a:p>
        </p:txBody>
      </p:sp>
      <p:sp>
        <p:nvSpPr>
          <p:cNvPr id="172" name="Google Shape;172;p9"/>
          <p:cNvSpPr txBox="1"/>
          <p:nvPr/>
        </p:nvSpPr>
        <p:spPr>
          <a:xfrm>
            <a:off x="75465" y="5229412"/>
            <a:ext cx="8889900" cy="12006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1200" u="none" cap="none" strike="noStrike">
                <a:solidFill>
                  <a:schemeClr val="lt1"/>
                </a:solidFill>
                <a:latin typeface="Arial"/>
                <a:ea typeface="Arial"/>
                <a:cs typeface="Arial"/>
                <a:sym typeface="Arial"/>
              </a:rPr>
              <a:t>For week-1 (left panel), the GEFS forecasts indicate a moderate to high chance (over 70%) for rainfall to exceed 50 mm over </a:t>
            </a:r>
            <a:r>
              <a:rPr b="1" lang="en-US" sz="1200">
                <a:solidFill>
                  <a:schemeClr val="lt1"/>
                </a:solidFill>
              </a:rPr>
              <a:t>southern Angola, western and northern portions of Zambia, east-central DRC (to the west of Burundi), southwestern Tanzania, portions of central Malawi, Comoros, and most of Madagascar outside of southern portions.</a:t>
            </a:r>
            <a:r>
              <a:rPr b="1" i="0" lang="en-US" sz="1200" u="none" cap="none" strike="noStrike">
                <a:solidFill>
                  <a:schemeClr val="lt1"/>
                </a:solidFill>
                <a:latin typeface="Arial"/>
                <a:ea typeface="Arial"/>
                <a:cs typeface="Arial"/>
                <a:sym typeface="Arial"/>
              </a:rPr>
              <a:t> For week-2 (right panel), the GEFS forecasts indicate a moderate to high chance (over 70%) for rainfall to exceed 50 mm over portions o</a:t>
            </a:r>
            <a:r>
              <a:rPr b="1" lang="en-US" sz="1200">
                <a:solidFill>
                  <a:schemeClr val="lt1"/>
                </a:solidFill>
              </a:rPr>
              <a:t>f south-central Gabon, southwestern Congo, east-central Angola, southeastern DRC, northern Zambia, southern Malawi, portions of northwestern Mozambique, and most of Madagascar outside of southern portions. </a:t>
            </a:r>
            <a:endParaRPr b="1" i="0" sz="1200" u="none" cap="none" strike="noStrike">
              <a:solidFill>
                <a:schemeClr val="lt1"/>
              </a:solidFill>
              <a:latin typeface="Arial"/>
              <a:ea typeface="Arial"/>
              <a:cs typeface="Arial"/>
              <a:sym typeface="Arial"/>
            </a:endParaRPr>
          </a:p>
        </p:txBody>
      </p:sp>
      <p:sp>
        <p:nvSpPr>
          <p:cNvPr id="173" name="Google Shape;173;p9"/>
          <p:cNvSpPr txBox="1"/>
          <p:nvPr/>
        </p:nvSpPr>
        <p:spPr>
          <a:xfrm>
            <a:off x="472273" y="1519241"/>
            <a:ext cx="4177200" cy="338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600" u="none" cap="none" strike="noStrike">
                <a:solidFill>
                  <a:srgbClr val="FFFF00"/>
                </a:solidFill>
                <a:latin typeface="Arial"/>
                <a:ea typeface="Arial"/>
                <a:cs typeface="Arial"/>
                <a:sym typeface="Arial"/>
              </a:rPr>
              <a:t>Week-1, Valid: </a:t>
            </a:r>
            <a:r>
              <a:rPr b="1" lang="en-US" sz="1600">
                <a:solidFill>
                  <a:srgbClr val="FFFF00"/>
                </a:solidFill>
              </a:rPr>
              <a:t>24</a:t>
            </a:r>
            <a:r>
              <a:rPr b="1" i="0" lang="en-US" sz="1600" u="none" cap="none" strike="noStrike">
                <a:solidFill>
                  <a:srgbClr val="FFFF00"/>
                </a:solidFill>
                <a:latin typeface="Arial"/>
                <a:ea typeface="Arial"/>
                <a:cs typeface="Arial"/>
                <a:sym typeface="Arial"/>
              </a:rPr>
              <a:t> </a:t>
            </a:r>
            <a:r>
              <a:rPr b="1" lang="en-US" sz="1600">
                <a:solidFill>
                  <a:srgbClr val="FFFF00"/>
                </a:solidFill>
              </a:rPr>
              <a:t>– 30</a:t>
            </a:r>
            <a:r>
              <a:rPr b="1" i="0" lang="en-US" sz="1600" u="none" cap="none" strike="noStrike">
                <a:solidFill>
                  <a:srgbClr val="FFFF00"/>
                </a:solidFill>
                <a:latin typeface="Arial"/>
                <a:ea typeface="Arial"/>
                <a:cs typeface="Arial"/>
                <a:sym typeface="Arial"/>
              </a:rPr>
              <a:t> Jan 2023</a:t>
            </a:r>
            <a:endParaRPr b="0" i="0" sz="1600" u="none" cap="none" strike="noStrike">
              <a:solidFill>
                <a:schemeClr val="dk1"/>
              </a:solidFill>
              <a:latin typeface="Arial"/>
              <a:ea typeface="Arial"/>
              <a:cs typeface="Arial"/>
              <a:sym typeface="Arial"/>
            </a:endParaRPr>
          </a:p>
        </p:txBody>
      </p:sp>
      <p:pic>
        <p:nvPicPr>
          <p:cNvPr id="174" name="Google Shape;174;p9"/>
          <p:cNvPicPr preferRelativeResize="0"/>
          <p:nvPr/>
        </p:nvPicPr>
        <p:blipFill rotWithShape="1">
          <a:blip r:embed="rId3">
            <a:alphaModFix/>
          </a:blip>
          <a:srcRect b="0" l="0" r="0" t="0"/>
          <a:stretch/>
        </p:blipFill>
        <p:spPr>
          <a:xfrm>
            <a:off x="595418" y="1966885"/>
            <a:ext cx="4052782" cy="3039586"/>
          </a:xfrm>
          <a:prstGeom prst="rect">
            <a:avLst/>
          </a:prstGeom>
          <a:noFill/>
          <a:ln>
            <a:noFill/>
          </a:ln>
        </p:spPr>
      </p:pic>
      <p:pic>
        <p:nvPicPr>
          <p:cNvPr id="175" name="Google Shape;175;p9"/>
          <p:cNvPicPr preferRelativeResize="0"/>
          <p:nvPr/>
        </p:nvPicPr>
        <p:blipFill rotWithShape="1">
          <a:blip r:embed="rId4">
            <a:alphaModFix/>
          </a:blip>
          <a:srcRect b="0" l="0" r="0" t="0"/>
          <a:stretch/>
        </p:blipFill>
        <p:spPr>
          <a:xfrm>
            <a:off x="4790894" y="1966884"/>
            <a:ext cx="4076659" cy="3057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2001-08-31T10:39:36Z</dcterms:created>
  <dc:creator>Vernon E. Kousky</dc:creator>
</cp:coreProperties>
</file>