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jsktwHiIOQNN0R6xio03cZbPi0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81" name="Google Shape;181;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2" name="Google Shape;192;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0" name="Google Shape;170;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gif"/><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gif"/><Relationship Id="rId5" Type="http://schemas.openxmlformats.org/officeDocument/2006/relationships/image" Target="../media/image14.gif"/><Relationship Id="rId6"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 Justin Hicks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30</a:t>
            </a:r>
            <a:r>
              <a:rPr b="1" i="0" lang="en-US" sz="2800" u="none" cap="none" strike="noStrike">
                <a:solidFill>
                  <a:schemeClr val="lt1"/>
                </a:solidFill>
                <a:latin typeface="Arial"/>
                <a:ea typeface="Arial"/>
                <a:cs typeface="Arial"/>
                <a:sym typeface="Arial"/>
              </a:rPr>
              <a:t> </a:t>
            </a:r>
            <a:r>
              <a:rPr b="1" lang="en-US" sz="2800">
                <a:solidFill>
                  <a:schemeClr val="lt1"/>
                </a:solidFill>
              </a:rPr>
              <a:t>January</a:t>
            </a:r>
            <a:r>
              <a:rPr b="1" i="0" lang="en-US" sz="2800" u="none" cap="none" strike="noStrike">
                <a:solidFill>
                  <a:schemeClr val="lt1"/>
                </a:solidFill>
                <a:latin typeface="Arial"/>
                <a:ea typeface="Arial"/>
                <a:cs typeface="Arial"/>
                <a:sym typeface="Arial"/>
              </a:rPr>
              <a:t> 202</a:t>
            </a:r>
            <a:r>
              <a:rPr b="1" lang="en-US" sz="2800">
                <a:solidFill>
                  <a:schemeClr val="lt1"/>
                </a:solidFill>
              </a:rPr>
              <a:t>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4" name="Google Shape;184;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5" name="Google Shape;185;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6" name="Google Shape;186;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31 Jan – 06</a:t>
            </a:r>
            <a:r>
              <a:rPr b="1" i="0" lang="en-US" sz="1600" u="none" cap="none" strike="noStrike">
                <a:solidFill>
                  <a:srgbClr val="FFFF00"/>
                </a:solidFill>
                <a:latin typeface="Arial"/>
                <a:ea typeface="Arial"/>
                <a:cs typeface="Arial"/>
                <a:sym typeface="Arial"/>
              </a:rPr>
              <a:t> </a:t>
            </a:r>
            <a:r>
              <a:rPr b="1" lang="en-US" sz="1600">
                <a:solidFill>
                  <a:srgbClr val="FFFF00"/>
                </a:solidFill>
              </a:rPr>
              <a:t>Feb</a:t>
            </a:r>
            <a:r>
              <a:rPr b="1" i="0" lang="en-US" sz="1600" u="none" cap="none" strike="noStrike">
                <a:solidFill>
                  <a:srgbClr val="FFFF00"/>
                </a:solidFill>
                <a:latin typeface="Arial"/>
                <a:ea typeface="Arial"/>
                <a:cs typeface="Arial"/>
                <a:sym typeface="Arial"/>
              </a:rPr>
              <a:t>, 202</a:t>
            </a:r>
            <a:r>
              <a:rPr b="1" lang="en-US" sz="1600">
                <a:solidFill>
                  <a:srgbClr val="FFFF00"/>
                </a:solidFill>
              </a:rPr>
              <a:t>3</a:t>
            </a:r>
            <a:endParaRPr b="1" i="0" sz="1600" u="none" cap="none" strike="noStrike">
              <a:solidFill>
                <a:srgbClr val="FFFF00"/>
              </a:solidFill>
              <a:latin typeface="Arial"/>
              <a:ea typeface="Arial"/>
              <a:cs typeface="Arial"/>
              <a:sym typeface="Arial"/>
            </a:endParaRPr>
          </a:p>
        </p:txBody>
      </p:sp>
      <p:sp>
        <p:nvSpPr>
          <p:cNvPr id="187" name="Google Shape;187;p10"/>
          <p:cNvSpPr txBox="1"/>
          <p:nvPr/>
        </p:nvSpPr>
        <p:spPr>
          <a:xfrm>
            <a:off x="4260545" y="1762812"/>
            <a:ext cx="4528500" cy="28014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lang="en-US" sz="1100">
                <a:solidFill>
                  <a:schemeClr val="lt1"/>
                </a:solidFill>
              </a:rPr>
              <a:t>The consolidated forecasts call for above 50%</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chance for weekly rainfall to be above-normal</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(above the upper tercile) over Equatorial Guinea,</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Gabon, Congo, parts of DRC and Tanzania, the far</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northern and southern Angola, and portions of</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Namibia, Botswana and South Africa. High chances</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exceeding 80% are indicated over eastern Namibia,</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western and southern Botswana and northern</a:t>
            </a:r>
            <a:endParaRPr b="1" sz="1100">
              <a:solidFill>
                <a:schemeClr val="lt1"/>
              </a:solidFill>
            </a:endParaRPr>
          </a:p>
          <a:p>
            <a:pPr indent="0" lvl="0" marL="457200" marR="0" rtl="0" algn="just">
              <a:lnSpc>
                <a:spcPct val="100000"/>
              </a:lnSpc>
              <a:spcBef>
                <a:spcPts val="0"/>
              </a:spcBef>
              <a:spcAft>
                <a:spcPts val="0"/>
              </a:spcAft>
              <a:buNone/>
            </a:pPr>
            <a:r>
              <a:rPr b="1" lang="en-US" sz="1100">
                <a:solidFill>
                  <a:schemeClr val="lt1"/>
                </a:solidFill>
              </a:rPr>
              <a:t>South Africa.</a:t>
            </a:r>
            <a:endParaRPr b="1" sz="1100">
              <a:solidFill>
                <a:schemeClr val="lt1"/>
              </a:solidFill>
            </a:endParaRPr>
          </a:p>
          <a:p>
            <a:pPr indent="0" lvl="0" marL="457200" rtl="0" algn="just">
              <a:spcBef>
                <a:spcPts val="0"/>
              </a:spcBef>
              <a:spcAft>
                <a:spcPts val="0"/>
              </a:spcAft>
              <a:buNone/>
            </a:pPr>
            <a:r>
              <a:t/>
            </a:r>
            <a:endParaRPr b="1" sz="1100">
              <a:solidFill>
                <a:schemeClr val="lt1"/>
              </a:solidFil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forecasts call for above 50% chance for weekly total rainfall to be below-normal (below the lower tercile) over eastern Zimbabwe, central and southern Mozambique, southern Malawi, and western and southern Madagascar. High chances exceeding 80% are indicated over southern</a:t>
            </a:r>
            <a:endParaRPr b="1" sz="1100">
              <a:solidFill>
                <a:schemeClr val="lt1"/>
              </a:solidFill>
            </a:endParaRPr>
          </a:p>
          <a:p>
            <a:pPr indent="0" lvl="0" marL="457200" rtl="0" algn="just">
              <a:spcBef>
                <a:spcPts val="0"/>
              </a:spcBef>
              <a:spcAft>
                <a:spcPts val="0"/>
              </a:spcAft>
              <a:buNone/>
            </a:pPr>
            <a:r>
              <a:rPr b="1" lang="en-US" sz="1100">
                <a:solidFill>
                  <a:schemeClr val="lt1"/>
                </a:solidFill>
              </a:rPr>
              <a:t>Mozambique and southern Madagascar.</a:t>
            </a:r>
            <a:endParaRPr b="1" sz="1100">
              <a:solidFill>
                <a:schemeClr val="lt1"/>
              </a:solidFill>
            </a:endParaRPr>
          </a:p>
        </p:txBody>
      </p:sp>
      <p:pic>
        <p:nvPicPr>
          <p:cNvPr id="188" name="Google Shape;188;p10"/>
          <p:cNvPicPr preferRelativeResize="0"/>
          <p:nvPr/>
        </p:nvPicPr>
        <p:blipFill rotWithShape="1">
          <a:blip r:embed="rId3">
            <a:alphaModFix/>
          </a:blip>
          <a:srcRect b="0" l="0" r="0" t="0"/>
          <a:stretch/>
        </p:blipFill>
        <p:spPr>
          <a:xfrm>
            <a:off x="381000" y="1611313"/>
            <a:ext cx="3524322" cy="456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5" name="Google Shape;195;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6" name="Google Shape;196;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07</a:t>
            </a:r>
            <a:r>
              <a:rPr b="1" i="0" lang="en-US" sz="1600" u="none" cap="none" strike="noStrike">
                <a:solidFill>
                  <a:srgbClr val="FFFF00"/>
                </a:solidFill>
                <a:latin typeface="Arial"/>
                <a:ea typeface="Arial"/>
                <a:cs typeface="Arial"/>
                <a:sym typeface="Arial"/>
              </a:rPr>
              <a:t> </a:t>
            </a:r>
            <a:r>
              <a:rPr b="1" lang="en-US" sz="1600">
                <a:solidFill>
                  <a:srgbClr val="FFFF00"/>
                </a:solidFill>
              </a:rPr>
              <a:t>– 13 Feb</a:t>
            </a:r>
            <a:r>
              <a:rPr b="1" i="0" lang="en-US" sz="1600" u="none" cap="none" strike="noStrike">
                <a:solidFill>
                  <a:srgbClr val="FFFF00"/>
                </a:solidFill>
                <a:latin typeface="Arial"/>
                <a:ea typeface="Arial"/>
                <a:cs typeface="Arial"/>
                <a:sym typeface="Arial"/>
              </a:rPr>
              <a:t> 2023</a:t>
            </a:r>
            <a:endParaRPr/>
          </a:p>
        </p:txBody>
      </p:sp>
      <p:sp>
        <p:nvSpPr>
          <p:cNvPr id="197" name="Google Shape;197;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8" name="Google Shape;198;p11"/>
          <p:cNvSpPr txBox="1"/>
          <p:nvPr/>
        </p:nvSpPr>
        <p:spPr>
          <a:xfrm>
            <a:off x="4327450" y="2082367"/>
            <a:ext cx="4585800" cy="22935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lang="en-US" sz="1100">
                <a:solidFill>
                  <a:schemeClr val="lt1"/>
                </a:solidFill>
              </a:rPr>
              <a:t>The forecasts call for above 50% chance for weekly total rainfall to be above-normal (above the upper tercile) across much of Southern Africa, and Tanzania. High probabilities exceeding 80% are indicated over southeastern Angola and the neighboring areas of Namibia and Zambia.</a:t>
            </a:r>
            <a:endParaRPr b="1" sz="1100">
              <a:solidFill>
                <a:schemeClr val="lt1"/>
              </a:solidFill>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consolidated probabilistic forecasts call for above 50% chance for weekly rainfall to be below-normal (below the lower tercile) over southern Nigeria, Cameroon, western CAR, Equatorial Guinea, northern Gabon, northern Congo, northwestern DRC, and western Angola. Enhanced probabilities exceeding 65% are indicated along the coastal areas of Nigeria and Cameroon.</a:t>
            </a:r>
            <a:endParaRPr b="1" i="0" sz="1100" u="none" cap="none" strike="noStrike">
              <a:solidFill>
                <a:schemeClr val="lt1"/>
              </a:solidFill>
              <a:latin typeface="Arial"/>
              <a:ea typeface="Arial"/>
              <a:cs typeface="Arial"/>
              <a:sym typeface="Arial"/>
            </a:endParaRPr>
          </a:p>
        </p:txBody>
      </p:sp>
      <p:pic>
        <p:nvPicPr>
          <p:cNvPr id="199" name="Google Shape;199;p11"/>
          <p:cNvPicPr preferRelativeResize="0"/>
          <p:nvPr/>
        </p:nvPicPr>
        <p:blipFill rotWithShape="1">
          <a:blip r:embed="rId3">
            <a:alphaModFix/>
          </a:blip>
          <a:srcRect b="0" l="0" r="0" t="0"/>
          <a:stretch/>
        </p:blipFill>
        <p:spPr>
          <a:xfrm>
            <a:off x="402337" y="1687512"/>
            <a:ext cx="3762192" cy="486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 type="body"/>
          </p:nvPr>
        </p:nvSpPr>
        <p:spPr>
          <a:xfrm>
            <a:off x="152400" y="839117"/>
            <a:ext cx="8817000" cy="5365800"/>
          </a:xfrm>
          <a:prstGeom prst="rect">
            <a:avLst/>
          </a:prstGeom>
          <a:noFill/>
          <a:ln>
            <a:noFill/>
          </a:ln>
        </p:spPr>
        <p:txBody>
          <a:bodyPr anchorCtr="0" anchor="t" bIns="45700" lIns="91425" spcFirstLastPara="1" rIns="91425" wrap="square" tIns="45700">
            <a:noAutofit/>
          </a:bodyPr>
          <a:lstStyle/>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30 days, in East Africa, above-average rainfall was observed over south-central Uganda, pockets of central and southeastern Kenya, pockets of northwestern Ethiopia, west-central Burundi, and pockets of central, northwestern, and eastern Tanzania. Rainfall was below-average over southwestern Ethiopia, most of western and southwestern Kenya, Rwanda, eastern Burundi, and parts of west-central, northeastern, and southeastern Tanzania. In Central Africa, rainfall was above-average over northern, central, and southeastern Congo, and southeastern, central, and most of western DRC. Rainfall was below-average over western, northern, and central Gabon, southern CAR, southwestern Congo, Sao Tome and Principe, and pockets of northeastern and eastern DRC. In West Africa, rainfall was above-average over eastern Guinea, southeastern Cote d’Ivoire, southern Ghana, southern Togo, and pockets of southwestern Nigeria. In contrast, below-average rainfall was observed in southeastern Liberia, southwestern Cote d’Ivoire, central Ghana, central Togo, central Benin, and southeastern Nigeria. In southern Africa, above-average rainfall was observed over much of central, south-central, and most of northern Angola, southeastern South Africa, western Lesotho, central and north-central Namibia (as well as eastern portions of the Caprivi Strip), northwestern and south-central Mozambique, central and northern Malawi, most of Zambia, and central, northwestern, and southeastern Madagascar. Below normal precipitation was observed over southeastern and west-central Angola, northeastern, western, and southeastern Namibia, pockets of southwestern and northeastern Zambia, pockets of central, eastern, and southwestern Mozambique, most of Zimbabwe, most of Botswana, Comoros, Seychelles, north-central and eastern South Africa, Eswatini, eastern Lesotho, and northeastern and southwestern Madagascar.</a:t>
            </a:r>
            <a:endParaRPr b="1" sz="900">
              <a:solidFill>
                <a:schemeClr val="lt1"/>
              </a:solidFill>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7 days, in East Africa, rainfall was above-average over east-central Tanzania. Below-average rainfall was observed over west-central Ethiopia, southeastern Uganda, southwestern Kenya, Burundi, western Rwanda, and northern, western, and southern Tanzania. In Central Africa, rainfall was above-average over southeastern Cameroon, southwestern and pockets of eastern Gabon,  northern, central, and southeastern Congo, most of western and central DRC, and southern Sao Tome and Principe. Below-average rainfall was observed over pockets of northwestern and southern Gabon, southern and western Equatorial Guinea, southwestern Congo, eastern and southeastern DRC, and central Sao Tome and Principe. In West Africa, rainfall was above average across most of the regions along the Gulf of Guinea, including southeastern Guinea, central and eastern Liberia, southern Cote d’Ivoire, southern Ghana, southern Togo, and parts of southwestern Nigeria. In Southern Africa, rainfall was above-average over pockets of central and northwestern Angola, pockets of northern, northwestern, and east-central Mozambique, western and southern Zambia, pockets of north-central and southern Zimbabwe, pockets of central Malawi, central Namibia, pockets of central, southeastern, and northeastern South Africa, western Lesotho, eastern Eswatini, and western, central, and southern Madagascar (heavy rains due to Cyclone Cheneso). In contrast, rainfall was below-average over west-central and southeastern Angola, pockets of northeastern Namibia (including the western portion of the Caprivi Strip), portions of northern Zambia, most of Botswana, most of central, western, and eastern Zimbabwe, pockets of northern and southern Malawi, north-central and eastern South Africa, western Eswatini, central, northeastern, and southern portions of Mozambique, Comoros, and northeastern Madagascar. </a:t>
            </a:r>
            <a:endParaRPr sz="1100">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a:p>
            <a:pPr indent="0" lvl="0" marL="457200" rtl="0" algn="just">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The consolidated forecasts call for above 50% chance for Week-1 rainfall to be above-normal (above the upper tercile) over Equatorial Guinea, Gabon, Congo, parts of DRC and Tanzania, the far northern and southern Angola, and portions of Namibia, Botswana and South Africa. High chances exceeding 80% are indicated over eastern Namibia, western and southern Botswana and northern South Africa. The forecasts call for above 50% chance for Week-1 total rainfall to be below-normal (below the lower tercile) over eastern Zimbabwe, central and southern Mozambique, southern Malawi, and western and southern Madagascar. High chances exceeding 80% are indicated over southern Mozambique and southern Madagascar. The forecasts call for above 50% chance for Week-2 total rainfall to be above-normal (above the upper tercile) across much of Southern Africa, and Tanzania. High probabilities exceeding 80% are indicated over southeastern Angola and the neighboring areas of Namibia and Zambia. The consolidated probabilistic forecasts call for above 50% chance for Week-2 rainfall to be below-normal (below the lower tercile) over southern Nigeria, Cameroon, western CAR, Equatorial Guinea, northern Gabon, northern Congo, northwestern DRC, and western Angola. Enhanced probabilities exceeding 65% are indicated along the coastal areas of Nigeria and Cameroon.</a:t>
            </a:r>
            <a:endParaRPr b="1" sz="900">
              <a:solidFill>
                <a:schemeClr val="lt1"/>
              </a:solidFill>
              <a:latin typeface="Arial"/>
              <a:ea typeface="Arial"/>
              <a:cs typeface="Arial"/>
              <a:sym typeface="Arial"/>
            </a:endParaRPr>
          </a:p>
          <a:p>
            <a:pPr indent="0" lvl="0" marL="457200" rtl="0" algn="just">
              <a:spcBef>
                <a:spcPts val="0"/>
              </a:spcBef>
              <a:spcAft>
                <a:spcPts val="0"/>
              </a:spcAft>
              <a:buNone/>
            </a:pPr>
            <a:r>
              <a:t/>
            </a:r>
            <a:endParaRPr b="1" sz="1100">
              <a:solidFill>
                <a:schemeClr val="lt1"/>
              </a:solidFill>
              <a:latin typeface="Arial"/>
              <a:ea typeface="Arial"/>
              <a:cs typeface="Arial"/>
              <a:sym typeface="Arial"/>
            </a:endParaRPr>
          </a:p>
        </p:txBody>
      </p:sp>
      <p:sp>
        <p:nvSpPr>
          <p:cNvPr id="206" name="Google Shape;206;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None/>
            </a:pPr>
            <a:r>
              <a:t/>
            </a:r>
            <a:endParaRPr b="1" i="0" sz="10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000" u="none" cap="none" strike="noStrike">
                <a:solidFill>
                  <a:schemeClr val="lt1"/>
                </a:solidFill>
                <a:latin typeface="Arial"/>
                <a:ea typeface="Arial"/>
                <a:cs typeface="Arial"/>
                <a:sym typeface="Arial"/>
              </a:rPr>
              <a:t>During the past 7 days, in East Africa, rainfall was above-average over</a:t>
            </a:r>
            <a:r>
              <a:rPr b="1" lang="en-US" sz="1000">
                <a:solidFill>
                  <a:schemeClr val="lt1"/>
                </a:solidFill>
              </a:rPr>
              <a:t> east-central </a:t>
            </a:r>
            <a:r>
              <a:rPr b="1" i="0" lang="en-US" sz="1000" u="none" cap="none" strike="noStrike">
                <a:solidFill>
                  <a:schemeClr val="lt1"/>
                </a:solidFill>
                <a:latin typeface="Arial"/>
                <a:ea typeface="Arial"/>
                <a:cs typeface="Arial"/>
                <a:sym typeface="Arial"/>
              </a:rPr>
              <a:t>Tanzania. Below-average rainfall was observed over </a:t>
            </a:r>
            <a:r>
              <a:rPr b="1" lang="en-US" sz="1000">
                <a:solidFill>
                  <a:schemeClr val="lt1"/>
                </a:solidFill>
              </a:rPr>
              <a:t>west-central</a:t>
            </a:r>
            <a:r>
              <a:rPr b="1" i="0" lang="en-US" sz="1000" u="none" cap="none" strike="noStrike">
                <a:solidFill>
                  <a:schemeClr val="lt1"/>
                </a:solidFill>
                <a:latin typeface="Arial"/>
                <a:ea typeface="Arial"/>
                <a:cs typeface="Arial"/>
                <a:sym typeface="Arial"/>
              </a:rPr>
              <a:t> Ethi</a:t>
            </a:r>
            <a:r>
              <a:rPr b="1" lang="en-US" sz="1000">
                <a:solidFill>
                  <a:schemeClr val="lt1"/>
                </a:solidFill>
              </a:rPr>
              <a:t>opia, </a:t>
            </a:r>
            <a:r>
              <a:rPr b="1" i="0" lang="en-US" sz="1000" u="none" cap="none" strike="noStrike">
                <a:solidFill>
                  <a:schemeClr val="lt1"/>
                </a:solidFill>
                <a:latin typeface="Arial"/>
                <a:ea typeface="Arial"/>
                <a:cs typeface="Arial"/>
                <a:sym typeface="Arial"/>
              </a:rPr>
              <a:t>southeastern Uganda, </a:t>
            </a:r>
            <a:r>
              <a:rPr b="1" lang="en-US" sz="1000">
                <a:solidFill>
                  <a:schemeClr val="lt1"/>
                </a:solidFill>
              </a:rPr>
              <a:t>southwestern</a:t>
            </a:r>
            <a:r>
              <a:rPr b="1" i="0" lang="en-US" sz="1000" u="none" cap="none" strike="noStrike">
                <a:solidFill>
                  <a:schemeClr val="lt1"/>
                </a:solidFill>
                <a:latin typeface="Arial"/>
                <a:ea typeface="Arial"/>
                <a:cs typeface="Arial"/>
                <a:sym typeface="Arial"/>
              </a:rPr>
              <a:t> Kenya</a:t>
            </a:r>
            <a:r>
              <a:rPr b="1" lang="en-US" sz="1000">
                <a:solidFill>
                  <a:schemeClr val="lt1"/>
                </a:solidFill>
              </a:rPr>
              <a:t>, Burundi, western Rwanda, and northern, western, and southern Tanzania</a:t>
            </a:r>
            <a:r>
              <a:rPr b="1" i="0" lang="en-US" sz="1000" u="none" cap="none" strike="noStrike">
                <a:solidFill>
                  <a:schemeClr val="lt1"/>
                </a:solidFill>
                <a:latin typeface="Arial"/>
                <a:ea typeface="Arial"/>
                <a:cs typeface="Arial"/>
                <a:sym typeface="Arial"/>
              </a:rPr>
              <a:t>. In Central Africa, rainfall was above-average ov</a:t>
            </a:r>
            <a:r>
              <a:rPr b="1" lang="en-US" sz="1000">
                <a:solidFill>
                  <a:schemeClr val="lt1"/>
                </a:solidFill>
              </a:rPr>
              <a:t>er</a:t>
            </a:r>
            <a:r>
              <a:rPr b="1" i="0" lang="en-US" sz="1000" u="none" cap="none" strike="noStrike">
                <a:solidFill>
                  <a:schemeClr val="lt1"/>
                </a:solidFill>
                <a:latin typeface="Arial"/>
                <a:ea typeface="Arial"/>
                <a:cs typeface="Arial"/>
                <a:sym typeface="Arial"/>
              </a:rPr>
              <a:t> south</a:t>
            </a:r>
            <a:r>
              <a:rPr b="1" lang="en-US" sz="1000">
                <a:solidFill>
                  <a:schemeClr val="lt1"/>
                </a:solidFill>
              </a:rPr>
              <a:t>eastern Cameroon, sout</a:t>
            </a:r>
            <a:r>
              <a:rPr b="1" i="0" lang="en-US" sz="1000" u="none" cap="none" strike="noStrike">
                <a:solidFill>
                  <a:schemeClr val="lt1"/>
                </a:solidFill>
                <a:latin typeface="Arial"/>
                <a:ea typeface="Arial"/>
                <a:cs typeface="Arial"/>
                <a:sym typeface="Arial"/>
              </a:rPr>
              <a:t>h</a:t>
            </a:r>
            <a:r>
              <a:rPr b="1" lang="en-US" sz="1000">
                <a:solidFill>
                  <a:schemeClr val="lt1"/>
                </a:solidFill>
              </a:rPr>
              <a:t>western and pockets of eastern</a:t>
            </a:r>
            <a:r>
              <a:rPr b="1" i="0" lang="en-US" sz="1000" u="none" cap="none" strike="noStrike">
                <a:solidFill>
                  <a:schemeClr val="lt1"/>
                </a:solidFill>
                <a:latin typeface="Arial"/>
                <a:ea typeface="Arial"/>
                <a:cs typeface="Arial"/>
                <a:sym typeface="Arial"/>
              </a:rPr>
              <a:t> Gabon,  </a:t>
            </a:r>
            <a:r>
              <a:rPr b="1" lang="en-US" sz="1000">
                <a:solidFill>
                  <a:schemeClr val="lt1"/>
                </a:solidFill>
              </a:rPr>
              <a:t>northern</a:t>
            </a:r>
            <a:r>
              <a:rPr b="1" i="0" lang="en-US" sz="1000" u="none" cap="none" strike="noStrike">
                <a:solidFill>
                  <a:schemeClr val="lt1"/>
                </a:solidFill>
                <a:latin typeface="Arial"/>
                <a:ea typeface="Arial"/>
                <a:cs typeface="Arial"/>
                <a:sym typeface="Arial"/>
              </a:rPr>
              <a:t>, central, and south</a:t>
            </a:r>
            <a:r>
              <a:rPr b="1" lang="en-US" sz="1000">
                <a:solidFill>
                  <a:schemeClr val="lt1"/>
                </a:solidFill>
              </a:rPr>
              <a:t>eastern</a:t>
            </a:r>
            <a:r>
              <a:rPr b="1" i="0" lang="en-US" sz="1000" u="none" cap="none" strike="noStrike">
                <a:solidFill>
                  <a:schemeClr val="lt1"/>
                </a:solidFill>
                <a:latin typeface="Arial"/>
                <a:ea typeface="Arial"/>
                <a:cs typeface="Arial"/>
                <a:sym typeface="Arial"/>
              </a:rPr>
              <a:t> Congo, </a:t>
            </a:r>
            <a:r>
              <a:rPr b="1" lang="en-US" sz="1000">
                <a:solidFill>
                  <a:schemeClr val="lt1"/>
                </a:solidFill>
              </a:rPr>
              <a:t>most of western and central</a:t>
            </a:r>
            <a:r>
              <a:rPr b="1" i="0" lang="en-US" sz="1000" u="none" cap="none" strike="noStrike">
                <a:solidFill>
                  <a:schemeClr val="lt1"/>
                </a:solidFill>
                <a:latin typeface="Arial"/>
                <a:ea typeface="Arial"/>
                <a:cs typeface="Arial"/>
                <a:sym typeface="Arial"/>
              </a:rPr>
              <a:t> DRC, and southern Sao Tome and Principe. Below-average rainfall was observed over pockets of </a:t>
            </a:r>
            <a:r>
              <a:rPr b="1" lang="en-US" sz="1000">
                <a:solidFill>
                  <a:schemeClr val="lt1"/>
                </a:solidFill>
              </a:rPr>
              <a:t>northwestern and southern </a:t>
            </a:r>
            <a:r>
              <a:rPr b="1" i="0" lang="en-US" sz="1000" u="none" cap="none" strike="noStrike">
                <a:solidFill>
                  <a:schemeClr val="lt1"/>
                </a:solidFill>
                <a:latin typeface="Arial"/>
                <a:ea typeface="Arial"/>
                <a:cs typeface="Arial"/>
                <a:sym typeface="Arial"/>
              </a:rPr>
              <a:t>Gabon</a:t>
            </a:r>
            <a:r>
              <a:rPr b="1" lang="en-US" sz="1000">
                <a:solidFill>
                  <a:schemeClr val="lt1"/>
                </a:solidFill>
              </a:rPr>
              <a:t>, southern and western Equatorial Guinea, southwestern Congo, eastern and southeastern</a:t>
            </a:r>
            <a:r>
              <a:rPr b="1" i="0" lang="en-US" sz="1000" u="none" cap="none" strike="noStrike">
                <a:solidFill>
                  <a:schemeClr val="lt1"/>
                </a:solidFill>
                <a:latin typeface="Arial"/>
                <a:ea typeface="Arial"/>
                <a:cs typeface="Arial"/>
                <a:sym typeface="Arial"/>
              </a:rPr>
              <a:t> DRC, and central Sao Tome and Principe. In West Africa, </a:t>
            </a:r>
            <a:r>
              <a:rPr b="1" lang="en-US" sz="1000">
                <a:solidFill>
                  <a:schemeClr val="lt1"/>
                </a:solidFill>
              </a:rPr>
              <a:t>rainfall was above average across most of the regions along the Gulf of Guinea, </a:t>
            </a:r>
            <a:r>
              <a:rPr b="1" lang="en-US" sz="1000">
                <a:solidFill>
                  <a:schemeClr val="lt1"/>
                </a:solidFill>
              </a:rPr>
              <a:t>including</a:t>
            </a:r>
            <a:r>
              <a:rPr b="1" lang="en-US" sz="1000">
                <a:solidFill>
                  <a:schemeClr val="lt1"/>
                </a:solidFill>
              </a:rPr>
              <a:t> southeastern Guinea, central and eastern Liberia, southern Cote d’Ivoire, southern Ghana, southern Togo, and parts of </a:t>
            </a:r>
            <a:r>
              <a:rPr b="1" lang="en-US" sz="1000">
                <a:solidFill>
                  <a:schemeClr val="lt1"/>
                </a:solidFill>
              </a:rPr>
              <a:t>southwestern</a:t>
            </a:r>
            <a:r>
              <a:rPr b="1" lang="en-US" sz="1000">
                <a:solidFill>
                  <a:schemeClr val="lt1"/>
                </a:solidFill>
              </a:rPr>
              <a:t> Nigeria. </a:t>
            </a:r>
            <a:r>
              <a:rPr b="1" i="0" lang="en-US" sz="1000" u="none" cap="none" strike="noStrike">
                <a:solidFill>
                  <a:schemeClr val="lt1"/>
                </a:solidFill>
                <a:latin typeface="Arial"/>
                <a:ea typeface="Arial"/>
                <a:cs typeface="Arial"/>
                <a:sym typeface="Arial"/>
              </a:rPr>
              <a:t>In </a:t>
            </a:r>
            <a:r>
              <a:rPr b="1" lang="en-US" sz="1000">
                <a:solidFill>
                  <a:schemeClr val="lt1"/>
                </a:solidFill>
              </a:rPr>
              <a:t>S</a:t>
            </a:r>
            <a:r>
              <a:rPr b="1" i="0" lang="en-US" sz="1000" u="none" cap="none" strike="noStrike">
                <a:solidFill>
                  <a:schemeClr val="lt1"/>
                </a:solidFill>
                <a:latin typeface="Arial"/>
                <a:ea typeface="Arial"/>
                <a:cs typeface="Arial"/>
                <a:sym typeface="Arial"/>
              </a:rPr>
              <a:t>outhern Africa, rainfall was above-average over</a:t>
            </a:r>
            <a:r>
              <a:rPr b="1" lang="en-US" sz="1000">
                <a:solidFill>
                  <a:schemeClr val="lt1"/>
                </a:solidFill>
              </a:rPr>
              <a:t> pockets of central and northwestern</a:t>
            </a:r>
            <a:r>
              <a:rPr b="1" i="0" lang="en-US" sz="1000" u="none" cap="none" strike="noStrike">
                <a:solidFill>
                  <a:schemeClr val="lt1"/>
                </a:solidFill>
                <a:latin typeface="Arial"/>
                <a:ea typeface="Arial"/>
                <a:cs typeface="Arial"/>
                <a:sym typeface="Arial"/>
              </a:rPr>
              <a:t> Angola,</a:t>
            </a:r>
            <a:r>
              <a:rPr b="1" lang="en-US" sz="1000">
                <a:solidFill>
                  <a:schemeClr val="lt1"/>
                </a:solidFill>
              </a:rPr>
              <a:t> pockets of </a:t>
            </a:r>
            <a:r>
              <a:rPr b="1" lang="en-US" sz="1000">
                <a:solidFill>
                  <a:schemeClr val="lt1"/>
                </a:solidFill>
              </a:rPr>
              <a:t>northern,</a:t>
            </a:r>
            <a:r>
              <a:rPr b="1" lang="en-US" sz="1000">
                <a:solidFill>
                  <a:schemeClr val="lt1"/>
                </a:solidFill>
              </a:rPr>
              <a:t> northwestern,</a:t>
            </a:r>
            <a:r>
              <a:rPr b="1" i="0" lang="en-US" sz="1000" u="none" cap="none" strike="noStrike">
                <a:solidFill>
                  <a:schemeClr val="lt1"/>
                </a:solidFill>
                <a:latin typeface="Arial"/>
                <a:ea typeface="Arial"/>
                <a:cs typeface="Arial"/>
                <a:sym typeface="Arial"/>
              </a:rPr>
              <a:t> and </a:t>
            </a:r>
            <a:r>
              <a:rPr b="1" lang="en-US" sz="1000">
                <a:solidFill>
                  <a:schemeClr val="lt1"/>
                </a:solidFill>
              </a:rPr>
              <a:t>east-central </a:t>
            </a:r>
            <a:r>
              <a:rPr b="1" i="0" lang="en-US" sz="1000" u="none" cap="none" strike="noStrike">
                <a:solidFill>
                  <a:schemeClr val="lt1"/>
                </a:solidFill>
                <a:latin typeface="Arial"/>
                <a:ea typeface="Arial"/>
                <a:cs typeface="Arial"/>
                <a:sym typeface="Arial"/>
              </a:rPr>
              <a:t>Mozambique, </a:t>
            </a:r>
            <a:r>
              <a:rPr b="1" lang="en-US" sz="1000">
                <a:solidFill>
                  <a:schemeClr val="lt1"/>
                </a:solidFill>
              </a:rPr>
              <a:t>western and </a:t>
            </a:r>
            <a:r>
              <a:rPr b="1" lang="en-US" sz="1000">
                <a:solidFill>
                  <a:schemeClr val="lt1"/>
                </a:solidFill>
              </a:rPr>
              <a:t>southern </a:t>
            </a:r>
            <a:r>
              <a:rPr b="1" i="0" lang="en-US" sz="1000" u="none" cap="none" strike="noStrike">
                <a:solidFill>
                  <a:schemeClr val="lt1"/>
                </a:solidFill>
                <a:latin typeface="Arial"/>
                <a:ea typeface="Arial"/>
                <a:cs typeface="Arial"/>
                <a:sym typeface="Arial"/>
              </a:rPr>
              <a:t>Zambia, </a:t>
            </a:r>
            <a:r>
              <a:rPr b="1" lang="en-US" sz="1000">
                <a:solidFill>
                  <a:schemeClr val="lt1"/>
                </a:solidFill>
              </a:rPr>
              <a:t>pockets</a:t>
            </a:r>
            <a:r>
              <a:rPr b="1" i="0" lang="en-US" sz="1000" u="none" cap="none" strike="noStrike">
                <a:solidFill>
                  <a:schemeClr val="lt1"/>
                </a:solidFill>
                <a:latin typeface="Arial"/>
                <a:ea typeface="Arial"/>
                <a:cs typeface="Arial"/>
                <a:sym typeface="Arial"/>
              </a:rPr>
              <a:t> of </a:t>
            </a:r>
            <a:r>
              <a:rPr b="1" lang="en-US" sz="1000">
                <a:solidFill>
                  <a:schemeClr val="lt1"/>
                </a:solidFill>
              </a:rPr>
              <a:t>north-central</a:t>
            </a:r>
            <a:r>
              <a:rPr b="1" i="0" lang="en-US" sz="1000" u="none" cap="none" strike="noStrike">
                <a:solidFill>
                  <a:schemeClr val="lt1"/>
                </a:solidFill>
                <a:latin typeface="Arial"/>
                <a:ea typeface="Arial"/>
                <a:cs typeface="Arial"/>
                <a:sym typeface="Arial"/>
              </a:rPr>
              <a:t> and southern Zimbabwe, pockets of </a:t>
            </a:r>
            <a:r>
              <a:rPr b="1" lang="en-US" sz="1000">
                <a:solidFill>
                  <a:schemeClr val="lt1"/>
                </a:solidFill>
              </a:rPr>
              <a:t>central Malawi, </a:t>
            </a:r>
            <a:r>
              <a:rPr b="1" lang="en-US" sz="1000">
                <a:solidFill>
                  <a:schemeClr val="lt1"/>
                </a:solidFill>
              </a:rPr>
              <a:t>central Namibia, pockets of central, southeastern, and northeastern South Africa, western Lesotho, eastern Eswatini, and western, central, and southern M</a:t>
            </a:r>
            <a:r>
              <a:rPr b="1" i="0" lang="en-US" sz="1000" u="none" cap="none" strike="noStrike">
                <a:solidFill>
                  <a:schemeClr val="lt1"/>
                </a:solidFill>
                <a:latin typeface="Arial"/>
                <a:ea typeface="Arial"/>
                <a:cs typeface="Arial"/>
                <a:sym typeface="Arial"/>
              </a:rPr>
              <a:t>adagascar (heavy rains due to Cyclone Cheneso). In contrast, rainfall was below-average over </a:t>
            </a:r>
            <a:r>
              <a:rPr b="1" lang="en-US" sz="1000">
                <a:solidFill>
                  <a:schemeClr val="lt1"/>
                </a:solidFill>
              </a:rPr>
              <a:t>west-central and southeastern</a:t>
            </a:r>
            <a:r>
              <a:rPr b="1" i="0" lang="en-US" sz="1000" u="none" cap="none" strike="noStrike">
                <a:solidFill>
                  <a:schemeClr val="lt1"/>
                </a:solidFill>
                <a:latin typeface="Arial"/>
                <a:ea typeface="Arial"/>
                <a:cs typeface="Arial"/>
                <a:sym typeface="Arial"/>
              </a:rPr>
              <a:t> Angola, </a:t>
            </a:r>
            <a:r>
              <a:rPr b="1" lang="en-US" sz="1000">
                <a:solidFill>
                  <a:schemeClr val="lt1"/>
                </a:solidFill>
              </a:rPr>
              <a:t>pockets of </a:t>
            </a:r>
            <a:r>
              <a:rPr b="1" i="0" lang="en-US" sz="1000" u="none" cap="none" strike="noStrike">
                <a:solidFill>
                  <a:schemeClr val="lt1"/>
                </a:solidFill>
                <a:latin typeface="Arial"/>
                <a:ea typeface="Arial"/>
                <a:cs typeface="Arial"/>
                <a:sym typeface="Arial"/>
              </a:rPr>
              <a:t>northeastern Namibia </a:t>
            </a:r>
            <a:r>
              <a:rPr b="1" lang="en-US" sz="1000">
                <a:solidFill>
                  <a:schemeClr val="lt1"/>
                </a:solidFill>
              </a:rPr>
              <a:t>(including the western portion of the Caprivi Strip)</a:t>
            </a:r>
            <a:r>
              <a:rPr b="1" i="0" lang="en-US" sz="1000" u="none" cap="none" strike="noStrike">
                <a:solidFill>
                  <a:schemeClr val="lt1"/>
                </a:solidFill>
                <a:latin typeface="Arial"/>
                <a:ea typeface="Arial"/>
                <a:cs typeface="Arial"/>
                <a:sym typeface="Arial"/>
              </a:rPr>
              <a:t>, </a:t>
            </a:r>
            <a:r>
              <a:rPr b="1" lang="en-US" sz="1000">
                <a:solidFill>
                  <a:schemeClr val="lt1"/>
                </a:solidFill>
              </a:rPr>
              <a:t>portions of northern </a:t>
            </a:r>
            <a:r>
              <a:rPr b="1" i="0" lang="en-US" sz="1000" u="none" cap="none" strike="noStrike">
                <a:solidFill>
                  <a:schemeClr val="lt1"/>
                </a:solidFill>
                <a:latin typeface="Arial"/>
                <a:ea typeface="Arial"/>
                <a:cs typeface="Arial"/>
                <a:sym typeface="Arial"/>
              </a:rPr>
              <a:t>Zambia, </a:t>
            </a:r>
            <a:r>
              <a:rPr b="1" lang="en-US" sz="1000">
                <a:solidFill>
                  <a:schemeClr val="lt1"/>
                </a:solidFill>
              </a:rPr>
              <a:t>most of </a:t>
            </a:r>
            <a:r>
              <a:rPr b="1" i="0" lang="en-US" sz="1000" u="none" cap="none" strike="noStrike">
                <a:solidFill>
                  <a:schemeClr val="lt1"/>
                </a:solidFill>
                <a:latin typeface="Arial"/>
                <a:ea typeface="Arial"/>
                <a:cs typeface="Arial"/>
                <a:sym typeface="Arial"/>
              </a:rPr>
              <a:t>Botswana,</a:t>
            </a:r>
            <a:r>
              <a:rPr b="1" lang="en-US" sz="1000">
                <a:solidFill>
                  <a:schemeClr val="lt1"/>
                </a:solidFill>
              </a:rPr>
              <a:t> most of </a:t>
            </a:r>
            <a:r>
              <a:rPr b="1" lang="en-US" sz="1000">
                <a:solidFill>
                  <a:schemeClr val="lt1"/>
                </a:solidFill>
              </a:rPr>
              <a:t>central, western, and eastern</a:t>
            </a:r>
            <a:r>
              <a:rPr b="1" lang="en-US" sz="1000">
                <a:solidFill>
                  <a:schemeClr val="lt1"/>
                </a:solidFill>
              </a:rPr>
              <a:t> </a:t>
            </a:r>
            <a:r>
              <a:rPr b="1" i="0" lang="en-US" sz="1000" u="none" cap="none" strike="noStrike">
                <a:solidFill>
                  <a:schemeClr val="lt1"/>
                </a:solidFill>
                <a:latin typeface="Arial"/>
                <a:ea typeface="Arial"/>
                <a:cs typeface="Arial"/>
                <a:sym typeface="Arial"/>
              </a:rPr>
              <a:t>Zimbabwe, </a:t>
            </a:r>
            <a:r>
              <a:rPr b="1" lang="en-US" sz="1000">
                <a:solidFill>
                  <a:schemeClr val="lt1"/>
                </a:solidFill>
              </a:rPr>
              <a:t>pockets of northern</a:t>
            </a:r>
            <a:r>
              <a:rPr b="1" i="0" lang="en-US" sz="1000" u="none" cap="none" strike="noStrike">
                <a:solidFill>
                  <a:schemeClr val="lt1"/>
                </a:solidFill>
                <a:latin typeface="Arial"/>
                <a:ea typeface="Arial"/>
                <a:cs typeface="Arial"/>
                <a:sym typeface="Arial"/>
              </a:rPr>
              <a:t> and southern Malawi, </a:t>
            </a:r>
            <a:r>
              <a:rPr b="1" lang="en-US" sz="1000">
                <a:solidFill>
                  <a:schemeClr val="lt1"/>
                </a:solidFill>
              </a:rPr>
              <a:t>north-central </a:t>
            </a:r>
            <a:r>
              <a:rPr b="1" i="0" lang="en-US" sz="1000" u="none" cap="none" strike="noStrike">
                <a:solidFill>
                  <a:schemeClr val="lt1"/>
                </a:solidFill>
                <a:latin typeface="Arial"/>
                <a:ea typeface="Arial"/>
                <a:cs typeface="Arial"/>
                <a:sym typeface="Arial"/>
              </a:rPr>
              <a:t>and eastern South Africa, western Eswatini, central</a:t>
            </a:r>
            <a:r>
              <a:rPr b="1" lang="en-US" sz="1000">
                <a:solidFill>
                  <a:schemeClr val="lt1"/>
                </a:solidFill>
              </a:rPr>
              <a:t>, northeastern, and southern</a:t>
            </a:r>
            <a:r>
              <a:rPr b="1" i="0" lang="en-US" sz="1000" u="none" cap="none" strike="noStrike">
                <a:solidFill>
                  <a:schemeClr val="lt1"/>
                </a:solidFill>
                <a:latin typeface="Arial"/>
                <a:ea typeface="Arial"/>
                <a:cs typeface="Arial"/>
                <a:sym typeface="Arial"/>
              </a:rPr>
              <a:t> por</a:t>
            </a:r>
            <a:r>
              <a:rPr b="1" lang="en-US" sz="1000">
                <a:solidFill>
                  <a:schemeClr val="lt1"/>
                </a:solidFill>
              </a:rPr>
              <a:t>tions of </a:t>
            </a:r>
            <a:r>
              <a:rPr b="1" i="0" lang="en-US" sz="1000" u="none" cap="none" strike="noStrike">
                <a:solidFill>
                  <a:schemeClr val="lt1"/>
                </a:solidFill>
                <a:latin typeface="Arial"/>
                <a:ea typeface="Arial"/>
                <a:cs typeface="Arial"/>
                <a:sym typeface="Arial"/>
              </a:rPr>
              <a:t>Mozambique, Comoros, and</a:t>
            </a:r>
            <a:r>
              <a:rPr b="1" lang="en-US" sz="1000">
                <a:solidFill>
                  <a:schemeClr val="lt1"/>
                </a:solidFill>
              </a:rPr>
              <a:t> northeastern </a:t>
            </a:r>
            <a:r>
              <a:rPr b="1" i="0" lang="en-US" sz="1000" u="none" cap="none" strike="noStrike">
                <a:solidFill>
                  <a:schemeClr val="lt1"/>
                </a:solidFill>
                <a:latin typeface="Arial"/>
                <a:ea typeface="Arial"/>
                <a:cs typeface="Arial"/>
                <a:sym typeface="Arial"/>
              </a:rPr>
              <a:t>Madagascar. </a:t>
            </a:r>
            <a:endParaRPr sz="1200"/>
          </a:p>
          <a:p>
            <a:pPr indent="-196850" lvl="0" marL="285750" marR="0" rtl="0" algn="just">
              <a:lnSpc>
                <a:spcPct val="100000"/>
              </a:lnSpc>
              <a:spcBef>
                <a:spcPts val="0"/>
              </a:spcBef>
              <a:spcAft>
                <a:spcPts val="0"/>
              </a:spcAft>
              <a:buClr>
                <a:srgbClr val="000000"/>
              </a:buClr>
              <a:buSzPts val="1200"/>
              <a:buFont typeface="Arial"/>
              <a:buNone/>
            </a:pPr>
            <a:r>
              <a:t/>
            </a:r>
            <a:endParaRPr b="1" i="0" sz="10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000" u="none" cap="none" strike="noStrike">
                <a:solidFill>
                  <a:schemeClr val="lt1"/>
                </a:solidFill>
                <a:latin typeface="Arial"/>
                <a:ea typeface="Arial"/>
                <a:cs typeface="Arial"/>
                <a:sym typeface="Arial"/>
              </a:rPr>
              <a:t>Week-1 outlook calls for</a:t>
            </a:r>
            <a:r>
              <a:rPr b="1" lang="en-US" sz="1000">
                <a:solidFill>
                  <a:schemeClr val="lt1"/>
                </a:solidFill>
              </a:rPr>
              <a:t> </a:t>
            </a:r>
            <a:r>
              <a:rPr b="1" i="0" lang="en-US" sz="1000" u="none" cap="none" strike="noStrike">
                <a:solidFill>
                  <a:schemeClr val="lt1"/>
                </a:solidFill>
                <a:latin typeface="Arial"/>
                <a:ea typeface="Arial"/>
                <a:cs typeface="Arial"/>
                <a:sym typeface="Arial"/>
              </a:rPr>
              <a:t>above-average rainfall over southern Ca</a:t>
            </a:r>
            <a:r>
              <a:rPr b="1" lang="en-US" sz="1000">
                <a:solidFill>
                  <a:schemeClr val="lt1"/>
                </a:solidFill>
              </a:rPr>
              <a:t>meroon, Equatorial Guinea, northern and southwestern</a:t>
            </a:r>
            <a:r>
              <a:rPr b="1" i="0" lang="en-US" sz="1000" u="none" cap="none" strike="noStrike">
                <a:solidFill>
                  <a:schemeClr val="lt1"/>
                </a:solidFill>
                <a:latin typeface="Arial"/>
                <a:ea typeface="Arial"/>
                <a:cs typeface="Arial"/>
                <a:sym typeface="Arial"/>
              </a:rPr>
              <a:t> Congo, </a:t>
            </a:r>
            <a:r>
              <a:rPr b="1" lang="en-US" sz="1000">
                <a:solidFill>
                  <a:schemeClr val="lt1"/>
                </a:solidFill>
              </a:rPr>
              <a:t>most of</a:t>
            </a:r>
            <a:r>
              <a:rPr b="1" i="0" lang="en-US" sz="1000" u="none" cap="none" strike="noStrike">
                <a:solidFill>
                  <a:schemeClr val="lt1"/>
                </a:solidFill>
                <a:latin typeface="Arial"/>
                <a:ea typeface="Arial"/>
                <a:cs typeface="Arial"/>
                <a:sym typeface="Arial"/>
              </a:rPr>
              <a:t> Gabon, east-</a:t>
            </a:r>
            <a:r>
              <a:rPr b="1" lang="en-US" sz="1000">
                <a:solidFill>
                  <a:schemeClr val="lt1"/>
                </a:solidFill>
              </a:rPr>
              <a:t>central</a:t>
            </a:r>
            <a:r>
              <a:rPr b="1" i="0" lang="en-US" sz="1000" u="none" cap="none" strike="noStrike">
                <a:solidFill>
                  <a:schemeClr val="lt1"/>
                </a:solidFill>
                <a:latin typeface="Arial"/>
                <a:ea typeface="Arial"/>
                <a:cs typeface="Arial"/>
                <a:sym typeface="Arial"/>
              </a:rPr>
              <a:t> and southea</a:t>
            </a:r>
            <a:r>
              <a:rPr b="1" lang="en-US" sz="1000">
                <a:solidFill>
                  <a:schemeClr val="lt1"/>
                </a:solidFill>
              </a:rPr>
              <a:t>stern </a:t>
            </a:r>
            <a:r>
              <a:rPr b="1" i="0" lang="en-US" sz="1000" u="none" cap="none" strike="noStrike">
                <a:solidFill>
                  <a:schemeClr val="lt1"/>
                </a:solidFill>
                <a:latin typeface="Arial"/>
                <a:ea typeface="Arial"/>
                <a:cs typeface="Arial"/>
                <a:sym typeface="Arial"/>
              </a:rPr>
              <a:t>DRC, west-</a:t>
            </a:r>
            <a:r>
              <a:rPr b="1" lang="en-US" sz="1000">
                <a:solidFill>
                  <a:schemeClr val="lt1"/>
                </a:solidFill>
              </a:rPr>
              <a:t>central </a:t>
            </a:r>
            <a:r>
              <a:rPr b="1" i="0" lang="en-US" sz="1000" u="none" cap="none" strike="noStrike">
                <a:solidFill>
                  <a:schemeClr val="lt1"/>
                </a:solidFill>
                <a:latin typeface="Arial"/>
                <a:ea typeface="Arial"/>
                <a:cs typeface="Arial"/>
                <a:sym typeface="Arial"/>
              </a:rPr>
              <a:t>Tanzania,</a:t>
            </a:r>
            <a:r>
              <a:rPr b="1" lang="en-US" sz="1000">
                <a:solidFill>
                  <a:schemeClr val="lt1"/>
                </a:solidFill>
              </a:rPr>
              <a:t> northern and southwestern </a:t>
            </a:r>
            <a:r>
              <a:rPr b="1" i="0" lang="en-US" sz="1000" u="none" cap="none" strike="noStrike">
                <a:solidFill>
                  <a:schemeClr val="lt1"/>
                </a:solidFill>
                <a:latin typeface="Arial"/>
                <a:ea typeface="Arial"/>
                <a:cs typeface="Arial"/>
                <a:sym typeface="Arial"/>
              </a:rPr>
              <a:t>Zambia,</a:t>
            </a:r>
            <a:r>
              <a:rPr b="1" lang="en-US" sz="1000">
                <a:solidFill>
                  <a:schemeClr val="lt1"/>
                </a:solidFill>
              </a:rPr>
              <a:t> northern Mozambique, northwestern, central, and most of southern </a:t>
            </a:r>
            <a:r>
              <a:rPr b="1" i="0" lang="en-US" sz="1000" u="none" cap="none" strike="noStrike">
                <a:solidFill>
                  <a:schemeClr val="lt1"/>
                </a:solidFill>
                <a:latin typeface="Arial"/>
                <a:ea typeface="Arial"/>
                <a:cs typeface="Arial"/>
                <a:sym typeface="Arial"/>
              </a:rPr>
              <a:t>Angola, </a:t>
            </a:r>
            <a:r>
              <a:rPr b="1" lang="en-US" sz="1000">
                <a:solidFill>
                  <a:schemeClr val="lt1"/>
                </a:solidFill>
              </a:rPr>
              <a:t>central and northeastern</a:t>
            </a:r>
            <a:r>
              <a:rPr b="1" i="0" lang="en-US" sz="1000" u="none" cap="none" strike="noStrike">
                <a:solidFill>
                  <a:schemeClr val="lt1"/>
                </a:solidFill>
                <a:latin typeface="Arial"/>
                <a:ea typeface="Arial"/>
                <a:cs typeface="Arial"/>
                <a:sym typeface="Arial"/>
              </a:rPr>
              <a:t> Namibia, most of Botswana, western Zimbab</a:t>
            </a:r>
            <a:r>
              <a:rPr b="1" lang="en-US" sz="1000">
                <a:solidFill>
                  <a:schemeClr val="lt1"/>
                </a:solidFill>
              </a:rPr>
              <a:t>we, portions of central Malawi, north-central and eastern South Africa, Lesotho, Eswatini, portions of central and the east-central coast of Madagascar, and the Seychelles</a:t>
            </a:r>
            <a:r>
              <a:rPr b="1" i="0" lang="en-US" sz="1000" u="none" cap="none" strike="noStrike">
                <a:solidFill>
                  <a:schemeClr val="lt1"/>
                </a:solidFill>
                <a:latin typeface="Arial"/>
                <a:ea typeface="Arial"/>
                <a:cs typeface="Arial"/>
                <a:sym typeface="Arial"/>
              </a:rPr>
              <a:t>. In contrast, below-average rainfall is ex</a:t>
            </a:r>
            <a:r>
              <a:rPr b="1" lang="en-US" sz="1000">
                <a:solidFill>
                  <a:schemeClr val="lt1"/>
                </a:solidFill>
              </a:rPr>
              <a:t>pected in pockets of southern Liberia,  southern Uganda, southwestern Kenya, northern and pockets of southern</a:t>
            </a:r>
            <a:r>
              <a:rPr b="1" i="0" lang="en-US" sz="1000" u="none" cap="none" strike="noStrike">
                <a:solidFill>
                  <a:schemeClr val="lt1"/>
                </a:solidFill>
                <a:latin typeface="Arial"/>
                <a:ea typeface="Arial"/>
                <a:cs typeface="Arial"/>
                <a:sym typeface="Arial"/>
              </a:rPr>
              <a:t> Tanzania, west-</a:t>
            </a:r>
            <a:r>
              <a:rPr b="1" lang="en-US" sz="1000">
                <a:solidFill>
                  <a:schemeClr val="lt1"/>
                </a:solidFill>
              </a:rPr>
              <a:t>central</a:t>
            </a:r>
            <a:r>
              <a:rPr b="1" i="0" lang="en-US" sz="1000" u="none" cap="none" strike="noStrike">
                <a:solidFill>
                  <a:schemeClr val="lt1"/>
                </a:solidFill>
                <a:latin typeface="Arial"/>
                <a:ea typeface="Arial"/>
                <a:cs typeface="Arial"/>
                <a:sym typeface="Arial"/>
              </a:rPr>
              <a:t> and northeastern Angola, south</a:t>
            </a:r>
            <a:r>
              <a:rPr b="1" lang="en-US" sz="1000">
                <a:solidFill>
                  <a:schemeClr val="lt1"/>
                </a:solidFill>
              </a:rPr>
              <a:t>western DRC, Rwanda, Burundi, eastern Zimbabwe, central and southern Mozambique, southern Malawi, Comoros, and northern, western, and southern</a:t>
            </a:r>
            <a:r>
              <a:rPr b="1" i="0" lang="en-US" sz="1000" u="none" cap="none" strike="noStrike">
                <a:solidFill>
                  <a:schemeClr val="lt1"/>
                </a:solidFill>
                <a:latin typeface="Arial"/>
                <a:ea typeface="Arial"/>
                <a:cs typeface="Arial"/>
                <a:sym typeface="Arial"/>
              </a:rPr>
              <a:t> Madagascar. Week-2 outlooks suggest above-average rainfall over</a:t>
            </a:r>
            <a:r>
              <a:rPr b="1" lang="en-US" sz="1000">
                <a:solidFill>
                  <a:schemeClr val="lt1"/>
                </a:solidFill>
              </a:rPr>
              <a:t> </a:t>
            </a:r>
            <a:r>
              <a:rPr b="1" i="0" lang="en-US" sz="1000" u="none" cap="none" strike="noStrike">
                <a:solidFill>
                  <a:schemeClr val="lt1"/>
                </a:solidFill>
                <a:latin typeface="Arial"/>
                <a:ea typeface="Arial"/>
                <a:cs typeface="Arial"/>
                <a:sym typeface="Arial"/>
              </a:rPr>
              <a:t>portions of </a:t>
            </a:r>
            <a:r>
              <a:rPr b="1" lang="en-US" sz="1000">
                <a:solidFill>
                  <a:schemeClr val="lt1"/>
                </a:solidFill>
              </a:rPr>
              <a:t>southwestern</a:t>
            </a:r>
            <a:r>
              <a:rPr b="1" i="0" lang="en-US" sz="1000" u="none" cap="none" strike="noStrike">
                <a:solidFill>
                  <a:schemeClr val="lt1"/>
                </a:solidFill>
                <a:latin typeface="Arial"/>
                <a:ea typeface="Arial"/>
                <a:cs typeface="Arial"/>
                <a:sym typeface="Arial"/>
              </a:rPr>
              <a:t> DRC</a:t>
            </a:r>
            <a:r>
              <a:rPr b="1" lang="en-US" sz="1000">
                <a:solidFill>
                  <a:schemeClr val="lt1"/>
                </a:solidFill>
              </a:rPr>
              <a:t>, southwestern Gabon, southwestern Congo, northwestern, eastern, and southeastern </a:t>
            </a:r>
            <a:r>
              <a:rPr b="1" i="0" lang="en-US" sz="1000" u="none" cap="none" strike="noStrike">
                <a:solidFill>
                  <a:schemeClr val="lt1"/>
                </a:solidFill>
                <a:latin typeface="Arial"/>
                <a:ea typeface="Arial"/>
                <a:cs typeface="Arial"/>
                <a:sym typeface="Arial"/>
              </a:rPr>
              <a:t>Angola, northwestern, cent</a:t>
            </a:r>
            <a:r>
              <a:rPr b="1" lang="en-US" sz="1000">
                <a:solidFill>
                  <a:schemeClr val="lt1"/>
                </a:solidFill>
              </a:rPr>
              <a:t>ral, and southern Zambia, most of Botswana, pockets of central and southern Tanzania, eastern Namibia, pockets of central and southern South Africa, Lesotho, central and northern</a:t>
            </a:r>
            <a:r>
              <a:rPr b="1" i="0" lang="en-US" sz="1000" u="none" cap="none" strike="noStrike">
                <a:solidFill>
                  <a:schemeClr val="lt1"/>
                </a:solidFill>
                <a:latin typeface="Arial"/>
                <a:ea typeface="Arial"/>
                <a:cs typeface="Arial"/>
                <a:sym typeface="Arial"/>
              </a:rPr>
              <a:t> Mozambique, centr</a:t>
            </a:r>
            <a:r>
              <a:rPr b="1" lang="en-US" sz="1000">
                <a:solidFill>
                  <a:schemeClr val="lt1"/>
                </a:solidFill>
              </a:rPr>
              <a:t>al and southern Malawi, portions of southern Madagascar, most of Zimbabwe, and the Seychelles. B</a:t>
            </a:r>
            <a:r>
              <a:rPr b="1" i="0" lang="en-US" sz="1000" u="none" cap="none" strike="noStrike">
                <a:solidFill>
                  <a:schemeClr val="lt1"/>
                </a:solidFill>
                <a:latin typeface="Arial"/>
                <a:ea typeface="Arial"/>
                <a:cs typeface="Arial"/>
                <a:sym typeface="Arial"/>
              </a:rPr>
              <a:t>elow-average rainfall is likely over southern Nigeria, </a:t>
            </a:r>
            <a:r>
              <a:rPr b="1" lang="en-US" sz="1000">
                <a:solidFill>
                  <a:schemeClr val="lt1"/>
                </a:solidFill>
              </a:rPr>
              <a:t>southern Cameroon, northern and eastern Gabon, eastern Equatorial Guinea, northern Comgo, northern and central DRC, </a:t>
            </a:r>
            <a:r>
              <a:rPr b="1" lang="en-US" sz="1000">
                <a:solidFill>
                  <a:schemeClr val="lt1"/>
                </a:solidFill>
              </a:rPr>
              <a:t>Rwanda, Burundi, southern Uganda, southern Kenya, pockets of northern and eastern Tanzania, west-central and southwestern Angola, northeastern Zambia, southeastern Mozambique, Comoros, and northwestern and central Madagascar.</a:t>
            </a:r>
            <a:endParaRPr b="1" i="0" sz="10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0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None/>
            </a:pPr>
            <a:r>
              <a:t/>
            </a:r>
            <a:endParaRPr b="1"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83008" y="119629"/>
            <a:ext cx="7696200" cy="7216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493099"/>
            <a:ext cx="89916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Over the past 90 days, in East Africa, above-average rainfall was observed over </a:t>
            </a:r>
            <a:r>
              <a:rPr b="1" lang="en-US" sz="900">
                <a:solidFill>
                  <a:schemeClr val="lt1"/>
                </a:solidFill>
              </a:rPr>
              <a:t>pockets of north</a:t>
            </a:r>
            <a:r>
              <a:rPr b="1" i="0" lang="en-US" sz="900" u="none" cap="none" strike="noStrike">
                <a:solidFill>
                  <a:schemeClr val="lt1"/>
                </a:solidFill>
                <a:latin typeface="Arial"/>
                <a:ea typeface="Arial"/>
                <a:cs typeface="Arial"/>
                <a:sym typeface="Arial"/>
              </a:rPr>
              <a:t>eastern Sudan, pockets of southeastern South Sudan, po</a:t>
            </a:r>
            <a:r>
              <a:rPr b="1" lang="en-US" sz="900">
                <a:solidFill>
                  <a:schemeClr val="lt1"/>
                </a:solidFill>
              </a:rPr>
              <a:t>ckets of </a:t>
            </a:r>
            <a:r>
              <a:rPr b="1" i="0" lang="en-US" sz="900" u="none" cap="none" strike="noStrike">
                <a:solidFill>
                  <a:schemeClr val="lt1"/>
                </a:solidFill>
                <a:latin typeface="Arial"/>
                <a:ea typeface="Arial"/>
                <a:cs typeface="Arial"/>
                <a:sym typeface="Arial"/>
              </a:rPr>
              <a:t>western Ethiopia, </a:t>
            </a:r>
            <a:r>
              <a:rPr b="1" lang="en-US" sz="900">
                <a:solidFill>
                  <a:schemeClr val="lt1"/>
                </a:solidFill>
              </a:rPr>
              <a:t>pockets of southwestern </a:t>
            </a:r>
            <a:r>
              <a:rPr b="1" i="0" lang="en-US" sz="900" u="none" cap="none" strike="noStrike">
                <a:solidFill>
                  <a:schemeClr val="lt1"/>
                </a:solidFill>
                <a:latin typeface="Arial"/>
                <a:ea typeface="Arial"/>
                <a:cs typeface="Arial"/>
                <a:sym typeface="Arial"/>
              </a:rPr>
              <a:t>Eritrea, eastern Djibouti,</a:t>
            </a:r>
            <a:r>
              <a:rPr b="1" lang="en-US" sz="900">
                <a:solidFill>
                  <a:schemeClr val="lt1"/>
                </a:solidFill>
              </a:rPr>
              <a:t> northern, western, and southern</a:t>
            </a:r>
            <a:r>
              <a:rPr b="1" i="0" lang="en-US" sz="900" u="none" cap="none" strike="noStrike">
                <a:solidFill>
                  <a:schemeClr val="lt1"/>
                </a:solidFill>
                <a:latin typeface="Arial"/>
                <a:ea typeface="Arial"/>
                <a:cs typeface="Arial"/>
                <a:sym typeface="Arial"/>
              </a:rPr>
              <a:t> Uganda, Rwanda, western Burundi, pockets of southwestern and south-central Kenya, and</a:t>
            </a:r>
            <a:r>
              <a:rPr b="1" lang="en-US" sz="900">
                <a:solidFill>
                  <a:schemeClr val="lt1"/>
                </a:solidFill>
              </a:rPr>
              <a:t> </a:t>
            </a:r>
            <a:r>
              <a:rPr b="1" i="0" lang="en-US" sz="900" u="none" cap="none" strike="noStrike">
                <a:solidFill>
                  <a:schemeClr val="lt1"/>
                </a:solidFill>
                <a:latin typeface="Arial"/>
                <a:ea typeface="Arial"/>
                <a:cs typeface="Arial"/>
                <a:sym typeface="Arial"/>
              </a:rPr>
              <a:t>southwest</a:t>
            </a:r>
            <a:r>
              <a:rPr b="1" lang="en-US" sz="900">
                <a:solidFill>
                  <a:schemeClr val="lt1"/>
                </a:solidFill>
              </a:rPr>
              <a:t>ern, central, and north-central</a:t>
            </a:r>
            <a:r>
              <a:rPr b="1" i="0" lang="en-US" sz="900" u="none" cap="none" strike="noStrike">
                <a:solidFill>
                  <a:schemeClr val="lt1"/>
                </a:solidFill>
                <a:latin typeface="Arial"/>
                <a:ea typeface="Arial"/>
                <a:cs typeface="Arial"/>
                <a:sym typeface="Arial"/>
              </a:rPr>
              <a:t> Tanzania. Rainfall was below-average over southern, centr</a:t>
            </a:r>
            <a:r>
              <a:rPr b="1" lang="en-US" sz="900">
                <a:solidFill>
                  <a:schemeClr val="lt1"/>
                </a:solidFill>
              </a:rPr>
              <a:t>al,</a:t>
            </a:r>
            <a:r>
              <a:rPr b="1" i="0" lang="en-US" sz="900" u="none" cap="none" strike="noStrike">
                <a:solidFill>
                  <a:schemeClr val="lt1"/>
                </a:solidFill>
                <a:latin typeface="Arial"/>
                <a:ea typeface="Arial"/>
                <a:cs typeface="Arial"/>
                <a:sym typeface="Arial"/>
              </a:rPr>
              <a:t> and eastern Ethiopia, throughout much of Somalia, </a:t>
            </a:r>
            <a:r>
              <a:rPr b="1" lang="en-US" sz="900">
                <a:solidFill>
                  <a:schemeClr val="lt1"/>
                </a:solidFill>
              </a:rPr>
              <a:t>most</a:t>
            </a:r>
            <a:r>
              <a:rPr b="1" i="0" lang="en-US" sz="900" u="none" cap="none" strike="noStrike">
                <a:solidFill>
                  <a:schemeClr val="lt1"/>
                </a:solidFill>
                <a:latin typeface="Arial"/>
                <a:ea typeface="Arial"/>
                <a:cs typeface="Arial"/>
                <a:sym typeface="Arial"/>
              </a:rPr>
              <a:t> of </a:t>
            </a:r>
            <a:r>
              <a:rPr b="1" lang="en-US" sz="900">
                <a:solidFill>
                  <a:schemeClr val="lt1"/>
                </a:solidFill>
              </a:rPr>
              <a:t>northern, southern, and eastern </a:t>
            </a:r>
            <a:r>
              <a:rPr b="1" i="0" lang="en-US" sz="900" u="none" cap="none" strike="noStrike">
                <a:solidFill>
                  <a:schemeClr val="lt1"/>
                </a:solidFill>
                <a:latin typeface="Arial"/>
                <a:ea typeface="Arial"/>
                <a:cs typeface="Arial"/>
                <a:sym typeface="Arial"/>
              </a:rPr>
              <a:t>Kenya, western, </a:t>
            </a:r>
            <a:r>
              <a:rPr b="1" lang="en-US" sz="900">
                <a:solidFill>
                  <a:schemeClr val="lt1"/>
                </a:solidFill>
              </a:rPr>
              <a:t>northern</a:t>
            </a:r>
            <a:r>
              <a:rPr b="1" i="0" lang="en-US" sz="900" u="none" cap="none" strike="noStrike">
                <a:solidFill>
                  <a:schemeClr val="lt1"/>
                </a:solidFill>
                <a:latin typeface="Arial"/>
                <a:ea typeface="Arial"/>
                <a:cs typeface="Arial"/>
                <a:sym typeface="Arial"/>
              </a:rPr>
              <a:t>, and central</a:t>
            </a:r>
            <a:r>
              <a:rPr b="1" lang="en-US" sz="900">
                <a:solidFill>
                  <a:schemeClr val="lt1"/>
                </a:solidFill>
              </a:rPr>
              <a:t> </a:t>
            </a:r>
            <a:r>
              <a:rPr b="1" i="0" lang="en-US" sz="900" u="none" cap="none" strike="noStrike">
                <a:solidFill>
                  <a:schemeClr val="lt1"/>
                </a:solidFill>
                <a:latin typeface="Arial"/>
                <a:ea typeface="Arial"/>
                <a:cs typeface="Arial"/>
                <a:sym typeface="Arial"/>
              </a:rPr>
              <a:t>South Sudan, and pockets of northern and most of so</a:t>
            </a:r>
            <a:r>
              <a:rPr b="1" lang="en-US" sz="900">
                <a:solidFill>
                  <a:schemeClr val="lt1"/>
                </a:solidFill>
              </a:rPr>
              <a:t>uth</a:t>
            </a:r>
            <a:r>
              <a:rPr b="1" i="0" lang="en-US" sz="900" u="none" cap="none" strike="noStrike">
                <a:solidFill>
                  <a:schemeClr val="lt1"/>
                </a:solidFill>
                <a:latin typeface="Arial"/>
                <a:ea typeface="Arial"/>
                <a:cs typeface="Arial"/>
                <a:sym typeface="Arial"/>
              </a:rPr>
              <a:t>eastern Tanzania. In southern Africa, above-average rainfall was observed over central and southern Botswana, most of South Africa, Lesotho, northern and sou</a:t>
            </a:r>
            <a:r>
              <a:rPr b="1" lang="en-US" sz="900">
                <a:solidFill>
                  <a:schemeClr val="lt1"/>
                </a:solidFill>
              </a:rPr>
              <a:t>thern </a:t>
            </a:r>
            <a:r>
              <a:rPr b="1" i="0" lang="en-US" sz="900" u="none" cap="none" strike="noStrike">
                <a:solidFill>
                  <a:schemeClr val="lt1"/>
                </a:solidFill>
                <a:latin typeface="Arial"/>
                <a:ea typeface="Arial"/>
                <a:cs typeface="Arial"/>
                <a:sym typeface="Arial"/>
              </a:rPr>
              <a:t>Eswatini, southern Zimbabwe, </a:t>
            </a:r>
            <a:r>
              <a:rPr b="1" lang="en-US" sz="900">
                <a:solidFill>
                  <a:schemeClr val="lt1"/>
                </a:solidFill>
              </a:rPr>
              <a:t>central and </a:t>
            </a:r>
            <a:r>
              <a:rPr b="1" i="0" lang="en-US" sz="900" u="none" cap="none" strike="noStrike">
                <a:solidFill>
                  <a:schemeClr val="lt1"/>
                </a:solidFill>
                <a:latin typeface="Arial"/>
                <a:ea typeface="Arial"/>
                <a:cs typeface="Arial"/>
                <a:sym typeface="Arial"/>
              </a:rPr>
              <a:t>northern Zambia, central</a:t>
            </a:r>
            <a:r>
              <a:rPr b="1" lang="en-US" sz="900">
                <a:solidFill>
                  <a:schemeClr val="lt1"/>
                </a:solidFill>
              </a:rPr>
              <a:t>, </a:t>
            </a:r>
            <a:r>
              <a:rPr b="1" i="0" lang="en-US" sz="900" u="none" cap="none" strike="noStrike">
                <a:solidFill>
                  <a:schemeClr val="lt1"/>
                </a:solidFill>
                <a:latin typeface="Arial"/>
                <a:ea typeface="Arial"/>
                <a:cs typeface="Arial"/>
                <a:sym typeface="Arial"/>
              </a:rPr>
              <a:t>southern</a:t>
            </a:r>
            <a:r>
              <a:rPr b="1" lang="en-US" sz="900">
                <a:solidFill>
                  <a:schemeClr val="lt1"/>
                </a:solidFill>
              </a:rPr>
              <a:t>, and northwestern </a:t>
            </a:r>
            <a:r>
              <a:rPr b="1" i="0" lang="en-US" sz="900" u="none" cap="none" strike="noStrike">
                <a:solidFill>
                  <a:schemeClr val="lt1"/>
                </a:solidFill>
                <a:latin typeface="Arial"/>
                <a:ea typeface="Arial"/>
                <a:cs typeface="Arial"/>
                <a:sym typeface="Arial"/>
              </a:rPr>
              <a:t>Mozambique, northwestern and p</a:t>
            </a:r>
            <a:r>
              <a:rPr b="1" lang="en-US" sz="900">
                <a:solidFill>
                  <a:schemeClr val="lt1"/>
                </a:solidFill>
              </a:rPr>
              <a:t>ortions of </a:t>
            </a:r>
            <a:r>
              <a:rPr b="1" i="0" lang="en-US" sz="900" u="none" cap="none" strike="noStrike">
                <a:solidFill>
                  <a:schemeClr val="lt1"/>
                </a:solidFill>
                <a:latin typeface="Arial"/>
                <a:ea typeface="Arial"/>
                <a:cs typeface="Arial"/>
                <a:sym typeface="Arial"/>
              </a:rPr>
              <a:t>central a</a:t>
            </a:r>
            <a:r>
              <a:rPr b="1" lang="en-US" sz="900">
                <a:solidFill>
                  <a:schemeClr val="lt1"/>
                </a:solidFill>
              </a:rPr>
              <a:t>nd eastern </a:t>
            </a:r>
            <a:r>
              <a:rPr b="1" i="0" lang="en-US" sz="900" u="none" cap="none" strike="noStrike">
                <a:solidFill>
                  <a:schemeClr val="lt1"/>
                </a:solidFill>
                <a:latin typeface="Arial"/>
                <a:ea typeface="Arial"/>
                <a:cs typeface="Arial"/>
                <a:sym typeface="Arial"/>
              </a:rPr>
              <a:t>Angola, central and east</a:t>
            </a:r>
            <a:r>
              <a:rPr b="1" lang="en-US" sz="900">
                <a:solidFill>
                  <a:schemeClr val="lt1"/>
                </a:solidFill>
              </a:rPr>
              <a:t>-central</a:t>
            </a:r>
            <a:r>
              <a:rPr b="1" i="0" lang="en-US" sz="900" u="none" cap="none" strike="noStrike">
                <a:solidFill>
                  <a:schemeClr val="lt1"/>
                </a:solidFill>
                <a:latin typeface="Arial"/>
                <a:ea typeface="Arial"/>
                <a:cs typeface="Arial"/>
                <a:sym typeface="Arial"/>
              </a:rPr>
              <a:t> Namibia, </a:t>
            </a:r>
            <a:r>
              <a:rPr b="1" lang="en-US" sz="900">
                <a:solidFill>
                  <a:schemeClr val="lt1"/>
                </a:solidFill>
              </a:rPr>
              <a:t>most of Malawi, </a:t>
            </a:r>
            <a:r>
              <a:rPr b="1" i="0" lang="en-US" sz="900" u="none" cap="none" strike="noStrike">
                <a:solidFill>
                  <a:schemeClr val="lt1"/>
                </a:solidFill>
                <a:latin typeface="Arial"/>
                <a:ea typeface="Arial"/>
                <a:cs typeface="Arial"/>
                <a:sym typeface="Arial"/>
              </a:rPr>
              <a:t>and southern and central parts of Madagascar. Below-average rainfall was observed </a:t>
            </a:r>
            <a:r>
              <a:rPr b="1" lang="en-US" sz="900">
                <a:solidFill>
                  <a:schemeClr val="lt1"/>
                </a:solidFill>
              </a:rPr>
              <a:t>much of west-central, northeastern, and southern</a:t>
            </a:r>
            <a:r>
              <a:rPr b="1" i="0" lang="en-US" sz="900" u="none" cap="none" strike="noStrike">
                <a:solidFill>
                  <a:schemeClr val="lt1"/>
                </a:solidFill>
                <a:latin typeface="Arial"/>
                <a:ea typeface="Arial"/>
                <a:cs typeface="Arial"/>
                <a:sym typeface="Arial"/>
              </a:rPr>
              <a:t> Angola,</a:t>
            </a:r>
            <a:r>
              <a:rPr b="1" lang="en-US" sz="900">
                <a:solidFill>
                  <a:schemeClr val="lt1"/>
                </a:solidFill>
              </a:rPr>
              <a:t> southwestern </a:t>
            </a:r>
            <a:r>
              <a:rPr b="1" i="0" lang="en-US" sz="900" u="none" cap="none" strike="noStrike">
                <a:solidFill>
                  <a:schemeClr val="lt1"/>
                </a:solidFill>
                <a:latin typeface="Arial"/>
                <a:ea typeface="Arial"/>
                <a:cs typeface="Arial"/>
                <a:sym typeface="Arial"/>
              </a:rPr>
              <a:t>Zambia, northern and southeastern Namibia, </a:t>
            </a:r>
            <a:r>
              <a:rPr b="1" lang="en-US" sz="900">
                <a:solidFill>
                  <a:schemeClr val="lt1"/>
                </a:solidFill>
              </a:rPr>
              <a:t>central</a:t>
            </a:r>
            <a:r>
              <a:rPr b="1" i="0" lang="en-US" sz="900" u="none" cap="none" strike="noStrike">
                <a:solidFill>
                  <a:schemeClr val="lt1"/>
                </a:solidFill>
                <a:latin typeface="Arial"/>
                <a:ea typeface="Arial"/>
                <a:cs typeface="Arial"/>
                <a:sym typeface="Arial"/>
              </a:rPr>
              <a:t> and northern Zimbabwe, northeastern Mozambique, Comoros, Seychelles, and northern and e</a:t>
            </a:r>
            <a:r>
              <a:rPr b="1" lang="en-US" sz="900">
                <a:solidFill>
                  <a:schemeClr val="lt1"/>
                </a:solidFill>
              </a:rPr>
              <a:t>astern </a:t>
            </a:r>
            <a:r>
              <a:rPr b="1" i="0" lang="en-US" sz="900" u="none" cap="none" strike="noStrike">
                <a:solidFill>
                  <a:schemeClr val="lt1"/>
                </a:solidFill>
                <a:latin typeface="Arial"/>
                <a:ea typeface="Arial"/>
                <a:cs typeface="Arial"/>
                <a:sym typeface="Arial"/>
              </a:rPr>
              <a:t>Madagascar. In Central Africa, rainfall was above-average over southeastern Cameroon, southwestern CAR, eastern</a:t>
            </a:r>
            <a:r>
              <a:rPr b="1" lang="en-US" sz="900">
                <a:solidFill>
                  <a:schemeClr val="lt1"/>
                </a:solidFill>
              </a:rPr>
              <a:t> </a:t>
            </a:r>
            <a:r>
              <a:rPr b="1" i="0" lang="en-US" sz="900" u="none" cap="none" strike="noStrike">
                <a:solidFill>
                  <a:schemeClr val="lt1"/>
                </a:solidFill>
                <a:latin typeface="Arial"/>
                <a:ea typeface="Arial"/>
                <a:cs typeface="Arial"/>
                <a:sym typeface="Arial"/>
              </a:rPr>
              <a:t>Gabon, western Equatorial Guinea, much of Congo, and parts of western</a:t>
            </a:r>
            <a:r>
              <a:rPr b="1" lang="en-US" sz="900">
                <a:solidFill>
                  <a:schemeClr val="lt1"/>
                </a:solidFill>
              </a:rPr>
              <a:t>, </a:t>
            </a:r>
            <a:r>
              <a:rPr b="1" i="0" lang="en-US" sz="900" u="none" cap="none" strike="noStrike">
                <a:solidFill>
                  <a:schemeClr val="lt1"/>
                </a:solidFill>
                <a:latin typeface="Arial"/>
                <a:ea typeface="Arial"/>
                <a:cs typeface="Arial"/>
                <a:sym typeface="Arial"/>
              </a:rPr>
              <a:t>eastern, central, and southeaster</a:t>
            </a:r>
            <a:r>
              <a:rPr b="1" lang="en-US" sz="900">
                <a:solidFill>
                  <a:schemeClr val="lt1"/>
                </a:solidFill>
              </a:rPr>
              <a:t>n </a:t>
            </a:r>
            <a:r>
              <a:rPr b="1" i="0" lang="en-US" sz="900" u="none" cap="none" strike="noStrike">
                <a:solidFill>
                  <a:schemeClr val="lt1"/>
                </a:solidFill>
                <a:latin typeface="Arial"/>
                <a:ea typeface="Arial"/>
                <a:cs typeface="Arial"/>
                <a:sym typeface="Arial"/>
              </a:rPr>
              <a:t>DRC. Rainfall was below-average over much of </a:t>
            </a:r>
            <a:r>
              <a:rPr b="1" lang="en-US" sz="900">
                <a:solidFill>
                  <a:schemeClr val="lt1"/>
                </a:solidFill>
              </a:rPr>
              <a:t>southwestern and central </a:t>
            </a:r>
            <a:r>
              <a:rPr b="1" i="0" lang="en-US" sz="900" u="none" cap="none" strike="noStrike">
                <a:solidFill>
                  <a:schemeClr val="lt1"/>
                </a:solidFill>
                <a:latin typeface="Arial"/>
                <a:ea typeface="Arial"/>
                <a:cs typeface="Arial"/>
                <a:sym typeface="Arial"/>
              </a:rPr>
              <a:t>Cameroon, </a:t>
            </a:r>
            <a:r>
              <a:rPr b="1" lang="en-US" sz="900">
                <a:solidFill>
                  <a:schemeClr val="lt1"/>
                </a:solidFill>
              </a:rPr>
              <a:t>southwestern and central </a:t>
            </a:r>
            <a:r>
              <a:rPr b="1" i="0" lang="en-US" sz="900" u="none" cap="none" strike="noStrike">
                <a:solidFill>
                  <a:schemeClr val="lt1"/>
                </a:solidFill>
                <a:latin typeface="Arial"/>
                <a:ea typeface="Arial"/>
                <a:cs typeface="Arial"/>
                <a:sym typeface="Arial"/>
              </a:rPr>
              <a:t>Gabon, eastern Equatorial Guinea, </a:t>
            </a:r>
            <a:r>
              <a:rPr b="1" lang="en-US" sz="900">
                <a:solidFill>
                  <a:schemeClr val="lt1"/>
                </a:solidFill>
              </a:rPr>
              <a:t>Sao Tome and Principe</a:t>
            </a:r>
            <a:r>
              <a:rPr b="1" i="0" lang="en-US" sz="900" u="none" cap="none" strike="noStrike">
                <a:solidFill>
                  <a:schemeClr val="lt1"/>
                </a:solidFill>
                <a:latin typeface="Arial"/>
                <a:ea typeface="Arial"/>
                <a:cs typeface="Arial"/>
                <a:sym typeface="Arial"/>
              </a:rPr>
              <a:t>, eastern, norther</a:t>
            </a:r>
            <a:r>
              <a:rPr b="1" lang="en-US" sz="900">
                <a:solidFill>
                  <a:schemeClr val="lt1"/>
                </a:solidFill>
              </a:rPr>
              <a:t>n,</a:t>
            </a:r>
            <a:r>
              <a:rPr b="1" i="0" lang="en-US" sz="900" u="none" cap="none" strike="noStrike">
                <a:solidFill>
                  <a:schemeClr val="lt1"/>
                </a:solidFill>
                <a:latin typeface="Arial"/>
                <a:ea typeface="Arial"/>
                <a:cs typeface="Arial"/>
                <a:sym typeface="Arial"/>
              </a:rPr>
              <a:t> and central CAR, portions of southern Chad, and parts of northern, north-central and southwestern DRC. In West Africa, rainfall was above-average over southe</a:t>
            </a:r>
            <a:r>
              <a:rPr b="1" lang="en-US" sz="900">
                <a:solidFill>
                  <a:schemeClr val="lt1"/>
                </a:solidFill>
              </a:rPr>
              <a:t>astern</a:t>
            </a:r>
            <a:r>
              <a:rPr b="1" i="0" lang="en-US" sz="900" u="none" cap="none" strike="noStrike">
                <a:solidFill>
                  <a:schemeClr val="lt1"/>
                </a:solidFill>
                <a:latin typeface="Arial"/>
                <a:ea typeface="Arial"/>
                <a:cs typeface="Arial"/>
                <a:sym typeface="Arial"/>
              </a:rPr>
              <a:t> Mauritania, </a:t>
            </a:r>
            <a:r>
              <a:rPr b="1" lang="en-US" sz="900">
                <a:solidFill>
                  <a:schemeClr val="lt1"/>
                </a:solidFill>
              </a:rPr>
              <a:t>southeastern</a:t>
            </a:r>
            <a:r>
              <a:rPr b="1" i="0" lang="en-US" sz="900" u="none" cap="none" strike="noStrike">
                <a:solidFill>
                  <a:schemeClr val="lt1"/>
                </a:solidFill>
                <a:latin typeface="Arial"/>
                <a:ea typeface="Arial"/>
                <a:cs typeface="Arial"/>
                <a:sym typeface="Arial"/>
              </a:rPr>
              <a:t> Guinea, </a:t>
            </a:r>
            <a:r>
              <a:rPr b="1" lang="en-US" sz="900">
                <a:solidFill>
                  <a:schemeClr val="lt1"/>
                </a:solidFill>
              </a:rPr>
              <a:t>southern and north-central </a:t>
            </a:r>
            <a:r>
              <a:rPr b="1" i="0" lang="en-US" sz="900" u="none" cap="none" strike="noStrike">
                <a:solidFill>
                  <a:schemeClr val="lt1"/>
                </a:solidFill>
                <a:latin typeface="Arial"/>
                <a:ea typeface="Arial"/>
                <a:cs typeface="Arial"/>
                <a:sym typeface="Arial"/>
              </a:rPr>
              <a:t>Liberia, southern and </a:t>
            </a:r>
            <a:r>
              <a:rPr b="1" lang="en-US" sz="900">
                <a:solidFill>
                  <a:schemeClr val="lt1"/>
                </a:solidFill>
              </a:rPr>
              <a:t>northwestern </a:t>
            </a:r>
            <a:r>
              <a:rPr b="1" i="0" lang="en-US" sz="900" u="none" cap="none" strike="noStrike">
                <a:solidFill>
                  <a:schemeClr val="lt1"/>
                </a:solidFill>
                <a:latin typeface="Arial"/>
                <a:ea typeface="Arial"/>
                <a:cs typeface="Arial"/>
                <a:sym typeface="Arial"/>
              </a:rPr>
              <a:t>Cote D’Ivoire, southern</a:t>
            </a:r>
            <a:r>
              <a:rPr b="1" lang="en-US" sz="900">
                <a:solidFill>
                  <a:schemeClr val="lt1"/>
                </a:solidFill>
              </a:rPr>
              <a:t> </a:t>
            </a:r>
            <a:r>
              <a:rPr b="1" i="0" lang="en-US" sz="900" u="none" cap="none" strike="noStrike">
                <a:solidFill>
                  <a:schemeClr val="lt1"/>
                </a:solidFill>
                <a:latin typeface="Arial"/>
                <a:ea typeface="Arial"/>
                <a:cs typeface="Arial"/>
                <a:sym typeface="Arial"/>
              </a:rPr>
              <a:t>Ghana</a:t>
            </a:r>
            <a:r>
              <a:rPr b="1" lang="en-US" sz="900">
                <a:solidFill>
                  <a:schemeClr val="lt1"/>
                </a:solidFill>
              </a:rPr>
              <a:t>, southern</a:t>
            </a:r>
            <a:r>
              <a:rPr b="1" i="0" lang="en-US" sz="900" u="none" cap="none" strike="noStrike">
                <a:solidFill>
                  <a:schemeClr val="lt1"/>
                </a:solidFill>
                <a:latin typeface="Arial"/>
                <a:ea typeface="Arial"/>
                <a:cs typeface="Arial"/>
                <a:sym typeface="Arial"/>
              </a:rPr>
              <a:t> Togo, southern Benin, west-central Mali, and pockets of southwestern Nigeria. In contrast, below-average rainfall was observed over po</a:t>
            </a:r>
            <a:r>
              <a:rPr b="1" lang="en-US" sz="900">
                <a:solidFill>
                  <a:schemeClr val="lt1"/>
                </a:solidFill>
              </a:rPr>
              <a:t>ckets of </a:t>
            </a:r>
            <a:r>
              <a:rPr b="1" i="0" lang="en-US" sz="900" u="none" cap="none" strike="noStrike">
                <a:solidFill>
                  <a:schemeClr val="lt1"/>
                </a:solidFill>
                <a:latin typeface="Arial"/>
                <a:ea typeface="Arial"/>
                <a:cs typeface="Arial"/>
                <a:sym typeface="Arial"/>
              </a:rPr>
              <a:t>western Mauritania, </a:t>
            </a:r>
            <a:r>
              <a:rPr b="1" lang="en-US" sz="900">
                <a:solidFill>
                  <a:schemeClr val="lt1"/>
                </a:solidFill>
              </a:rPr>
              <a:t>northern and Senegal, southern Guinea-Bissau, </a:t>
            </a:r>
            <a:r>
              <a:rPr b="1" i="0" lang="en-US" sz="900" u="none" cap="none" strike="noStrike">
                <a:solidFill>
                  <a:schemeClr val="lt1"/>
                </a:solidFill>
                <a:latin typeface="Arial"/>
                <a:ea typeface="Arial"/>
                <a:cs typeface="Arial"/>
                <a:sym typeface="Arial"/>
              </a:rPr>
              <a:t>western Guinea, western and </a:t>
            </a:r>
            <a:r>
              <a:rPr b="1" lang="en-US" sz="900">
                <a:solidFill>
                  <a:schemeClr val="lt1"/>
                </a:solidFill>
              </a:rPr>
              <a:t>southern</a:t>
            </a:r>
            <a:r>
              <a:rPr b="1" i="0" lang="en-US" sz="900" u="none" cap="none" strike="noStrike">
                <a:solidFill>
                  <a:schemeClr val="lt1"/>
                </a:solidFill>
                <a:latin typeface="Arial"/>
                <a:ea typeface="Arial"/>
                <a:cs typeface="Arial"/>
                <a:sym typeface="Arial"/>
              </a:rPr>
              <a:t> Sierra Leone, northwestern Liberia, central and northeastern Cote d</a:t>
            </a:r>
            <a:r>
              <a:rPr b="1" lang="en-US" sz="900">
                <a:solidFill>
                  <a:schemeClr val="lt1"/>
                </a:solidFill>
              </a:rPr>
              <a:t>’Ivoire, </a:t>
            </a:r>
            <a:r>
              <a:rPr b="1" i="0" lang="en-US" sz="900" u="none" cap="none" strike="noStrike">
                <a:solidFill>
                  <a:schemeClr val="lt1"/>
                </a:solidFill>
                <a:latin typeface="Arial"/>
                <a:ea typeface="Arial"/>
                <a:cs typeface="Arial"/>
                <a:sym typeface="Arial"/>
              </a:rPr>
              <a:t>central</a:t>
            </a:r>
            <a:r>
              <a:rPr b="1" lang="en-US" sz="900">
                <a:solidFill>
                  <a:schemeClr val="lt1"/>
                </a:solidFill>
              </a:rPr>
              <a:t> </a:t>
            </a:r>
            <a:r>
              <a:rPr b="1" i="0" lang="en-US" sz="900" u="none" cap="none" strike="noStrike">
                <a:solidFill>
                  <a:schemeClr val="lt1"/>
                </a:solidFill>
                <a:latin typeface="Arial"/>
                <a:ea typeface="Arial"/>
                <a:cs typeface="Arial"/>
                <a:sym typeface="Arial"/>
              </a:rPr>
              <a:t>Ghana,</a:t>
            </a:r>
            <a:r>
              <a:rPr b="1" lang="en-US" sz="900">
                <a:solidFill>
                  <a:schemeClr val="lt1"/>
                </a:solidFill>
              </a:rPr>
              <a:t> central Togo, central Benin,</a:t>
            </a:r>
            <a:r>
              <a:rPr b="1" i="0" lang="en-US" sz="900" u="none" cap="none" strike="noStrike">
                <a:solidFill>
                  <a:schemeClr val="lt1"/>
                </a:solidFill>
                <a:latin typeface="Arial"/>
                <a:ea typeface="Arial"/>
                <a:cs typeface="Arial"/>
                <a:sym typeface="Arial"/>
              </a:rPr>
              <a:t> and most of southern</a:t>
            </a:r>
            <a:r>
              <a:rPr b="1" lang="en-US" sz="900">
                <a:solidFill>
                  <a:schemeClr val="lt1"/>
                </a:solidFill>
              </a:rPr>
              <a:t> and</a:t>
            </a:r>
            <a:r>
              <a:rPr b="1" i="0" lang="en-US" sz="900" u="none" cap="none" strike="noStrike">
                <a:solidFill>
                  <a:schemeClr val="lt1"/>
                </a:solidFill>
                <a:latin typeface="Arial"/>
                <a:ea typeface="Arial"/>
                <a:cs typeface="Arial"/>
                <a:sym typeface="Arial"/>
              </a:rPr>
              <a:t> ce</a:t>
            </a:r>
            <a:r>
              <a:rPr b="1" lang="en-US" sz="900">
                <a:solidFill>
                  <a:schemeClr val="lt1"/>
                </a:solidFill>
              </a:rPr>
              <a:t>ntral</a:t>
            </a:r>
            <a:r>
              <a:rPr b="1" i="0" lang="en-US" sz="900" u="none" cap="none" strike="noStrike">
                <a:solidFill>
                  <a:schemeClr val="lt1"/>
                </a:solidFill>
                <a:latin typeface="Arial"/>
                <a:ea typeface="Arial"/>
                <a:cs typeface="Arial"/>
                <a:sym typeface="Arial"/>
              </a:rPr>
              <a:t> Nigeria. </a:t>
            </a:r>
            <a:endParaRPr b="1" i="0" sz="9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9620" y="829923"/>
            <a:ext cx="3605978" cy="3605978"/>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418762" y="829923"/>
            <a:ext cx="3605978" cy="360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536448" y="109728"/>
            <a:ext cx="7696200" cy="7223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75" y="4796250"/>
            <a:ext cx="8909400" cy="189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During the past 30 days, in East Africa, above-average rainfall was observed over south</a:t>
            </a:r>
            <a:r>
              <a:rPr b="1" lang="en-US" sz="900">
                <a:solidFill>
                  <a:schemeClr val="lt1"/>
                </a:solidFill>
              </a:rPr>
              <a:t>-central</a:t>
            </a:r>
            <a:r>
              <a:rPr b="1" i="0" lang="en-US" sz="900" u="none" cap="none" strike="noStrike">
                <a:solidFill>
                  <a:schemeClr val="lt1"/>
                </a:solidFill>
                <a:latin typeface="Arial"/>
                <a:ea typeface="Arial"/>
                <a:cs typeface="Arial"/>
                <a:sym typeface="Arial"/>
              </a:rPr>
              <a:t> Uganda, pockets of central and southeastern Kenya</a:t>
            </a:r>
            <a:r>
              <a:rPr b="1" lang="en-US" sz="900">
                <a:solidFill>
                  <a:schemeClr val="lt1"/>
                </a:solidFill>
              </a:rPr>
              <a:t>, pockets of north</a:t>
            </a:r>
            <a:r>
              <a:rPr b="1" i="0" lang="en-US" sz="900" u="none" cap="none" strike="noStrike">
                <a:solidFill>
                  <a:schemeClr val="lt1"/>
                </a:solidFill>
                <a:latin typeface="Arial"/>
                <a:ea typeface="Arial"/>
                <a:cs typeface="Arial"/>
                <a:sym typeface="Arial"/>
              </a:rPr>
              <a:t>western Ethiopia, west-central Burundi, and p</a:t>
            </a:r>
            <a:r>
              <a:rPr b="1" lang="en-US" sz="900">
                <a:solidFill>
                  <a:schemeClr val="lt1"/>
                </a:solidFill>
              </a:rPr>
              <a:t>ockets of central, northwestern, and eastern</a:t>
            </a:r>
            <a:r>
              <a:rPr b="1" i="0" lang="en-US" sz="900" u="none" cap="none" strike="noStrike">
                <a:solidFill>
                  <a:schemeClr val="lt1"/>
                </a:solidFill>
                <a:latin typeface="Arial"/>
                <a:ea typeface="Arial"/>
                <a:cs typeface="Arial"/>
                <a:sym typeface="Arial"/>
              </a:rPr>
              <a:t> Tanzania</a:t>
            </a:r>
            <a:r>
              <a:rPr b="1" lang="en-US" sz="900">
                <a:solidFill>
                  <a:schemeClr val="lt1"/>
                </a:solidFill>
              </a:rPr>
              <a:t>.</a:t>
            </a:r>
            <a:r>
              <a:rPr b="1" i="0" lang="en-US" sz="900" u="none" cap="none" strike="noStrike">
                <a:solidFill>
                  <a:schemeClr val="lt1"/>
                </a:solidFill>
                <a:latin typeface="Arial"/>
                <a:ea typeface="Arial"/>
                <a:cs typeface="Arial"/>
                <a:sym typeface="Arial"/>
              </a:rPr>
              <a:t> Rainfall was below-average over</a:t>
            </a:r>
            <a:r>
              <a:rPr b="1" lang="en-US" sz="900">
                <a:solidFill>
                  <a:schemeClr val="lt1"/>
                </a:solidFill>
              </a:rPr>
              <a:t> </a:t>
            </a:r>
            <a:r>
              <a:rPr b="1" i="0" lang="en-US" sz="900" u="none" cap="none" strike="noStrike">
                <a:solidFill>
                  <a:schemeClr val="lt1"/>
                </a:solidFill>
                <a:latin typeface="Arial"/>
                <a:ea typeface="Arial"/>
                <a:cs typeface="Arial"/>
                <a:sym typeface="Arial"/>
              </a:rPr>
              <a:t>south</a:t>
            </a:r>
            <a:r>
              <a:rPr b="1" lang="en-US" sz="900">
                <a:solidFill>
                  <a:schemeClr val="lt1"/>
                </a:solidFill>
              </a:rPr>
              <a:t>western</a:t>
            </a:r>
            <a:r>
              <a:rPr b="1" i="0" lang="en-US" sz="900" u="none" cap="none" strike="noStrike">
                <a:solidFill>
                  <a:schemeClr val="lt1"/>
                </a:solidFill>
                <a:latin typeface="Arial"/>
                <a:ea typeface="Arial"/>
                <a:cs typeface="Arial"/>
                <a:sym typeface="Arial"/>
              </a:rPr>
              <a:t> Ethiopia, most of </a:t>
            </a:r>
            <a:r>
              <a:rPr b="1" lang="en-US" sz="900">
                <a:solidFill>
                  <a:schemeClr val="lt1"/>
                </a:solidFill>
              </a:rPr>
              <a:t>western and southwestern</a:t>
            </a:r>
            <a:r>
              <a:rPr b="1" i="0" lang="en-US" sz="900" u="none" cap="none" strike="noStrike">
                <a:solidFill>
                  <a:schemeClr val="lt1"/>
                </a:solidFill>
                <a:latin typeface="Arial"/>
                <a:ea typeface="Arial"/>
                <a:cs typeface="Arial"/>
                <a:sym typeface="Arial"/>
              </a:rPr>
              <a:t> Kenya, Rwanda, </a:t>
            </a:r>
            <a:r>
              <a:rPr b="1" lang="en-US" sz="900">
                <a:solidFill>
                  <a:schemeClr val="lt1"/>
                </a:solidFill>
              </a:rPr>
              <a:t>eastern</a:t>
            </a:r>
            <a:r>
              <a:rPr b="1" i="0" lang="en-US" sz="900" u="none" cap="none" strike="noStrike">
                <a:solidFill>
                  <a:schemeClr val="lt1"/>
                </a:solidFill>
                <a:latin typeface="Arial"/>
                <a:ea typeface="Arial"/>
                <a:cs typeface="Arial"/>
                <a:sym typeface="Arial"/>
              </a:rPr>
              <a:t> Bur</a:t>
            </a:r>
            <a:r>
              <a:rPr b="1" lang="en-US" sz="900">
                <a:solidFill>
                  <a:schemeClr val="lt1"/>
                </a:solidFill>
              </a:rPr>
              <a:t>undi, </a:t>
            </a:r>
            <a:r>
              <a:rPr b="1" i="0" lang="en-US" sz="900" u="none" cap="none" strike="noStrike">
                <a:solidFill>
                  <a:schemeClr val="lt1"/>
                </a:solidFill>
                <a:latin typeface="Arial"/>
                <a:ea typeface="Arial"/>
                <a:cs typeface="Arial"/>
                <a:sym typeface="Arial"/>
              </a:rPr>
              <a:t>and parts of </a:t>
            </a:r>
            <a:r>
              <a:rPr b="1" lang="en-US" sz="900">
                <a:solidFill>
                  <a:schemeClr val="lt1"/>
                </a:solidFill>
              </a:rPr>
              <a:t>west-central, northeastern,</a:t>
            </a:r>
            <a:r>
              <a:rPr b="1" i="0" lang="en-US" sz="900" u="none" cap="none" strike="noStrike">
                <a:solidFill>
                  <a:schemeClr val="lt1"/>
                </a:solidFill>
                <a:latin typeface="Arial"/>
                <a:ea typeface="Arial"/>
                <a:cs typeface="Arial"/>
                <a:sym typeface="Arial"/>
              </a:rPr>
              <a:t> and southeastern Tanzania. In Central Africa, rainfall was above-average over northern, </a:t>
            </a:r>
            <a:r>
              <a:rPr b="1" lang="en-US" sz="900">
                <a:solidFill>
                  <a:schemeClr val="lt1"/>
                </a:solidFill>
              </a:rPr>
              <a:t>central, and southeastern </a:t>
            </a:r>
            <a:r>
              <a:rPr b="1" i="0" lang="en-US" sz="900" u="none" cap="none" strike="noStrike">
                <a:solidFill>
                  <a:schemeClr val="lt1"/>
                </a:solidFill>
                <a:latin typeface="Arial"/>
                <a:ea typeface="Arial"/>
                <a:cs typeface="Arial"/>
                <a:sym typeface="Arial"/>
              </a:rPr>
              <a:t>Congo, and southe</a:t>
            </a:r>
            <a:r>
              <a:rPr b="1" lang="en-US" sz="900">
                <a:solidFill>
                  <a:schemeClr val="lt1"/>
                </a:solidFill>
              </a:rPr>
              <a:t>astern, central, and most of western </a:t>
            </a:r>
            <a:r>
              <a:rPr b="1" i="0" lang="en-US" sz="900" u="none" cap="none" strike="noStrike">
                <a:solidFill>
                  <a:schemeClr val="lt1"/>
                </a:solidFill>
                <a:latin typeface="Arial"/>
                <a:ea typeface="Arial"/>
                <a:cs typeface="Arial"/>
                <a:sym typeface="Arial"/>
              </a:rPr>
              <a:t>DRC. Rainfall was below-average over western, </a:t>
            </a:r>
            <a:r>
              <a:rPr b="1" lang="en-US" sz="900">
                <a:solidFill>
                  <a:schemeClr val="lt1"/>
                </a:solidFill>
              </a:rPr>
              <a:t>northern,</a:t>
            </a:r>
            <a:r>
              <a:rPr b="1" i="0" lang="en-US" sz="900" u="none" cap="none" strike="noStrike">
                <a:solidFill>
                  <a:schemeClr val="lt1"/>
                </a:solidFill>
                <a:latin typeface="Arial"/>
                <a:ea typeface="Arial"/>
                <a:cs typeface="Arial"/>
                <a:sym typeface="Arial"/>
              </a:rPr>
              <a:t> and </a:t>
            </a:r>
            <a:r>
              <a:rPr b="1" lang="en-US" sz="900">
                <a:solidFill>
                  <a:schemeClr val="lt1"/>
                </a:solidFill>
              </a:rPr>
              <a:t>central</a:t>
            </a:r>
            <a:r>
              <a:rPr b="1" i="0" lang="en-US" sz="900" u="none" cap="none" strike="noStrike">
                <a:solidFill>
                  <a:schemeClr val="lt1"/>
                </a:solidFill>
                <a:latin typeface="Arial"/>
                <a:ea typeface="Arial"/>
                <a:cs typeface="Arial"/>
                <a:sym typeface="Arial"/>
              </a:rPr>
              <a:t> Gabon, southern CAR, </a:t>
            </a:r>
            <a:r>
              <a:rPr b="1" lang="en-US" sz="900">
                <a:solidFill>
                  <a:schemeClr val="lt1"/>
                </a:solidFill>
              </a:rPr>
              <a:t>southwestern</a:t>
            </a:r>
            <a:r>
              <a:rPr b="1" i="0" lang="en-US" sz="900" u="none" cap="none" strike="noStrike">
                <a:solidFill>
                  <a:schemeClr val="lt1"/>
                </a:solidFill>
                <a:latin typeface="Arial"/>
                <a:ea typeface="Arial"/>
                <a:cs typeface="Arial"/>
                <a:sym typeface="Arial"/>
              </a:rPr>
              <a:t> Congo, </a:t>
            </a:r>
            <a:r>
              <a:rPr b="1" lang="en-US" sz="900">
                <a:solidFill>
                  <a:schemeClr val="lt1"/>
                </a:solidFill>
              </a:rPr>
              <a:t>Sao Tome and Principe</a:t>
            </a:r>
            <a:r>
              <a:rPr b="1" i="0" lang="en-US" sz="900" u="none" cap="none" strike="noStrike">
                <a:solidFill>
                  <a:schemeClr val="lt1"/>
                </a:solidFill>
                <a:latin typeface="Arial"/>
                <a:ea typeface="Arial"/>
                <a:cs typeface="Arial"/>
                <a:sym typeface="Arial"/>
              </a:rPr>
              <a:t>, and pockets of </a:t>
            </a:r>
            <a:r>
              <a:rPr b="1" lang="en-US" sz="900">
                <a:solidFill>
                  <a:schemeClr val="lt1"/>
                </a:solidFill>
              </a:rPr>
              <a:t>northeastern and eastern</a:t>
            </a:r>
            <a:r>
              <a:rPr b="1" i="0" lang="en-US" sz="900" u="none" cap="none" strike="noStrike">
                <a:solidFill>
                  <a:schemeClr val="lt1"/>
                </a:solidFill>
                <a:latin typeface="Arial"/>
                <a:ea typeface="Arial"/>
                <a:cs typeface="Arial"/>
                <a:sym typeface="Arial"/>
              </a:rPr>
              <a:t> DRC. In West Africa, rainfall was above-average over eastern Guinea, </a:t>
            </a:r>
            <a:r>
              <a:rPr b="1" lang="en-US" sz="900">
                <a:solidFill>
                  <a:schemeClr val="lt1"/>
                </a:solidFill>
              </a:rPr>
              <a:t>southeastern Cote d’Ivoire, southern Ghana, southern Togo, and pockets of southwestern Nigeria. </a:t>
            </a:r>
            <a:r>
              <a:rPr b="1" i="0" lang="en-US" sz="900" u="none" cap="none" strike="noStrike">
                <a:solidFill>
                  <a:schemeClr val="lt1"/>
                </a:solidFill>
                <a:latin typeface="Arial"/>
                <a:ea typeface="Arial"/>
                <a:cs typeface="Arial"/>
                <a:sym typeface="Arial"/>
              </a:rPr>
              <a:t>In contrast, below-average rainfall was observed </a:t>
            </a:r>
            <a:r>
              <a:rPr b="1" lang="en-US" sz="900">
                <a:solidFill>
                  <a:schemeClr val="lt1"/>
                </a:solidFill>
              </a:rPr>
              <a:t>in southeastern Liberia, southwestern Cote d’Ivoire, central Ghana, central Togo, central Benin, and </a:t>
            </a:r>
            <a:r>
              <a:rPr b="1" i="0" lang="en-US" sz="900" u="none" cap="none" strike="noStrike">
                <a:solidFill>
                  <a:schemeClr val="lt1"/>
                </a:solidFill>
                <a:latin typeface="Arial"/>
                <a:ea typeface="Arial"/>
                <a:cs typeface="Arial"/>
                <a:sym typeface="Arial"/>
              </a:rPr>
              <a:t>southeaste</a:t>
            </a:r>
            <a:r>
              <a:rPr b="1" lang="en-US" sz="900">
                <a:solidFill>
                  <a:schemeClr val="lt1"/>
                </a:solidFill>
              </a:rPr>
              <a:t>rn</a:t>
            </a:r>
            <a:r>
              <a:rPr b="1" i="0" lang="en-US" sz="900" u="none" cap="none" strike="noStrike">
                <a:solidFill>
                  <a:schemeClr val="lt1"/>
                </a:solidFill>
                <a:latin typeface="Arial"/>
                <a:ea typeface="Arial"/>
                <a:cs typeface="Arial"/>
                <a:sym typeface="Arial"/>
              </a:rPr>
              <a:t> Nigeria</a:t>
            </a:r>
            <a:r>
              <a:rPr b="1" lang="en-US" sz="900">
                <a:solidFill>
                  <a:schemeClr val="lt1"/>
                </a:solidFill>
              </a:rPr>
              <a:t>. </a:t>
            </a:r>
            <a:r>
              <a:rPr b="1" i="0" lang="en-US" sz="900" u="none" cap="none" strike="noStrike">
                <a:solidFill>
                  <a:schemeClr val="lt1"/>
                </a:solidFill>
                <a:latin typeface="Arial"/>
                <a:ea typeface="Arial"/>
                <a:cs typeface="Arial"/>
                <a:sym typeface="Arial"/>
              </a:rPr>
              <a:t>In southern Africa, above-average rainfall was observed over mu</a:t>
            </a:r>
            <a:r>
              <a:rPr b="1" lang="en-US" sz="900">
                <a:solidFill>
                  <a:schemeClr val="lt1"/>
                </a:solidFill>
              </a:rPr>
              <a:t>ch of central, south-central, and most of northern</a:t>
            </a:r>
            <a:r>
              <a:rPr b="1" i="0" lang="en-US" sz="900" u="none" cap="none" strike="noStrike">
                <a:solidFill>
                  <a:schemeClr val="lt1"/>
                </a:solidFill>
                <a:latin typeface="Arial"/>
                <a:ea typeface="Arial"/>
                <a:cs typeface="Arial"/>
                <a:sym typeface="Arial"/>
              </a:rPr>
              <a:t> Angola, southeastern South Africa, </a:t>
            </a:r>
            <a:r>
              <a:rPr b="1" lang="en-US" sz="900">
                <a:solidFill>
                  <a:schemeClr val="lt1"/>
                </a:solidFill>
              </a:rPr>
              <a:t>western</a:t>
            </a:r>
            <a:r>
              <a:rPr b="1" i="0" lang="en-US" sz="900" u="none" cap="none" strike="noStrike">
                <a:solidFill>
                  <a:schemeClr val="lt1"/>
                </a:solidFill>
                <a:latin typeface="Arial"/>
                <a:ea typeface="Arial"/>
                <a:cs typeface="Arial"/>
                <a:sym typeface="Arial"/>
              </a:rPr>
              <a:t> Lesotho, central and north-central Namibia (as well as eastern portions of the Caprivi </a:t>
            </a:r>
            <a:r>
              <a:rPr b="1" lang="en-US" sz="900">
                <a:solidFill>
                  <a:schemeClr val="lt1"/>
                </a:solidFill>
              </a:rPr>
              <a:t>Strip)</a:t>
            </a:r>
            <a:r>
              <a:rPr b="1" i="0" lang="en-US" sz="900" u="none" cap="none" strike="noStrike">
                <a:solidFill>
                  <a:schemeClr val="lt1"/>
                </a:solidFill>
                <a:latin typeface="Arial"/>
                <a:ea typeface="Arial"/>
                <a:cs typeface="Arial"/>
                <a:sym typeface="Arial"/>
              </a:rPr>
              <a:t>, northwestern</a:t>
            </a:r>
            <a:r>
              <a:rPr b="1" lang="en-US" sz="900">
                <a:solidFill>
                  <a:schemeClr val="lt1"/>
                </a:solidFill>
              </a:rPr>
              <a:t> and south-</a:t>
            </a:r>
            <a:r>
              <a:rPr b="1" i="0" lang="en-US" sz="900" u="none" cap="none" strike="noStrike">
                <a:solidFill>
                  <a:schemeClr val="lt1"/>
                </a:solidFill>
                <a:latin typeface="Arial"/>
                <a:ea typeface="Arial"/>
                <a:cs typeface="Arial"/>
                <a:sym typeface="Arial"/>
              </a:rPr>
              <a:t>central Mozambique, </a:t>
            </a:r>
            <a:r>
              <a:rPr b="1" lang="en-US" sz="900">
                <a:solidFill>
                  <a:schemeClr val="lt1"/>
                </a:solidFill>
              </a:rPr>
              <a:t>central and northern </a:t>
            </a:r>
            <a:r>
              <a:rPr b="1" i="0" lang="en-US" sz="900" u="none" cap="none" strike="noStrike">
                <a:solidFill>
                  <a:schemeClr val="lt1"/>
                </a:solidFill>
                <a:latin typeface="Arial"/>
                <a:ea typeface="Arial"/>
                <a:cs typeface="Arial"/>
                <a:sym typeface="Arial"/>
              </a:rPr>
              <a:t>Malawi, </a:t>
            </a:r>
            <a:r>
              <a:rPr b="1" lang="en-US" sz="900">
                <a:solidFill>
                  <a:schemeClr val="lt1"/>
                </a:solidFill>
              </a:rPr>
              <a:t>most of </a:t>
            </a:r>
            <a:r>
              <a:rPr b="1" i="0" lang="en-US" sz="900" u="none" cap="none" strike="noStrike">
                <a:solidFill>
                  <a:schemeClr val="lt1"/>
                </a:solidFill>
                <a:latin typeface="Arial"/>
                <a:ea typeface="Arial"/>
                <a:cs typeface="Arial"/>
                <a:sym typeface="Arial"/>
              </a:rPr>
              <a:t>Zambia, </a:t>
            </a:r>
            <a:r>
              <a:rPr b="1" lang="en-US" sz="900">
                <a:solidFill>
                  <a:schemeClr val="lt1"/>
                </a:solidFill>
              </a:rPr>
              <a:t>and central, northwestern, and southeastern </a:t>
            </a:r>
            <a:r>
              <a:rPr b="1" i="0" lang="en-US" sz="900" u="none" cap="none" strike="noStrike">
                <a:solidFill>
                  <a:schemeClr val="lt1"/>
                </a:solidFill>
                <a:latin typeface="Arial"/>
                <a:ea typeface="Arial"/>
                <a:cs typeface="Arial"/>
                <a:sym typeface="Arial"/>
              </a:rPr>
              <a:t>Madagascar. Below normal precipitation was observed over south</a:t>
            </a:r>
            <a:r>
              <a:rPr b="1" lang="en-US" sz="900">
                <a:solidFill>
                  <a:schemeClr val="lt1"/>
                </a:solidFill>
              </a:rPr>
              <a:t>eastern</a:t>
            </a:r>
            <a:r>
              <a:rPr b="1" i="0" lang="en-US" sz="900" u="none" cap="none" strike="noStrike">
                <a:solidFill>
                  <a:schemeClr val="lt1"/>
                </a:solidFill>
                <a:latin typeface="Arial"/>
                <a:ea typeface="Arial"/>
                <a:cs typeface="Arial"/>
                <a:sym typeface="Arial"/>
              </a:rPr>
              <a:t> and west-central Angola, northe</a:t>
            </a:r>
            <a:r>
              <a:rPr b="1" lang="en-US" sz="900">
                <a:solidFill>
                  <a:schemeClr val="lt1"/>
                </a:solidFill>
              </a:rPr>
              <a:t>astern, western, and southeastern </a:t>
            </a:r>
            <a:r>
              <a:rPr b="1" i="0" lang="en-US" sz="900" u="none" cap="none" strike="noStrike">
                <a:solidFill>
                  <a:schemeClr val="lt1"/>
                </a:solidFill>
                <a:latin typeface="Arial"/>
                <a:ea typeface="Arial"/>
                <a:cs typeface="Arial"/>
                <a:sym typeface="Arial"/>
              </a:rPr>
              <a:t>Namibia, pockets of south</a:t>
            </a:r>
            <a:r>
              <a:rPr b="1" lang="en-US" sz="900">
                <a:solidFill>
                  <a:schemeClr val="lt1"/>
                </a:solidFill>
              </a:rPr>
              <a:t>western</a:t>
            </a:r>
            <a:r>
              <a:rPr b="1" i="0" lang="en-US" sz="900" u="none" cap="none" strike="noStrike">
                <a:solidFill>
                  <a:schemeClr val="lt1"/>
                </a:solidFill>
                <a:latin typeface="Arial"/>
                <a:ea typeface="Arial"/>
                <a:cs typeface="Arial"/>
                <a:sym typeface="Arial"/>
              </a:rPr>
              <a:t> and</a:t>
            </a:r>
            <a:r>
              <a:rPr b="1" lang="en-US" sz="900">
                <a:solidFill>
                  <a:schemeClr val="lt1"/>
                </a:solidFill>
              </a:rPr>
              <a:t> northeastern </a:t>
            </a:r>
            <a:r>
              <a:rPr b="1" i="0" lang="en-US" sz="900" u="none" cap="none" strike="noStrike">
                <a:solidFill>
                  <a:schemeClr val="lt1"/>
                </a:solidFill>
                <a:latin typeface="Arial"/>
                <a:ea typeface="Arial"/>
                <a:cs typeface="Arial"/>
                <a:sym typeface="Arial"/>
              </a:rPr>
              <a:t>Zambia, </a:t>
            </a:r>
            <a:r>
              <a:rPr b="1" lang="en-US" sz="900">
                <a:solidFill>
                  <a:schemeClr val="lt1"/>
                </a:solidFill>
              </a:rPr>
              <a:t>pockets of central, eastern, and southwestern </a:t>
            </a:r>
            <a:r>
              <a:rPr b="1" i="0" lang="en-US" sz="900" u="none" cap="none" strike="noStrike">
                <a:solidFill>
                  <a:schemeClr val="lt1"/>
                </a:solidFill>
                <a:latin typeface="Arial"/>
                <a:ea typeface="Arial"/>
                <a:cs typeface="Arial"/>
                <a:sym typeface="Arial"/>
              </a:rPr>
              <a:t>Mozambique, m</a:t>
            </a:r>
            <a:r>
              <a:rPr b="1" lang="en-US" sz="900">
                <a:solidFill>
                  <a:schemeClr val="lt1"/>
                </a:solidFill>
              </a:rPr>
              <a:t>ost </a:t>
            </a:r>
            <a:r>
              <a:rPr b="1" i="0" lang="en-US" sz="900" u="none" cap="none" strike="noStrike">
                <a:solidFill>
                  <a:schemeClr val="lt1"/>
                </a:solidFill>
                <a:latin typeface="Arial"/>
                <a:ea typeface="Arial"/>
                <a:cs typeface="Arial"/>
                <a:sym typeface="Arial"/>
              </a:rPr>
              <a:t>of Zimbabwe, most of Botswana, Comoros, Seychelles, north-central and </a:t>
            </a:r>
            <a:r>
              <a:rPr b="1" lang="en-US" sz="900">
                <a:solidFill>
                  <a:schemeClr val="lt1"/>
                </a:solidFill>
              </a:rPr>
              <a:t>eastern </a:t>
            </a:r>
            <a:r>
              <a:rPr b="1" i="0" lang="en-US" sz="900" u="none" cap="none" strike="noStrike">
                <a:solidFill>
                  <a:schemeClr val="lt1"/>
                </a:solidFill>
                <a:latin typeface="Arial"/>
                <a:ea typeface="Arial"/>
                <a:cs typeface="Arial"/>
                <a:sym typeface="Arial"/>
              </a:rPr>
              <a:t>South Africa, Eswatini,</a:t>
            </a:r>
            <a:r>
              <a:rPr b="1" lang="en-US" sz="900">
                <a:solidFill>
                  <a:schemeClr val="lt1"/>
                </a:solidFill>
              </a:rPr>
              <a:t> eastern Lesotho, </a:t>
            </a:r>
            <a:r>
              <a:rPr b="1" i="0" lang="en-US" sz="900" u="none" cap="none" strike="noStrike">
                <a:solidFill>
                  <a:schemeClr val="lt1"/>
                </a:solidFill>
                <a:latin typeface="Arial"/>
                <a:ea typeface="Arial"/>
                <a:cs typeface="Arial"/>
                <a:sym typeface="Arial"/>
              </a:rPr>
              <a:t>and north</a:t>
            </a:r>
            <a:r>
              <a:rPr b="1" lang="en-US" sz="900">
                <a:solidFill>
                  <a:schemeClr val="lt1"/>
                </a:solidFill>
              </a:rPr>
              <a:t>eastern </a:t>
            </a:r>
            <a:r>
              <a:rPr b="1" i="0" lang="en-US" sz="900" u="none" cap="none" strike="noStrike">
                <a:solidFill>
                  <a:schemeClr val="lt1"/>
                </a:solidFill>
                <a:latin typeface="Arial"/>
                <a:ea typeface="Arial"/>
                <a:cs typeface="Arial"/>
                <a:sym typeface="Arial"/>
              </a:rPr>
              <a:t>and </a:t>
            </a:r>
            <a:r>
              <a:rPr b="1" lang="en-US" sz="900">
                <a:solidFill>
                  <a:schemeClr val="lt1"/>
                </a:solidFill>
              </a:rPr>
              <a:t>southwestern</a:t>
            </a:r>
            <a:r>
              <a:rPr b="1" i="0" lang="en-US" sz="900" u="none" cap="none" strike="noStrike">
                <a:solidFill>
                  <a:schemeClr val="lt1"/>
                </a:solidFill>
                <a:latin typeface="Arial"/>
                <a:ea typeface="Arial"/>
                <a:cs typeface="Arial"/>
                <a:sym typeface="Arial"/>
              </a:rPr>
              <a:t> Madagascar.</a:t>
            </a:r>
            <a:endParaRPr b="1" i="0" sz="90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536448" y="907095"/>
            <a:ext cx="3854404" cy="3854404"/>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4567952" y="907095"/>
            <a:ext cx="3854404" cy="3854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4592422"/>
            <a:ext cx="8991600" cy="224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east-central Tanzania. Below-average rainfall was observed over west-central Ethiopia, southeastern Uganda, southwestern Kenya, Burundi, western Rwanda, and northern, western, and southern Tanzania. In Central Africa, rainfall was above-average over southeastern Cameroon, southwestern and pockets of eastern Gabon,  northern, central, and southeastern Congo, most of western and central DRC, and southern Sao Tome and Principe. Below-average rainfall was observed over pockets of northwestern and southern Gabon, southern and western Equatorial Guinea, southwestern Congo, eastern and southeastern DRC, and central Sao Tome and Principe. In West Africa, rainfall was above average across most of the regions along the Gulf of Guinea, including southeastern Guinea, central and eastern Liberia, southern Cote d’Ivoire, southern Ghana, southern Togo, and parts of southwestern Nigeria. In Southern Africa, rainfall was above-average over pockets of central and northwestern Angola, pockets of northern, northwestern, and east-central Mozambique, western and southern Zambia, pockets of north-central and southern Zimbabwe, pockets of central Malawi, central Namibia, pockets of central, southeastern, and northeastern South Africa, western Lesotho, eastern Eswatini, and western, central, and southern Madagascar (heavy rains due to Cyclone Cheneso). In contrast, rainfall was below-average over west-central and southeastern Angola, pockets of northeastern Namibia (including the western portion of the Caprivi Strip), portions of northern Zambia, most of Botswana, most of central, western, and eastern Zimbabwe, pockets of northern and southern Malawi, north-central and eastern South Africa, western Eswatini, central, northeastern, and southern portions of Mozambique, Comoros, and northeastern Madagascar. </a:t>
            </a:r>
            <a:endParaRPr sz="1100">
              <a:solidFill>
                <a:schemeClr val="dk1"/>
              </a:solidFill>
            </a:endParaRPr>
          </a:p>
        </p:txBody>
      </p:sp>
      <p:pic>
        <p:nvPicPr>
          <p:cNvPr id="138" name="Google Shape;138;p6"/>
          <p:cNvPicPr preferRelativeResize="0"/>
          <p:nvPr/>
        </p:nvPicPr>
        <p:blipFill rotWithShape="1">
          <a:blip r:embed="rId3">
            <a:alphaModFix/>
          </a:blip>
          <a:srcRect b="0" l="0" r="0" t="0"/>
          <a:stretch/>
        </p:blipFill>
        <p:spPr>
          <a:xfrm>
            <a:off x="758825" y="827650"/>
            <a:ext cx="3764771" cy="3764771"/>
          </a:xfrm>
          <a:prstGeom prst="rect">
            <a:avLst/>
          </a:prstGeom>
          <a:noFill/>
          <a:ln>
            <a:noFill/>
          </a:ln>
        </p:spPr>
      </p:pic>
      <p:pic>
        <p:nvPicPr>
          <p:cNvPr id="139" name="Google Shape;139;p6"/>
          <p:cNvPicPr preferRelativeResize="0"/>
          <p:nvPr/>
        </p:nvPicPr>
        <p:blipFill rotWithShape="1">
          <a:blip r:embed="rId4">
            <a:alphaModFix/>
          </a:blip>
          <a:srcRect b="0" l="0" r="0" t="0"/>
          <a:stretch/>
        </p:blipFill>
        <p:spPr>
          <a:xfrm>
            <a:off x="4675997" y="827650"/>
            <a:ext cx="3764771" cy="376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a:t>
            </a:r>
            <a:r>
              <a:rPr b="1" lang="en-US" sz="1200">
                <a:solidFill>
                  <a:schemeClr val="lt1"/>
                </a:solidFill>
              </a:rPr>
              <a:t>left </a:t>
            </a:r>
            <a:r>
              <a:rPr b="1" i="0" lang="en-US" sz="1200" u="none" cap="none" strike="noStrike">
                <a:solidFill>
                  <a:schemeClr val="lt1"/>
                </a:solidFill>
                <a:latin typeface="Arial"/>
                <a:ea typeface="Arial"/>
                <a:cs typeface="Arial"/>
                <a:sym typeface="Arial"/>
              </a:rPr>
              <a:t>panel), anomalous wind convergence may have contributed to the observed enhanced rainfall across </a:t>
            </a:r>
            <a:r>
              <a:rPr b="1" lang="en-US" sz="1200">
                <a:solidFill>
                  <a:schemeClr val="lt1"/>
                </a:solidFill>
              </a:rPr>
              <a:t>Congo and western DRC, as well as southern Zambia</a:t>
            </a:r>
            <a:r>
              <a:rPr b="1" i="0" lang="en-US" sz="1200" u="none" cap="none" strike="noStrike">
                <a:solidFill>
                  <a:schemeClr val="lt1"/>
                </a:solidFill>
                <a:latin typeface="Arial"/>
                <a:ea typeface="Arial"/>
                <a:cs typeface="Arial"/>
                <a:sym typeface="Arial"/>
              </a:rPr>
              <a:t>. </a:t>
            </a:r>
            <a:r>
              <a:rPr b="1" lang="en-US" sz="1200">
                <a:solidFill>
                  <a:schemeClr val="lt1"/>
                </a:solidFill>
              </a:rPr>
              <a:t>Anomalous upper level divergence at 200-hPa (right panel) likely enhanced precipitation in these aforementioned regions as well.</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rot="-1735351">
            <a:off x="2522389" y="3831933"/>
            <a:ext cx="1112222" cy="634727"/>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rot="-1759953">
            <a:off x="6778828" y="4071204"/>
            <a:ext cx="1003107" cy="634382"/>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2217596" y="3276601"/>
            <a:ext cx="754200" cy="5043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rot="-2056">
            <a:off x="6321640" y="3309139"/>
            <a:ext cx="1003200" cy="6342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8" name="Google Shape;158;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9" name="Google Shape;159;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60" name="Google Shape;160;p8"/>
          <p:cNvCxnSpPr/>
          <p:nvPr/>
        </p:nvCxnSpPr>
        <p:spPr>
          <a:xfrm flipH="1" rot="10800000">
            <a:off x="3028827" y="2697845"/>
            <a:ext cx="361500" cy="1115400"/>
          </a:xfrm>
          <a:prstGeom prst="straightConnector1">
            <a:avLst/>
          </a:prstGeom>
          <a:noFill/>
          <a:ln cap="flat" cmpd="sng" w="50800">
            <a:solidFill>
              <a:srgbClr val="FF0000"/>
            </a:solidFill>
            <a:prstDash val="solid"/>
            <a:round/>
            <a:headEnd len="sm" w="sm" type="none"/>
            <a:tailEnd len="med" w="med" type="triangle"/>
          </a:ln>
        </p:spPr>
      </p:cxnSp>
      <p:cxnSp>
        <p:nvCxnSpPr>
          <p:cNvPr id="161" name="Google Shape;161;p8"/>
          <p:cNvCxnSpPr/>
          <p:nvPr/>
        </p:nvCxnSpPr>
        <p:spPr>
          <a:xfrm flipH="1">
            <a:off x="3792350" y="2309725"/>
            <a:ext cx="2314200" cy="60900"/>
          </a:xfrm>
          <a:prstGeom prst="straightConnector1">
            <a:avLst/>
          </a:prstGeom>
          <a:noFill/>
          <a:ln cap="flat" cmpd="sng" w="50800">
            <a:solidFill>
              <a:srgbClr val="FF0000"/>
            </a:solidFill>
            <a:prstDash val="solid"/>
            <a:round/>
            <a:headEnd len="sm" w="sm" type="none"/>
            <a:tailEnd len="med" w="med" type="triangle"/>
          </a:ln>
        </p:spPr>
      </p:cxnSp>
      <p:sp>
        <p:nvSpPr>
          <p:cNvPr id="162" name="Google Shape;162;p8"/>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a:t>
            </a:r>
            <a:r>
              <a:rPr b="1" lang="en-US" sz="1200">
                <a:solidFill>
                  <a:schemeClr val="lt1"/>
                </a:solidFill>
              </a:rPr>
              <a:t>worsening</a:t>
            </a:r>
            <a:r>
              <a:rPr b="1" i="0" lang="en-US" sz="1200" u="none" cap="none" strike="noStrike">
                <a:solidFill>
                  <a:schemeClr val="lt1"/>
                </a:solidFill>
                <a:latin typeface="Arial"/>
                <a:ea typeface="Arial"/>
                <a:cs typeface="Arial"/>
                <a:sym typeface="Arial"/>
              </a:rPr>
              <a:t> moisture </a:t>
            </a:r>
            <a:r>
              <a:rPr b="1" lang="en-US" sz="1200">
                <a:solidFill>
                  <a:schemeClr val="lt1"/>
                </a:solidFill>
              </a:rPr>
              <a:t>defecits</a:t>
            </a:r>
            <a:r>
              <a:rPr b="1" i="0" lang="en-US" sz="1200" u="none" cap="none" strike="noStrike">
                <a:solidFill>
                  <a:schemeClr val="lt1"/>
                </a:solidFill>
                <a:latin typeface="Arial"/>
                <a:ea typeface="Arial"/>
                <a:cs typeface="Arial"/>
                <a:sym typeface="Arial"/>
              </a:rPr>
              <a:t> over parts of </a:t>
            </a:r>
            <a:r>
              <a:rPr b="1" lang="en-US" sz="1200">
                <a:solidFill>
                  <a:schemeClr val="lt1"/>
                </a:solidFill>
              </a:rPr>
              <a:t>central Zimbabwe </a:t>
            </a:r>
            <a:r>
              <a:rPr b="1" i="0" lang="en-US" sz="1200" u="none" cap="none" strike="noStrike">
                <a:solidFill>
                  <a:schemeClr val="lt1"/>
                </a:solidFill>
                <a:latin typeface="Arial"/>
                <a:ea typeface="Arial"/>
                <a:cs typeface="Arial"/>
                <a:sym typeface="Arial"/>
              </a:rPr>
              <a:t>(bottom left). Rainfall deficits </a:t>
            </a:r>
            <a:r>
              <a:rPr b="1" lang="en-US" sz="1200">
                <a:solidFill>
                  <a:schemeClr val="lt1"/>
                </a:solidFill>
              </a:rPr>
              <a:t>persist</a:t>
            </a:r>
            <a:r>
              <a:rPr b="1" i="0" lang="en-US" sz="1200" u="none" cap="none" strike="noStrike">
                <a:solidFill>
                  <a:schemeClr val="lt1"/>
                </a:solidFill>
                <a:latin typeface="Arial"/>
                <a:ea typeface="Arial"/>
                <a:cs typeface="Arial"/>
                <a:sym typeface="Arial"/>
              </a:rPr>
              <a:t> over southeastern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a:t>
            </a:r>
            <a:r>
              <a:rPr b="1" lang="en-US" sz="1200">
                <a:solidFill>
                  <a:schemeClr val="lt1"/>
                </a:solidFill>
              </a:rPr>
              <a:t>top</a:t>
            </a:r>
            <a:r>
              <a:rPr b="1" i="0" lang="en-US" sz="1200" u="none" cap="none" strike="noStrike">
                <a:solidFill>
                  <a:schemeClr val="lt1"/>
                </a:solidFill>
                <a:latin typeface="Arial"/>
                <a:ea typeface="Arial"/>
                <a:cs typeface="Arial"/>
                <a:sym typeface="Arial"/>
              </a:rPr>
              <a:t> right). </a:t>
            </a:r>
            <a:r>
              <a:rPr b="1" lang="en-US" sz="1200">
                <a:solidFill>
                  <a:schemeClr val="lt1"/>
                </a:solidFill>
              </a:rPr>
              <a:t>Eastern Zambia</a:t>
            </a:r>
            <a:r>
              <a:rPr b="1" i="0" lang="en-US" sz="1200" u="none" cap="none" strike="noStrike">
                <a:solidFill>
                  <a:schemeClr val="lt1"/>
                </a:solidFill>
                <a:latin typeface="Arial"/>
                <a:ea typeface="Arial"/>
                <a:cs typeface="Arial"/>
                <a:sym typeface="Arial"/>
              </a:rPr>
              <a:t> (</a:t>
            </a:r>
            <a:r>
              <a:rPr b="1" lang="en-US" sz="1200">
                <a:solidFill>
                  <a:schemeClr val="lt1"/>
                </a:solidFill>
              </a:rPr>
              <a:t>bottom </a:t>
            </a:r>
            <a:r>
              <a:rPr b="1" i="0" lang="en-US" sz="1200" u="none" cap="none" strike="noStrike">
                <a:solidFill>
                  <a:schemeClr val="lt1"/>
                </a:solidFill>
                <a:latin typeface="Arial"/>
                <a:ea typeface="Arial"/>
                <a:cs typeface="Arial"/>
                <a:sym typeface="Arial"/>
              </a:rPr>
              <a:t>right) </a:t>
            </a:r>
            <a:r>
              <a:rPr b="1" lang="en-US" sz="1200">
                <a:solidFill>
                  <a:schemeClr val="lt1"/>
                </a:solidFill>
              </a:rPr>
              <a:t>has received a copious amount of rainfall over the last few weeks, which has resulted in flooding.</a:t>
            </a:r>
            <a:endParaRPr b="1" i="0" sz="1200" u="none" cap="none" strike="noStrike">
              <a:solidFill>
                <a:schemeClr val="lt1"/>
              </a:solidFill>
              <a:latin typeface="Arial"/>
              <a:ea typeface="Arial"/>
              <a:cs typeface="Arial"/>
              <a:sym typeface="Arial"/>
            </a:endParaRPr>
          </a:p>
        </p:txBody>
      </p:sp>
      <p:pic>
        <p:nvPicPr>
          <p:cNvPr id="163" name="Google Shape;163;p8"/>
          <p:cNvPicPr preferRelativeResize="0"/>
          <p:nvPr/>
        </p:nvPicPr>
        <p:blipFill rotWithShape="1">
          <a:blip r:embed="rId4">
            <a:alphaModFix/>
          </a:blip>
          <a:srcRect b="0" l="0" r="0" t="0"/>
          <a:stretch/>
        </p:blipFill>
        <p:spPr>
          <a:xfrm>
            <a:off x="5095180" y="647126"/>
            <a:ext cx="3450150" cy="2683450"/>
          </a:xfrm>
          <a:prstGeom prst="rect">
            <a:avLst/>
          </a:prstGeom>
          <a:noFill/>
          <a:ln>
            <a:noFill/>
          </a:ln>
        </p:spPr>
      </p:pic>
      <p:pic>
        <p:nvPicPr>
          <p:cNvPr id="164" name="Google Shape;164;p8"/>
          <p:cNvPicPr preferRelativeResize="0"/>
          <p:nvPr/>
        </p:nvPicPr>
        <p:blipFill rotWithShape="1">
          <a:blip r:embed="rId5">
            <a:alphaModFix/>
          </a:blip>
          <a:srcRect b="5397" l="0" r="0" t="5388"/>
          <a:stretch/>
        </p:blipFill>
        <p:spPr>
          <a:xfrm>
            <a:off x="852050" y="3545400"/>
            <a:ext cx="3640750" cy="2526351"/>
          </a:xfrm>
          <a:prstGeom prst="rect">
            <a:avLst/>
          </a:prstGeom>
          <a:noFill/>
          <a:ln>
            <a:noFill/>
          </a:ln>
        </p:spPr>
      </p:pic>
      <p:cxnSp>
        <p:nvCxnSpPr>
          <p:cNvPr id="165" name="Google Shape;165;p8"/>
          <p:cNvCxnSpPr/>
          <p:nvPr/>
        </p:nvCxnSpPr>
        <p:spPr>
          <a:xfrm rot="10800000">
            <a:off x="3243950" y="2556025"/>
            <a:ext cx="3015000" cy="1430100"/>
          </a:xfrm>
          <a:prstGeom prst="straightConnector1">
            <a:avLst/>
          </a:prstGeom>
          <a:noFill/>
          <a:ln cap="flat" cmpd="sng" w="50800">
            <a:solidFill>
              <a:srgbClr val="FF0000"/>
            </a:solidFill>
            <a:prstDash val="solid"/>
            <a:round/>
            <a:headEnd len="sm" w="sm" type="none"/>
            <a:tailEnd len="med" w="med" type="triangle"/>
          </a:ln>
        </p:spPr>
      </p:cxnSp>
      <p:pic>
        <p:nvPicPr>
          <p:cNvPr id="166" name="Google Shape;166;p8"/>
          <p:cNvPicPr preferRelativeResize="0"/>
          <p:nvPr/>
        </p:nvPicPr>
        <p:blipFill rotWithShape="1">
          <a:blip r:embed="rId6">
            <a:alphaModFix/>
          </a:blip>
          <a:srcRect b="0" l="0" r="0" t="0"/>
          <a:stretch/>
        </p:blipFill>
        <p:spPr>
          <a:xfrm>
            <a:off x="5095180" y="3390326"/>
            <a:ext cx="3450150" cy="268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3" name="Google Shape;173;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07 – 13 Feb</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4" name="Google Shape;174;p9"/>
          <p:cNvSpPr txBox="1"/>
          <p:nvPr/>
        </p:nvSpPr>
        <p:spPr>
          <a:xfrm>
            <a:off x="75465" y="5229412"/>
            <a:ext cx="8889900" cy="144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 southwestern </a:t>
            </a:r>
            <a:r>
              <a:rPr b="1" lang="en-US" sz="1100">
                <a:solidFill>
                  <a:schemeClr val="lt1"/>
                </a:solidFill>
              </a:rPr>
              <a:t>Gabon, parts of southwestern Congo, central and east-central Angola, northern, </a:t>
            </a:r>
            <a:r>
              <a:rPr b="1" lang="en-US" sz="1100">
                <a:solidFill>
                  <a:schemeClr val="lt1"/>
                </a:solidFill>
              </a:rPr>
              <a:t>central</a:t>
            </a:r>
            <a:r>
              <a:rPr b="1" lang="en-US" sz="1100">
                <a:solidFill>
                  <a:schemeClr val="lt1"/>
                </a:solidFill>
              </a:rPr>
              <a:t>, and eastern portions of Zambia, east-central DRC (to the west of Burundi), southwestern Tanzania, northern and northwestern Mozambique, northern Zimbabwe, central and southern Malawi, Seychelles, and most of northern, west-central, and eastern Madagascar.</a:t>
            </a:r>
            <a:r>
              <a:rPr b="1" i="0" lang="en-US" sz="1100" u="none" cap="none" strike="noStrike">
                <a:solidFill>
                  <a:schemeClr val="lt1"/>
                </a:solidFill>
                <a:latin typeface="Arial"/>
                <a:ea typeface="Arial"/>
                <a:cs typeface="Arial"/>
                <a:sym typeface="Arial"/>
              </a:rPr>
              <a:t> For week-2 (right panel), the GEFS forecasts indicate a moderate to high chance (over 70%) for rainfall to exceed 50 mm over a small portion o</a:t>
            </a:r>
            <a:r>
              <a:rPr b="1" lang="en-US" sz="1100">
                <a:solidFill>
                  <a:schemeClr val="lt1"/>
                </a:solidFill>
              </a:rPr>
              <a:t>f southwestern Gabon, localized areas of southwestern Congo, central and east-central Angola, southeastern DRC, northern, central, and eastern Zambia, southern and central Malawi, portions of northern and northwestern Mozambique, </a:t>
            </a:r>
            <a:r>
              <a:rPr b="1" lang="en-US" sz="1100">
                <a:solidFill>
                  <a:schemeClr val="lt1"/>
                </a:solidFill>
              </a:rPr>
              <a:t>northern</a:t>
            </a:r>
            <a:r>
              <a:rPr b="1" lang="en-US" sz="1100">
                <a:solidFill>
                  <a:schemeClr val="lt1"/>
                </a:solidFill>
              </a:rPr>
              <a:t> Zimbabwe, portions of southwestern Tanzania, and northwestern and west-central Madagascar. </a:t>
            </a:r>
            <a:endParaRPr b="1" i="0" sz="1100" u="none" cap="none" strike="noStrike">
              <a:solidFill>
                <a:schemeClr val="lt1"/>
              </a:solidFill>
              <a:latin typeface="Arial"/>
              <a:ea typeface="Arial"/>
              <a:cs typeface="Arial"/>
              <a:sym typeface="Arial"/>
            </a:endParaRPr>
          </a:p>
        </p:txBody>
      </p:sp>
      <p:sp>
        <p:nvSpPr>
          <p:cNvPr id="175" name="Google Shape;175;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31 Jan</a:t>
            </a:r>
            <a:r>
              <a:rPr b="1" i="0" lang="en-US" sz="1600" u="none" cap="none" strike="noStrike">
                <a:solidFill>
                  <a:srgbClr val="FFFF00"/>
                </a:solidFill>
                <a:latin typeface="Arial"/>
                <a:ea typeface="Arial"/>
                <a:cs typeface="Arial"/>
                <a:sym typeface="Arial"/>
              </a:rPr>
              <a:t> </a:t>
            </a:r>
            <a:r>
              <a:rPr b="1" lang="en-US" sz="1600">
                <a:solidFill>
                  <a:srgbClr val="FFFF00"/>
                </a:solidFill>
              </a:rPr>
              <a:t>– 06</a:t>
            </a:r>
            <a:r>
              <a:rPr b="1" i="0" lang="en-US" sz="1600" u="none" cap="none" strike="noStrike">
                <a:solidFill>
                  <a:srgbClr val="FFFF00"/>
                </a:solidFill>
                <a:latin typeface="Arial"/>
                <a:ea typeface="Arial"/>
                <a:cs typeface="Arial"/>
                <a:sym typeface="Arial"/>
              </a:rPr>
              <a:t> </a:t>
            </a:r>
            <a:r>
              <a:rPr b="1" lang="en-US" sz="1600">
                <a:solidFill>
                  <a:srgbClr val="FFFF00"/>
                </a:solidFill>
              </a:rPr>
              <a:t>Feb</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pic>
        <p:nvPicPr>
          <p:cNvPr id="176" name="Google Shape;176;p9"/>
          <p:cNvPicPr preferRelativeResize="0"/>
          <p:nvPr/>
        </p:nvPicPr>
        <p:blipFill rotWithShape="1">
          <a:blip r:embed="rId3">
            <a:alphaModFix/>
          </a:blip>
          <a:srcRect b="0" l="0" r="0" t="0"/>
          <a:stretch/>
        </p:blipFill>
        <p:spPr>
          <a:xfrm>
            <a:off x="595418" y="1966885"/>
            <a:ext cx="4052782" cy="3039586"/>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4790894" y="1966884"/>
            <a:ext cx="4076659" cy="3057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