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68" r:id="rId5"/>
    <p:sldId id="269" r:id="rId6"/>
    <p:sldId id="270"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sktwHiIOQNN0R6xio03cZbPi0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92" name="Google Shape;192;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3" name="Google Shape;203;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9953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9287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85165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0" name="Google Shape;170;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 Justin Hicks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13</a:t>
            </a:r>
            <a:r>
              <a:rPr lang="en-US" sz="2800" b="1" i="0" u="none" strike="noStrike" cap="none" dirty="0" smtClean="0">
                <a:solidFill>
                  <a:schemeClr val="lt1"/>
                </a:solidFill>
                <a:latin typeface="Arial"/>
                <a:ea typeface="Arial"/>
                <a:cs typeface="Arial"/>
                <a:sym typeface="Arial"/>
              </a:rPr>
              <a:t> </a:t>
            </a:r>
            <a:r>
              <a:rPr lang="en-US" sz="2800" b="1" dirty="0" smtClean="0">
                <a:solidFill>
                  <a:schemeClr val="lt1"/>
                </a:solidFill>
              </a:rPr>
              <a:t>February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a:t>
            </a:r>
            <a:r>
              <a:rPr lang="en-US" sz="2800" b="1" dirty="0">
                <a:solidFill>
                  <a:schemeClr val="lt1"/>
                </a:solidFill>
              </a:rPr>
              <a:t>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lvl="0" indent="-457200" algn="ctr"/>
            <a:r>
              <a:rPr lang="en-US" sz="1600" b="1" dirty="0">
                <a:solidFill>
                  <a:srgbClr val="FFFF00"/>
                </a:solidFill>
              </a:rPr>
              <a:t>14 – 20 Feb 2023</a:t>
            </a:r>
            <a:endParaRPr lang="en-US" sz="1600" dirty="0"/>
          </a:p>
        </p:txBody>
      </p:sp>
      <p:sp>
        <p:nvSpPr>
          <p:cNvPr id="187" name="Google Shape;187;p10"/>
          <p:cNvSpPr txBox="1"/>
          <p:nvPr/>
        </p:nvSpPr>
        <p:spPr>
          <a:xfrm>
            <a:off x="4260545" y="1475219"/>
            <a:ext cx="4528500" cy="5170606"/>
          </a:xfrm>
          <a:prstGeom prst="rect">
            <a:avLst/>
          </a:prstGeom>
          <a:noFill/>
          <a:ln>
            <a:noFill/>
          </a:ln>
        </p:spPr>
        <p:txBody>
          <a:bodyPr spcFirstLastPara="1" wrap="square" lIns="91425" tIns="45700" rIns="91425" bIns="45700" anchor="t" anchorCtr="0">
            <a:spAutoFit/>
          </a:bodyPr>
          <a:lstStyle/>
          <a:p>
            <a:pPr marL="457200" lvl="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eastern Cote d’Ivoire, central and southern parts of Ghana, southern Togo, Benin, Nigeria, Cameroon, much of Equatorial Guinea, Gabon and Congo, western eastern and southern parts of DR Congo, southern Uganda and Kenya, much of Rwanda and Burundi, northern, western and eastern parts of Tanzania, central and western parts of Angola, western and southern parts of Namibia, and western parts of Madagascar. In particular, there is above 80% chance for rainfall to be below normal over eastern Cote d’Ivoire, central and southern parts of Ghana, southern Togo, Benin, Nigeria, Cameroon, much of Equatorial Guinea, Gabon and Congo, western eastern and southern parts of DR Congo, southern Uganda and Kenya, much of Rwanda and Burundi, northern, western and eastern parts of Tanzania, central and western parts of Angola, western and southern parts of Namibia.  </a:t>
            </a: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Zambia, central and southern parts of Malawi, central and eastern parts of Botswana, much of Zimbabwe and Mozambique, northern South Africa and much of </a:t>
            </a:r>
            <a:r>
              <a:rPr lang="en-US" sz="1100" b="1" dirty="0" err="1">
                <a:solidFill>
                  <a:schemeClr val="lt1"/>
                </a:solidFill>
              </a:rPr>
              <a:t>Eswatini</a:t>
            </a:r>
            <a:r>
              <a:rPr lang="en-US" sz="1100" b="1" dirty="0">
                <a:solidFill>
                  <a:schemeClr val="lt1"/>
                </a:solidFill>
              </a:rPr>
              <a:t>. In particular, there is above 80% chance for rainfall to be above-normal over southern Zambia, central and southern parts of Malawi, central and eastern parts of Botswana, much of Zimbabwe, northern and southern parts of Mozambique.</a:t>
            </a:r>
            <a:endParaRPr lang="en-US" sz="1100" b="1" dirty="0">
              <a:solidFill>
                <a:schemeClr val="lt1"/>
              </a:solidFill>
            </a:endParaRPr>
          </a:p>
        </p:txBody>
      </p:sp>
      <p:pic>
        <p:nvPicPr>
          <p:cNvPr id="188" name="Google Shape;188;p10"/>
          <p:cNvPicPr preferRelativeResize="0"/>
          <p:nvPr/>
        </p:nvPicPr>
        <p:blipFill>
          <a:blip r:embed="rId3">
            <a:extLst>
              <a:ext uri="{28A0092B-C50C-407E-A947-70E740481C1C}">
                <a14:useLocalDpi xmlns:a14="http://schemas.microsoft.com/office/drawing/2010/main" val="0"/>
              </a:ext>
            </a:extLst>
          </a:blip>
          <a:stretch>
            <a:fillRect/>
          </a:stretch>
        </p:blipFill>
        <p:spPr>
          <a:xfrm>
            <a:off x="381000" y="1611313"/>
            <a:ext cx="3524321" cy="456088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i="0" u="none" strike="noStrike" cap="none" dirty="0" smtClean="0">
                <a:solidFill>
                  <a:srgbClr val="FFFF00"/>
                </a:solidFill>
                <a:latin typeface="Arial"/>
                <a:ea typeface="Arial"/>
                <a:cs typeface="Arial"/>
                <a:sym typeface="Arial"/>
              </a:rPr>
              <a:t>21 </a:t>
            </a:r>
            <a:r>
              <a:rPr lang="en-US" sz="1600" b="1" dirty="0">
                <a:solidFill>
                  <a:srgbClr val="FFFF00"/>
                </a:solidFill>
              </a:rPr>
              <a:t>– </a:t>
            </a:r>
            <a:r>
              <a:rPr lang="en-US" sz="1600" b="1" dirty="0" smtClean="0">
                <a:solidFill>
                  <a:srgbClr val="FFFF00"/>
                </a:solidFill>
              </a:rPr>
              <a:t>27 </a:t>
            </a:r>
            <a:r>
              <a:rPr lang="en-US" sz="1600" b="1" dirty="0">
                <a:solidFill>
                  <a:srgbClr val="FFFF00"/>
                </a:solidFill>
              </a:rPr>
              <a:t>Feb</a:t>
            </a:r>
            <a:r>
              <a:rPr lang="en-US" sz="1600" b="1" i="0" u="none" strike="noStrike" cap="none" dirty="0">
                <a:solidFill>
                  <a:srgbClr val="FFFF00"/>
                </a:solidFill>
                <a:latin typeface="Arial"/>
                <a:ea typeface="Arial"/>
                <a:cs typeface="Arial"/>
                <a:sym typeface="Arial"/>
              </a:rPr>
              <a:t> 2023</a:t>
            </a:r>
            <a:endParaRPr dirty="0"/>
          </a:p>
        </p:txBody>
      </p:sp>
      <p:sp>
        <p:nvSpPr>
          <p:cNvPr id="197" name="Google Shape;197;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Google Shape;188;p10"/>
          <p:cNvPicPr preferRelativeResize="0"/>
          <p:nvPr/>
        </p:nvPicPr>
        <p:blipFill>
          <a:blip r:embed="rId3">
            <a:extLst>
              <a:ext uri="{28A0092B-C50C-407E-A947-70E740481C1C}">
                <a14:useLocalDpi xmlns:a14="http://schemas.microsoft.com/office/drawing/2010/main" val="0"/>
              </a:ext>
            </a:extLst>
          </a:blip>
          <a:stretch>
            <a:fillRect/>
          </a:stretch>
        </p:blipFill>
        <p:spPr>
          <a:xfrm>
            <a:off x="381000" y="1611313"/>
            <a:ext cx="3524321" cy="4560886"/>
          </a:xfrm>
          <a:prstGeom prst="rect">
            <a:avLst/>
          </a:prstGeom>
          <a:noFill/>
          <a:ln>
            <a:noFill/>
          </a:ln>
        </p:spPr>
      </p:pic>
      <p:sp>
        <p:nvSpPr>
          <p:cNvPr id="9" name="Google Shape;187;p10"/>
          <p:cNvSpPr txBox="1"/>
          <p:nvPr/>
        </p:nvSpPr>
        <p:spPr>
          <a:xfrm>
            <a:off x="4260545" y="1762812"/>
            <a:ext cx="4528500" cy="2631449"/>
          </a:xfrm>
          <a:prstGeom prst="rect">
            <a:avLst/>
          </a:prstGeom>
          <a:noFill/>
          <a:ln>
            <a:noFill/>
          </a:ln>
        </p:spPr>
        <p:txBody>
          <a:bodyPr spcFirstLastPara="1" wrap="square" lIns="91425" tIns="45700" rIns="91425" bIns="45700" anchor="t" anchorCtr="0">
            <a:spAutoFit/>
          </a:bodyPr>
          <a:lstStyle/>
          <a:p>
            <a:pPr marL="457200" lvl="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southern Cameroon and CAR, much of Equatorial Guinea, Gabon and Congo, northern and western parts of DR Congo, northern and central parts of Madagascar. In particular, there is above 80% chance for rainfall to be below normal over southern Cameroon and eastern Equatorial Guinea.</a:t>
            </a: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southwestern DR Congo, northeastern Angola, and northwestern Tanzania. In particular, there is above 65% chance for rainfall to be above-normal over northeastern Angola, and northwestern Tanzania.</a:t>
            </a:r>
            <a:endParaRPr lang="en-US" sz="1100" b="1" dirty="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body" idx="1"/>
          </p:nvPr>
        </p:nvSpPr>
        <p:spPr>
          <a:xfrm>
            <a:off x="152400" y="839117"/>
            <a:ext cx="8817000" cy="5365800"/>
          </a:xfrm>
          <a:prstGeom prst="rect">
            <a:avLst/>
          </a:prstGeom>
          <a:noFill/>
          <a:ln>
            <a:noFill/>
          </a:ln>
        </p:spPr>
        <p:txBody>
          <a:bodyPr spcFirstLastPara="1" wrap="square" lIns="91425" tIns="45700" rIns="91425" bIns="45700" anchor="t" anchorCtr="0">
            <a:noAutofit/>
          </a:bodyPr>
          <a:lstStyle/>
          <a:p>
            <a:pPr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eastern Tanzania. Rainfall was below-average over southwestern Ethiopia, Kenya, Uganda, Rwanda, Burundi, and western Tanzania. In southern Africa, above-average rainfall was observed over northern and southern Angola, southern Zambia, Namibia, Malawi, and much of Madagascar. Below-average rainfall was observed over western and eastern Angola, much of Botswana and Zimbabwe, and parts of northern South Africa, and much of Mozambique. In Central Africa, rainfall was above-average over Congo, many parts of western and northern DRC. Rainfall was below-average over parts of southern and eastern DRC. In West Africa, rainfall was above-average over pockets of eastern Guinea, and coastal Ghana.</a:t>
            </a:r>
          </a:p>
          <a:p>
            <a:pPr indent="-285750" algn="just">
              <a:spcBef>
                <a:spcPts val="0"/>
              </a:spcBef>
              <a:buClr>
                <a:schemeClr val="lt1"/>
              </a:buClr>
              <a:buSzPts val="900"/>
              <a:buFont typeface="Arial"/>
              <a:buChar char="•"/>
            </a:pPr>
            <a:endParaRPr lang="en-US" sz="1200" b="1" dirty="0">
              <a:solidFill>
                <a:schemeClr val="lt1"/>
              </a:solidFill>
              <a:latin typeface="Arial"/>
              <a:cs typeface="Arial"/>
              <a:sym typeface="Arial"/>
            </a:endParaRPr>
          </a:p>
          <a:p>
            <a:pPr indent="-285750" algn="just">
              <a:spcBef>
                <a:spcPts val="0"/>
              </a:spcBef>
              <a:buClr>
                <a:schemeClr val="lt1"/>
              </a:buClr>
              <a:buSzPts val="900"/>
              <a:buFont typeface="Arial"/>
              <a:buChar char="•"/>
            </a:pPr>
            <a:r>
              <a:rPr lang="en-US" sz="1200" b="1" dirty="0" smtClean="0">
                <a:solidFill>
                  <a:schemeClr val="lt1"/>
                </a:solidFill>
              </a:rPr>
              <a:t>During </a:t>
            </a:r>
            <a:r>
              <a:rPr lang="en-US" sz="1200" b="1" dirty="0">
                <a:solidFill>
                  <a:schemeClr val="lt1"/>
                </a:solidFill>
              </a:rPr>
              <a:t>the past 7 days, in East Africa, rainfall was above-average over eastern Tanzania. Below-average rainfall was observed over parts of western Tanzania. In Central Africa, rainfall was above-average over the far northern Congo and the neighboring areas of northwestern DRC. Below-average rainfall was observed across Equatorial Guinea, Gabon, Congo and DRC. In West Africa, above-average rainfall was observed over pockets of eastern Guinea and Ghana. In southern Africa, rainfall was above-average over pockets of the far southern Angola, northeastern Namibia, pockets of Botswana, eastern South Africa, Lesotho, </a:t>
            </a:r>
            <a:r>
              <a:rPr lang="en-US" sz="1200" b="1" dirty="0" err="1">
                <a:solidFill>
                  <a:schemeClr val="lt1"/>
                </a:solidFill>
              </a:rPr>
              <a:t>Eswatini</a:t>
            </a:r>
            <a:r>
              <a:rPr lang="en-US" sz="1200" b="1" dirty="0">
                <a:solidFill>
                  <a:schemeClr val="lt1"/>
                </a:solidFill>
              </a:rPr>
              <a:t>, and many parts of Mozambique and Madagascar. In contrast, rainfall was below-average over many parts of Angola, western Namibia, much of Zambia, northern Botswana , Zimbabwe, and pockets of central Mozambique and central Madagascar.</a:t>
            </a:r>
          </a:p>
          <a:p>
            <a:pPr marL="0" lvl="0" indent="0" algn="just" rtl="0">
              <a:spcBef>
                <a:spcPts val="0"/>
              </a:spcBef>
              <a:spcAft>
                <a:spcPts val="0"/>
              </a:spcAft>
              <a:buNone/>
            </a:pPr>
            <a:endParaRPr sz="1200" b="1" dirty="0" smtClean="0">
              <a:solidFill>
                <a:schemeClr val="lt1"/>
              </a:solidFill>
              <a:latin typeface="Arial"/>
              <a:ea typeface="Arial"/>
              <a:cs typeface="Arial"/>
              <a:sym typeface="Arial"/>
            </a:endParaRPr>
          </a:p>
          <a:p>
            <a:pPr marL="457200" lvl="0" indent="-285750" algn="just" rtl="0">
              <a:spcBef>
                <a:spcPts val="0"/>
              </a:spcBef>
              <a:spcAft>
                <a:spcPts val="0"/>
              </a:spcAft>
              <a:buClr>
                <a:schemeClr val="lt1"/>
              </a:buClr>
              <a:buSzPts val="900"/>
              <a:buFont typeface="Arial"/>
              <a:buChar char="•"/>
            </a:pPr>
            <a:r>
              <a:rPr lang="en-US" sz="1200" b="1" dirty="0" smtClean="0">
                <a:solidFill>
                  <a:schemeClr val="lt1"/>
                </a:solidFill>
                <a:latin typeface="Arial"/>
                <a:ea typeface="Arial"/>
                <a:cs typeface="Arial"/>
                <a:sym typeface="Arial"/>
              </a:rPr>
              <a:t>Model </a:t>
            </a:r>
            <a:r>
              <a:rPr lang="en-US" sz="1200" b="1" dirty="0" smtClean="0">
                <a:solidFill>
                  <a:schemeClr val="lt1"/>
                </a:solidFill>
                <a:latin typeface="Arial"/>
                <a:ea typeface="Arial"/>
                <a:cs typeface="Arial"/>
                <a:sym typeface="Arial"/>
              </a:rPr>
              <a:t>forecasts call for an increased chance for week-1 rainfall to be below-normal </a:t>
            </a:r>
            <a:r>
              <a:rPr lang="en-US" sz="1200" b="1" dirty="0" smtClean="0">
                <a:solidFill>
                  <a:schemeClr val="lt1"/>
                </a:solidFill>
                <a:latin typeface="Arial"/>
                <a:ea typeface="Arial"/>
                <a:cs typeface="Arial"/>
                <a:sym typeface="Arial"/>
              </a:rPr>
              <a:t>along the Gulf of Guinea coast, portions of equatorial Central and East Africa, and the western portion of Southern Africa. There is an increased chance for above-normal rainfall over the eastern portion of Southern Africa. For week-2, there is an increased chance for below-normal rainfall over equatorial Central Africa and northern Madagascar.</a:t>
            </a:r>
            <a:endParaRPr sz="1200" b="1" dirty="0">
              <a:solidFill>
                <a:schemeClr val="lt1"/>
              </a:solidFill>
              <a:latin typeface="Arial"/>
              <a:ea typeface="Arial"/>
              <a:cs typeface="Arial"/>
              <a:sym typeface="Arial"/>
            </a:endParaRPr>
          </a:p>
          <a:p>
            <a:pPr marL="457200" lvl="0" indent="0" algn="just" rtl="0">
              <a:spcBef>
                <a:spcPts val="0"/>
              </a:spcBef>
              <a:spcAft>
                <a:spcPts val="0"/>
              </a:spcAft>
              <a:buNone/>
            </a:pPr>
            <a:endParaRPr sz="1100" b="1" dirty="0">
              <a:solidFill>
                <a:schemeClr val="lt1"/>
              </a:solidFill>
              <a:latin typeface="Arial"/>
              <a:ea typeface="Arial"/>
              <a:cs typeface="Arial"/>
              <a:sym typeface="Arial"/>
            </a:endParaRPr>
          </a:p>
        </p:txBody>
      </p:sp>
      <p:sp>
        <p:nvSpPr>
          <p:cNvPr id="206" name="Google Shape;206;p12"/>
          <p:cNvSpPr txBox="1">
            <a:spLocks noGrp="1"/>
          </p:cNvSpPr>
          <p:nvPr>
            <p:ph type="title" idx="4294967295"/>
          </p:nvPr>
        </p:nvSpPr>
        <p:spPr>
          <a:xfrm>
            <a:off x="1175657" y="174171"/>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spcFirstLastPara="1" wrap="square" lIns="91425" tIns="45700" rIns="91425" bIns="45700" anchor="t" anchorCtr="0">
            <a:noAutofit/>
          </a:bodyPr>
          <a:lstStyle/>
          <a:p>
            <a:pPr marL="12700" marR="0" lvl="0" indent="0" algn="just" rtl="0">
              <a:lnSpc>
                <a:spcPct val="90000"/>
              </a:lnSpc>
              <a:spcBef>
                <a:spcPts val="0"/>
              </a:spcBef>
              <a:spcAft>
                <a:spcPts val="0"/>
              </a:spcAft>
              <a:buNone/>
            </a:pPr>
            <a:endParaRPr sz="1200" b="1" i="0" u="none" strike="noStrike" cap="none" dirty="0">
              <a:solidFill>
                <a:schemeClr val="lt1"/>
              </a:solidFill>
              <a:sym typeface="Arial"/>
            </a:endParaRPr>
          </a:p>
          <a:p>
            <a:pPr marL="285750" lvl="0" indent="-260350" algn="just">
              <a:buClr>
                <a:schemeClr val="lt1"/>
              </a:buClr>
              <a:buSzPts val="1000"/>
              <a:buFont typeface="Arial"/>
              <a:buChar char="•"/>
            </a:pPr>
            <a:r>
              <a:rPr lang="en-US" sz="1200" b="1" dirty="0">
                <a:solidFill>
                  <a:schemeClr val="lt1"/>
                </a:solidFill>
              </a:rPr>
              <a:t>During the past 7 days, in East Africa, rainfall was above-average over eastern Tanzania. Below-average rainfall was observed over parts of western Tanzania. In Central Africa, rainfall was above-average over the far northern Congo and the neighboring areas of northwestern DRC. Below-average rainfall was observed across Equatorial Guinea, Gabon, Congo and DRC. In West Africa, above-average rainfall was observed over pockets of eastern Guinea and Ghana. In southern Africa, rainfall was above-average over pockets of the far southern Angola, northeastern Namibia, pockets of Botswana, eastern South Africa, Lesotho, </a:t>
            </a:r>
            <a:r>
              <a:rPr lang="en-US" sz="1200" b="1" dirty="0" err="1">
                <a:solidFill>
                  <a:schemeClr val="lt1"/>
                </a:solidFill>
              </a:rPr>
              <a:t>Eswatini</a:t>
            </a:r>
            <a:r>
              <a:rPr lang="en-US" sz="1200" b="1" dirty="0">
                <a:solidFill>
                  <a:schemeClr val="lt1"/>
                </a:solidFill>
              </a:rPr>
              <a:t>, and many parts of Mozambique and Madagascar. In contrast, rainfall was below-average over many parts of Angola, western Namibia, much of Zambia, northern Botswana , Zimbabwe, and pockets of central Mozambique and central Madagascar.</a:t>
            </a:r>
          </a:p>
          <a:p>
            <a:pPr marL="285750" lvl="0" indent="-260350" algn="just">
              <a:buClr>
                <a:schemeClr val="lt1"/>
              </a:buClr>
              <a:buSzPts val="1000"/>
              <a:buFont typeface="Arial"/>
              <a:buChar char="•"/>
            </a:pPr>
            <a:endParaRPr lang="en-US" sz="1200" b="1" dirty="0">
              <a:solidFill>
                <a:schemeClr val="lt1"/>
              </a:solidFill>
            </a:endParaRPr>
          </a:p>
          <a:p>
            <a:pPr marL="285750" lvl="0" indent="-260350" algn="just">
              <a:buClr>
                <a:schemeClr val="lt1"/>
              </a:buClr>
              <a:buSzPts val="1000"/>
              <a:buFont typeface="Arial"/>
              <a:buChar char="•"/>
            </a:pPr>
            <a:r>
              <a:rPr lang="en-US" sz="1200" b="1" dirty="0">
                <a:solidFill>
                  <a:schemeClr val="lt1"/>
                </a:solidFill>
              </a:rPr>
              <a:t>Model forecasts call for an increased chance for week-1 rainfall to be below-normal along the Gulf of Guinea coast, portions of equatorial Central and East Africa, and the western portion of Southern Africa. There is an increased chance for above-normal rainfall over the eastern portion of Southern Africa. For week-2, there is an increased chance for below-normal rainfall over equatorial Central Africa and northern Madagascar</a:t>
            </a:r>
            <a:r>
              <a:rPr lang="en-US" sz="1200" b="1" dirty="0" smtClean="0">
                <a:solidFill>
                  <a:schemeClr val="lt1"/>
                </a:solidFill>
              </a:rPr>
              <a:t>.</a:t>
            </a:r>
            <a:endParaRPr lang="en-US" sz="1200" b="1" dirty="0">
              <a:solidFill>
                <a:schemeClr val="lt1"/>
              </a:solidFill>
            </a:endParaRPr>
          </a:p>
          <a:p>
            <a:pPr marL="285750" marR="0" lvl="0" indent="-19685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sym typeface="Arial"/>
            </a:endParaRPr>
          </a:p>
          <a:p>
            <a:pPr marL="12700" marR="0" lvl="0" indent="0" algn="just" rtl="0">
              <a:lnSpc>
                <a:spcPct val="90000"/>
              </a:lnSpc>
              <a:spcBef>
                <a:spcPts val="0"/>
              </a:spcBef>
              <a:spcAft>
                <a:spcPts val="0"/>
              </a:spcAft>
              <a:buNone/>
            </a:pPr>
            <a:endParaRPr sz="1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754286"/>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200" b="1" i="0" u="none" strike="noStrike" cap="none" dirty="0">
                <a:solidFill>
                  <a:schemeClr val="lt1"/>
                </a:solidFill>
                <a:sym typeface="Arial"/>
              </a:rPr>
              <a:t>Over the past 90 days, in East Africa, above-average rainfall was observed over </a:t>
            </a:r>
            <a:r>
              <a:rPr lang="en-US" sz="1200" b="1" i="0" u="none" strike="noStrike" cap="none" dirty="0" smtClean="0">
                <a:solidFill>
                  <a:schemeClr val="lt1"/>
                </a:solidFill>
                <a:sym typeface="Arial"/>
              </a:rPr>
              <a:t>parts of western Ethiopia, and much of Uganda and Tanzania.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southern Ethiopia, much of Kenya, southern Somalia, and pockets of Tanzania. </a:t>
            </a:r>
            <a:r>
              <a:rPr lang="en-US" sz="1200" b="1" i="0" u="none" strike="noStrike" cap="none" dirty="0">
                <a:solidFill>
                  <a:schemeClr val="lt1"/>
                </a:solidFill>
                <a:sym typeface="Arial"/>
              </a:rPr>
              <a:t>In southern Africa, above-average rainfall was observed over </a:t>
            </a:r>
            <a:r>
              <a:rPr lang="en-US" sz="1200" b="1" i="0" u="none" strike="noStrike" cap="none" dirty="0" smtClean="0">
                <a:solidFill>
                  <a:schemeClr val="lt1"/>
                </a:solidFill>
                <a:sym typeface="Arial"/>
              </a:rPr>
              <a:t>parts of central and northern Angola, much of Zambia, Namibia, much of South Africa, Lesotho, </a:t>
            </a:r>
            <a:r>
              <a:rPr lang="en-US" sz="1200" b="1" i="0" u="none" strike="noStrike" cap="none" dirty="0" err="1" smtClean="0">
                <a:solidFill>
                  <a:schemeClr val="lt1"/>
                </a:solidFill>
                <a:sym typeface="Arial"/>
              </a:rPr>
              <a:t>Eswatini</a:t>
            </a:r>
            <a:r>
              <a:rPr lang="en-US" sz="1200" b="1" i="0" u="none" strike="noStrike" cap="none" dirty="0" smtClean="0">
                <a:solidFill>
                  <a:schemeClr val="lt1"/>
                </a:solidFill>
                <a:sym typeface="Arial"/>
              </a:rPr>
              <a:t>, Malawi, parts of Mozambique, and southern Madagascar. </a:t>
            </a:r>
            <a:r>
              <a:rPr lang="en-US" sz="1200" b="1" i="0" u="none" strike="noStrike" cap="none" dirty="0">
                <a:solidFill>
                  <a:schemeClr val="lt1"/>
                </a:solidFill>
                <a:sym typeface="Arial"/>
              </a:rPr>
              <a:t>Below-average rainfall was observed over </a:t>
            </a:r>
            <a:r>
              <a:rPr lang="en-US" sz="1200" b="1" i="0" u="none" strike="noStrike" cap="none" dirty="0" smtClean="0">
                <a:solidFill>
                  <a:schemeClr val="lt1"/>
                </a:solidFill>
                <a:sym typeface="Arial"/>
              </a:rPr>
              <a:t>southern Angola, much of Botswana and Zimbabwe, pockets of Mozambique, and northern Madagascar. </a:t>
            </a:r>
            <a:r>
              <a:rPr lang="en-US" sz="1200" b="1" i="0" u="none" strike="noStrike" cap="none" dirty="0">
                <a:solidFill>
                  <a:schemeClr val="lt1"/>
                </a:solidFill>
                <a:sym typeface="Arial"/>
              </a:rPr>
              <a:t>In Central Africa, rainfall was above-average over </a:t>
            </a:r>
            <a:r>
              <a:rPr lang="en-US" sz="1200" b="1" i="0" u="none" strike="noStrike" cap="none" dirty="0" smtClean="0">
                <a:solidFill>
                  <a:schemeClr val="lt1"/>
                </a:solidFill>
                <a:sym typeface="Arial"/>
              </a:rPr>
              <a:t>southeastern Cameroon, eastern Gabon, Congo, and much of DRC. </a:t>
            </a:r>
            <a:r>
              <a:rPr lang="en-US" sz="1200" b="1" i="0" u="none" strike="noStrike" cap="none" dirty="0">
                <a:solidFill>
                  <a:schemeClr val="lt1"/>
                </a:solidFill>
                <a:sym typeface="Arial"/>
              </a:rPr>
              <a:t>Rainfall was below-average over western </a:t>
            </a:r>
            <a:r>
              <a:rPr lang="en-US" sz="1200" b="1" i="0" u="none" strike="noStrike" cap="none" dirty="0" smtClean="0">
                <a:solidFill>
                  <a:schemeClr val="lt1"/>
                </a:solidFill>
                <a:sym typeface="Arial"/>
              </a:rPr>
              <a:t>and central Cameroon</a:t>
            </a:r>
            <a:r>
              <a:rPr lang="en-US" sz="1200" b="1" i="0" u="none" strike="noStrike" cap="none" dirty="0">
                <a:solidFill>
                  <a:schemeClr val="lt1"/>
                </a:solidFill>
                <a:sym typeface="Arial"/>
              </a:rPr>
              <a:t>, </a:t>
            </a:r>
            <a:r>
              <a:rPr lang="en-US" sz="1200" b="1" dirty="0" smtClean="0">
                <a:solidFill>
                  <a:schemeClr val="lt1"/>
                </a:solidFill>
              </a:rPr>
              <a:t>western</a:t>
            </a:r>
            <a:r>
              <a:rPr lang="en-US" sz="1200" b="1" i="0" u="none" strike="noStrike" cap="none" dirty="0" smtClean="0">
                <a:solidFill>
                  <a:schemeClr val="lt1"/>
                </a:solidFill>
                <a:sym typeface="Arial"/>
              </a:rPr>
              <a:t> and southern Gabon</a:t>
            </a:r>
            <a:r>
              <a:rPr lang="en-US" sz="1200" b="1" i="0" u="none" strike="noStrike" cap="none" dirty="0">
                <a:solidFill>
                  <a:schemeClr val="lt1"/>
                </a:solidFill>
                <a:sym typeface="Arial"/>
              </a:rPr>
              <a:t>, Equatorial Guinea, </a:t>
            </a:r>
            <a:r>
              <a:rPr lang="en-US" sz="1200" b="1" i="0" u="none" strike="noStrike" cap="none" dirty="0" smtClean="0">
                <a:solidFill>
                  <a:schemeClr val="lt1"/>
                </a:solidFill>
                <a:sym typeface="Arial"/>
              </a:rPr>
              <a:t>and portions of northern, eastern and southern DRC. </a:t>
            </a:r>
            <a:r>
              <a:rPr lang="en-US" sz="1200" b="1" i="0" u="none" strike="noStrike" cap="none" dirty="0">
                <a:solidFill>
                  <a:schemeClr val="lt1"/>
                </a:solidFill>
                <a:sym typeface="Arial"/>
              </a:rPr>
              <a:t>In West Africa, rainfall was above-average over </a:t>
            </a:r>
            <a:r>
              <a:rPr lang="en-US" sz="1200" b="1" i="0" u="none" strike="noStrike" cap="none" dirty="0" smtClean="0">
                <a:solidFill>
                  <a:schemeClr val="lt1"/>
                </a:solidFill>
                <a:sym typeface="Arial"/>
              </a:rPr>
              <a:t>parts of eastern Guinea, and coastal Cote d’Ivoire and Ghana. </a:t>
            </a:r>
            <a:r>
              <a:rPr lang="en-US" sz="1200" b="1" i="0" u="none" strike="noStrike" cap="none" dirty="0">
                <a:solidFill>
                  <a:schemeClr val="lt1"/>
                </a:solidFill>
                <a:sym typeface="Arial"/>
              </a:rPr>
              <a:t>In contrast, below-average rainfall was observed over </a:t>
            </a:r>
            <a:r>
              <a:rPr lang="en-US" sz="1200" b="1" i="0" u="none" strike="noStrike" cap="none" dirty="0" smtClean="0">
                <a:solidFill>
                  <a:schemeClr val="lt1"/>
                </a:solidFill>
                <a:sym typeface="Arial"/>
              </a:rPr>
              <a:t>southern Nigeria</a:t>
            </a:r>
            <a:r>
              <a:rPr lang="en-US" sz="1200" b="1" dirty="0" smtClean="0">
                <a:solidFill>
                  <a:schemeClr val="lt1"/>
                </a:solidFill>
              </a:rPr>
              <a:t>.</a:t>
            </a:r>
            <a:endParaRPr sz="1200" b="1" i="0" u="none" strike="noStrike" cap="none" dirty="0">
              <a:solidFill>
                <a:schemeClr val="lt1"/>
              </a:solidFil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extLst>
      <p:ext uri="{BB962C8B-B14F-4D97-AF65-F5344CB8AC3E}">
        <p14:creationId xmlns:p14="http://schemas.microsoft.com/office/powerpoint/2010/main" val="229765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
        <p:nvSpPr>
          <p:cNvPr id="8" name="Google Shape;112;p4"/>
          <p:cNvSpPr txBox="1"/>
          <p:nvPr/>
        </p:nvSpPr>
        <p:spPr>
          <a:xfrm>
            <a:off x="79248" y="5029200"/>
            <a:ext cx="8991600" cy="1255688"/>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200" b="1" i="0" u="none" strike="noStrike" cap="none" dirty="0">
                <a:solidFill>
                  <a:schemeClr val="lt1"/>
                </a:solidFill>
                <a:sym typeface="Arial"/>
              </a:rPr>
              <a:t>Over the past </a:t>
            </a:r>
            <a:r>
              <a:rPr lang="en-US" sz="1200" b="1" i="0" u="none" strike="noStrike" cap="none" dirty="0" smtClean="0">
                <a:solidFill>
                  <a:schemeClr val="lt1"/>
                </a:solidFill>
                <a:sym typeface="Arial"/>
              </a:rPr>
              <a:t>30 </a:t>
            </a:r>
            <a:r>
              <a:rPr lang="en-US" sz="1200" b="1" i="0" u="none" strike="noStrike" cap="none" dirty="0">
                <a:solidFill>
                  <a:schemeClr val="lt1"/>
                </a:solidFill>
                <a:sym typeface="Arial"/>
              </a:rPr>
              <a:t>days, in East Africa, above-average rainfall was observed over </a:t>
            </a:r>
            <a:r>
              <a:rPr lang="en-US" sz="1200" b="1" i="0" u="none" strike="noStrike" cap="none" dirty="0" smtClean="0">
                <a:solidFill>
                  <a:schemeClr val="lt1"/>
                </a:solidFill>
                <a:sym typeface="Arial"/>
              </a:rPr>
              <a:t>eastern Tanzania.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southwestern Ethiopia, Kenya, Uganda, Rwanda, Burundi, and western Tanzania. </a:t>
            </a:r>
            <a:r>
              <a:rPr lang="en-US" sz="1200" b="1" i="0" u="none" strike="noStrike" cap="none" dirty="0">
                <a:solidFill>
                  <a:schemeClr val="lt1"/>
                </a:solidFill>
                <a:sym typeface="Arial"/>
              </a:rPr>
              <a:t>In southern Africa, above-average rainfall was observed over </a:t>
            </a:r>
            <a:r>
              <a:rPr lang="en-US" sz="1200" b="1" i="0" u="none" strike="noStrike" cap="none" dirty="0" smtClean="0">
                <a:solidFill>
                  <a:schemeClr val="lt1"/>
                </a:solidFill>
                <a:sym typeface="Arial"/>
              </a:rPr>
              <a:t>northern and southern Angola, southern Zambia, Namibia, Malawi, and much of Madagascar. </a:t>
            </a:r>
            <a:r>
              <a:rPr lang="en-US" sz="1200" b="1" i="0" u="none" strike="noStrike" cap="none" dirty="0">
                <a:solidFill>
                  <a:schemeClr val="lt1"/>
                </a:solidFill>
                <a:sym typeface="Arial"/>
              </a:rPr>
              <a:t>Below-average rainfall was observed over </a:t>
            </a:r>
            <a:r>
              <a:rPr lang="en-US" sz="1200" b="1" i="0" u="none" strike="noStrike" cap="none" dirty="0" smtClean="0">
                <a:solidFill>
                  <a:schemeClr val="lt1"/>
                </a:solidFill>
                <a:sym typeface="Arial"/>
              </a:rPr>
              <a:t>western and eastern Angola, much of Botswana and Zimbabwe, and parts of northern South Africa, and much of Mozambique. </a:t>
            </a:r>
            <a:r>
              <a:rPr lang="en-US" sz="1200" b="1" i="0" u="none" strike="noStrike" cap="none" dirty="0">
                <a:solidFill>
                  <a:schemeClr val="lt1"/>
                </a:solidFill>
                <a:sym typeface="Arial"/>
              </a:rPr>
              <a:t>In Central Africa, rainfall was above-average over </a:t>
            </a:r>
            <a:r>
              <a:rPr lang="en-US" sz="1200" b="1" i="0" u="none" strike="noStrike" cap="none" dirty="0" smtClean="0">
                <a:solidFill>
                  <a:schemeClr val="lt1"/>
                </a:solidFill>
                <a:sym typeface="Arial"/>
              </a:rPr>
              <a:t>Congo, many parts of western and northern DRC.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parts of southern and eastern DRC. </a:t>
            </a:r>
            <a:r>
              <a:rPr lang="en-US" sz="1200" b="1" i="0" u="none" strike="noStrike" cap="none" dirty="0">
                <a:solidFill>
                  <a:schemeClr val="lt1"/>
                </a:solidFill>
                <a:sym typeface="Arial"/>
              </a:rPr>
              <a:t>In West Africa, rainfall was above-average </a:t>
            </a:r>
            <a:r>
              <a:rPr lang="en-US" sz="1200" b="1" i="0" u="none" strike="noStrike" cap="none" dirty="0" smtClean="0">
                <a:solidFill>
                  <a:schemeClr val="lt1"/>
                </a:solidFill>
                <a:sym typeface="Arial"/>
              </a:rPr>
              <a:t>over pockets of eastern Guinea, and coastal Ghana.</a:t>
            </a:r>
            <a:endParaRPr sz="1200" b="1" i="0" u="none" strike="noStrike" cap="none" dirty="0">
              <a:solidFill>
                <a:schemeClr val="lt1"/>
              </a:solidFill>
              <a:sym typeface="Arial"/>
            </a:endParaRPr>
          </a:p>
        </p:txBody>
      </p:sp>
    </p:spTree>
    <p:extLst>
      <p:ext uri="{BB962C8B-B14F-4D97-AF65-F5344CB8AC3E}">
        <p14:creationId xmlns:p14="http://schemas.microsoft.com/office/powerpoint/2010/main" val="31365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421887"/>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200" b="1" dirty="0">
                <a:solidFill>
                  <a:schemeClr val="lt1"/>
                </a:solidFill>
              </a:rPr>
              <a:t>During the past 7 days, in East Africa, rainfall was above-average over </a:t>
            </a:r>
            <a:r>
              <a:rPr lang="en-US" sz="1200" b="1" dirty="0" smtClean="0">
                <a:solidFill>
                  <a:schemeClr val="lt1"/>
                </a:solidFill>
              </a:rPr>
              <a:t>eastern Tanzania</a:t>
            </a:r>
            <a:r>
              <a:rPr lang="en-US" sz="1200" b="1" dirty="0">
                <a:solidFill>
                  <a:schemeClr val="lt1"/>
                </a:solidFill>
              </a:rPr>
              <a:t>. Below-average rainfall was observed over </a:t>
            </a:r>
            <a:r>
              <a:rPr lang="en-US" sz="1200" b="1" dirty="0" smtClean="0">
                <a:solidFill>
                  <a:schemeClr val="lt1"/>
                </a:solidFill>
              </a:rPr>
              <a:t>parts of western Tanzania</a:t>
            </a:r>
            <a:r>
              <a:rPr lang="en-US" sz="1200" b="1" dirty="0">
                <a:solidFill>
                  <a:schemeClr val="lt1"/>
                </a:solidFill>
              </a:rPr>
              <a:t>. In Central Africa, rainfall was above-average over </a:t>
            </a:r>
            <a:r>
              <a:rPr lang="en-US" sz="1200" b="1" dirty="0" smtClean="0">
                <a:solidFill>
                  <a:schemeClr val="lt1"/>
                </a:solidFill>
              </a:rPr>
              <a:t>the far northern Congo and the neighboring areas of northwestern DRC. </a:t>
            </a:r>
            <a:r>
              <a:rPr lang="en-US" sz="1200" b="1" dirty="0">
                <a:solidFill>
                  <a:schemeClr val="lt1"/>
                </a:solidFill>
              </a:rPr>
              <a:t>Below-average rainfall was observed </a:t>
            </a:r>
            <a:r>
              <a:rPr lang="en-US" sz="1200" b="1" dirty="0" smtClean="0">
                <a:solidFill>
                  <a:schemeClr val="lt1"/>
                </a:solidFill>
              </a:rPr>
              <a:t>across Equatorial </a:t>
            </a:r>
            <a:r>
              <a:rPr lang="en-US" sz="1200" b="1" dirty="0" smtClean="0">
                <a:solidFill>
                  <a:schemeClr val="lt1"/>
                </a:solidFill>
              </a:rPr>
              <a:t>Guinea, Gabon, Congo and DRC. </a:t>
            </a:r>
            <a:r>
              <a:rPr lang="en-US" sz="1200" b="1" dirty="0">
                <a:solidFill>
                  <a:schemeClr val="lt1"/>
                </a:solidFill>
              </a:rPr>
              <a:t>In West Africa, </a:t>
            </a:r>
            <a:r>
              <a:rPr lang="en-US" sz="1200" b="1" dirty="0" smtClean="0">
                <a:solidFill>
                  <a:schemeClr val="lt1"/>
                </a:solidFill>
              </a:rPr>
              <a:t>above-average rainfall was observed over pockets of eastern Guinea and Ghana. In </a:t>
            </a:r>
            <a:r>
              <a:rPr lang="en-US" sz="1200" b="1" dirty="0">
                <a:solidFill>
                  <a:schemeClr val="lt1"/>
                </a:solidFill>
              </a:rPr>
              <a:t>southern Africa, rainfall was above-average over </a:t>
            </a:r>
            <a:r>
              <a:rPr lang="en-US" sz="1200" b="1" dirty="0" smtClean="0">
                <a:solidFill>
                  <a:schemeClr val="lt1"/>
                </a:solidFill>
              </a:rPr>
              <a:t>pockets of the far southern Angola, northeastern Namibia, pockets of Botswana, eastern South Africa, Lesotho, </a:t>
            </a:r>
            <a:r>
              <a:rPr lang="en-US" sz="1200" b="1" dirty="0" err="1" smtClean="0">
                <a:solidFill>
                  <a:schemeClr val="lt1"/>
                </a:solidFill>
              </a:rPr>
              <a:t>Eswatini</a:t>
            </a:r>
            <a:r>
              <a:rPr lang="en-US" sz="1200" b="1" dirty="0" smtClean="0">
                <a:solidFill>
                  <a:schemeClr val="lt1"/>
                </a:solidFill>
              </a:rPr>
              <a:t>, and many parts of Mozambique and Madagascar. </a:t>
            </a:r>
            <a:r>
              <a:rPr lang="en-US" sz="1200" b="1" dirty="0">
                <a:solidFill>
                  <a:schemeClr val="lt1"/>
                </a:solidFill>
              </a:rPr>
              <a:t>In contrast, rainfall was below-average over </a:t>
            </a:r>
            <a:r>
              <a:rPr lang="en-US" sz="1200" b="1" dirty="0" smtClean="0">
                <a:solidFill>
                  <a:schemeClr val="lt1"/>
                </a:solidFill>
              </a:rPr>
              <a:t>many parts of Angola, western Namibia, much of Zambia, northern Botswana , Zimbabwe, and pockets of central Mozambique and central Madagascar.</a:t>
            </a:r>
            <a:endParaRPr lang="en-US" sz="12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extLst>
      <p:ext uri="{BB962C8B-B14F-4D97-AF65-F5344CB8AC3E}">
        <p14:creationId xmlns:p14="http://schemas.microsoft.com/office/powerpoint/2010/main" val="420000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smtClean="0">
                <a:solidFill>
                  <a:schemeClr val="lt1"/>
                </a:solidFill>
                <a:latin typeface="Arial"/>
                <a:ea typeface="Arial"/>
                <a:cs typeface="Arial"/>
                <a:sym typeface="Arial"/>
              </a:rPr>
              <a:t>Lower-level (850-hPa) cyclonic circulation across southeastern Africa may have contributed to the observed above-average rainfall in the region.</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525875" y="1405995"/>
            <a:ext cx="4089514" cy="4089514"/>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4770455" y="1405995"/>
            <a:ext cx="4089514" cy="4089514"/>
          </a:xfrm>
          <a:prstGeom prst="rect">
            <a:avLst/>
          </a:prstGeom>
          <a:noFill/>
          <a:ln>
            <a:noFill/>
          </a:ln>
        </p:spPr>
      </p:pic>
      <p:sp>
        <p:nvSpPr>
          <p:cNvPr id="151" name="Google Shape;151;p7"/>
          <p:cNvSpPr/>
          <p:nvPr/>
        </p:nvSpPr>
        <p:spPr>
          <a:xfrm>
            <a:off x="2788905" y="4262283"/>
            <a:ext cx="868693" cy="660078"/>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9" name="Google Shape;159;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60" name="Google Shape;160;p8"/>
          <p:cNvCxnSpPr/>
          <p:nvPr/>
        </p:nvCxnSpPr>
        <p:spPr>
          <a:xfrm flipV="1">
            <a:off x="3028827" y="2750574"/>
            <a:ext cx="142076" cy="1062671"/>
          </a:xfrm>
          <a:prstGeom prst="straightConnector1">
            <a:avLst/>
          </a:prstGeom>
          <a:noFill/>
          <a:ln w="50800" cap="flat" cmpd="sng">
            <a:solidFill>
              <a:srgbClr val="FF0000"/>
            </a:solidFill>
            <a:prstDash val="solid"/>
            <a:round/>
            <a:headEnd type="none" w="sm" len="sm"/>
            <a:tailEnd type="triangle" w="med" len="med"/>
          </a:ln>
        </p:spPr>
      </p:cxnSp>
      <p:cxnSp>
        <p:nvCxnSpPr>
          <p:cNvPr id="161" name="Google Shape;161;p8"/>
          <p:cNvCxnSpPr/>
          <p:nvPr/>
        </p:nvCxnSpPr>
        <p:spPr>
          <a:xfrm flipH="1">
            <a:off x="3170903" y="2309725"/>
            <a:ext cx="2935647" cy="249120"/>
          </a:xfrm>
          <a:prstGeom prst="straightConnector1">
            <a:avLst/>
          </a:prstGeom>
          <a:noFill/>
          <a:ln w="50800" cap="flat" cmpd="sng">
            <a:solidFill>
              <a:srgbClr val="FF0000"/>
            </a:solidFill>
            <a:prstDash val="solid"/>
            <a:round/>
            <a:headEnd type="none" w="sm" len="sm"/>
            <a:tailEnd type="triangle" w="med" len="med"/>
          </a:ln>
        </p:spPr>
      </p:cxnSp>
      <p:sp>
        <p:nvSpPr>
          <p:cNvPr id="162" name="Google Shape;162;p8"/>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worsening</a:t>
            </a:r>
            <a:r>
              <a:rPr lang="en-US" sz="1200" b="1" i="0" u="none" strike="noStrike" cap="none" dirty="0">
                <a:solidFill>
                  <a:schemeClr val="lt1"/>
                </a:solidFill>
                <a:latin typeface="Arial"/>
                <a:ea typeface="Arial"/>
                <a:cs typeface="Arial"/>
                <a:sym typeface="Arial"/>
              </a:rPr>
              <a:t> moisture </a:t>
            </a:r>
            <a:r>
              <a:rPr lang="en-US" sz="1200" b="1" dirty="0" smtClean="0">
                <a:solidFill>
                  <a:schemeClr val="lt1"/>
                </a:solidFill>
              </a:rPr>
              <a:t>deficits</a:t>
            </a:r>
            <a:r>
              <a:rPr lang="en-US" sz="1200" b="1" i="0" u="none" strike="noStrike" cap="none" dirty="0" smtClean="0">
                <a:solidFill>
                  <a:schemeClr val="lt1"/>
                </a:solidFill>
                <a:latin typeface="Arial"/>
                <a:ea typeface="Arial"/>
                <a:cs typeface="Arial"/>
                <a:sym typeface="Arial"/>
              </a:rPr>
              <a:t> </a:t>
            </a:r>
            <a:r>
              <a:rPr lang="en-US" sz="1200" b="1" i="0" u="none" strike="noStrike" cap="none" dirty="0">
                <a:solidFill>
                  <a:schemeClr val="lt1"/>
                </a:solidFill>
                <a:latin typeface="Arial"/>
                <a:ea typeface="Arial"/>
                <a:cs typeface="Arial"/>
                <a:sym typeface="Arial"/>
              </a:rPr>
              <a:t>over parts of </a:t>
            </a:r>
            <a:r>
              <a:rPr lang="en-US" sz="1200" b="1" i="0" u="none" strike="noStrike" cap="none" dirty="0" smtClean="0">
                <a:solidFill>
                  <a:schemeClr val="lt1"/>
                </a:solidFill>
                <a:latin typeface="Arial"/>
                <a:ea typeface="Arial"/>
                <a:cs typeface="Arial"/>
                <a:sym typeface="Arial"/>
              </a:rPr>
              <a:t>northern Botswana (bottom left) and </a:t>
            </a:r>
            <a:r>
              <a:rPr lang="en-US" sz="1200" b="1" dirty="0" smtClean="0">
                <a:solidFill>
                  <a:schemeClr val="lt1"/>
                </a:solidFill>
              </a:rPr>
              <a:t>central </a:t>
            </a:r>
            <a:r>
              <a:rPr lang="en-US" sz="1200" b="1" dirty="0">
                <a:solidFill>
                  <a:schemeClr val="lt1"/>
                </a:solidFill>
              </a:rPr>
              <a:t>Zimbabwe </a:t>
            </a:r>
            <a:r>
              <a:rPr lang="en-US" sz="1200" b="1" i="0" u="none" strike="noStrike" cap="none" dirty="0">
                <a:solidFill>
                  <a:schemeClr val="lt1"/>
                </a:solidFill>
                <a:latin typeface="Arial"/>
                <a:ea typeface="Arial"/>
                <a:cs typeface="Arial"/>
                <a:sym typeface="Arial"/>
              </a:rPr>
              <a:t>(bottom </a:t>
            </a:r>
            <a:r>
              <a:rPr lang="en-US" sz="1200" b="1" i="0" u="none" strike="noStrike" cap="none" dirty="0" smtClean="0">
                <a:solidFill>
                  <a:schemeClr val="lt1"/>
                </a:solidFill>
                <a:latin typeface="Arial"/>
                <a:ea typeface="Arial"/>
                <a:cs typeface="Arial"/>
                <a:sym typeface="Arial"/>
              </a:rPr>
              <a:t>right). Seasonal total rainfall remained above-average over western Zambia (top right)</a:t>
            </a:r>
            <a:r>
              <a:rPr lang="en-US" sz="1200" b="1" dirty="0" smtClean="0">
                <a:solidFill>
                  <a:schemeClr val="lt1"/>
                </a:solidFill>
              </a:rPr>
              <a:t>.</a:t>
            </a:r>
            <a:endParaRPr sz="1200" b="1" i="0" u="none" strike="noStrike" cap="none" dirty="0">
              <a:solidFill>
                <a:schemeClr val="lt1"/>
              </a:solidFill>
              <a:latin typeface="Arial"/>
              <a:ea typeface="Arial"/>
              <a:cs typeface="Arial"/>
              <a:sym typeface="Arial"/>
            </a:endParaRPr>
          </a:p>
        </p:txBody>
      </p:sp>
      <p:pic>
        <p:nvPicPr>
          <p:cNvPr id="163" name="Google Shape;163;p8"/>
          <p:cNvPicPr preferRelativeResize="0"/>
          <p:nvPr/>
        </p:nvPicPr>
        <p:blipFill>
          <a:blip r:embed="rId4">
            <a:extLst>
              <a:ext uri="{28A0092B-C50C-407E-A947-70E740481C1C}">
                <a14:useLocalDpi xmlns:a14="http://schemas.microsoft.com/office/drawing/2010/main" val="0"/>
              </a:ext>
            </a:extLst>
          </a:blip>
          <a:stretch>
            <a:fillRect/>
          </a:stretch>
        </p:blipFill>
        <p:spPr>
          <a:xfrm>
            <a:off x="5060499" y="664149"/>
            <a:ext cx="4005072" cy="2523744"/>
          </a:xfrm>
          <a:prstGeom prst="rect">
            <a:avLst/>
          </a:prstGeom>
          <a:noFill/>
          <a:ln>
            <a:noFill/>
          </a:ln>
        </p:spPr>
      </p:pic>
      <p:pic>
        <p:nvPicPr>
          <p:cNvPr id="164" name="Google Shape;164;p8"/>
          <p:cNvPicPr preferRelativeResize="0"/>
          <p:nvPr/>
        </p:nvPicPr>
        <p:blipFill>
          <a:blip r:embed="rId5">
            <a:extLst>
              <a:ext uri="{28A0092B-C50C-407E-A947-70E740481C1C}">
                <a14:useLocalDpi xmlns:a14="http://schemas.microsoft.com/office/drawing/2010/main" val="0"/>
              </a:ext>
            </a:extLst>
          </a:blip>
          <a:stretch>
            <a:fillRect/>
          </a:stretch>
        </p:blipFill>
        <p:spPr>
          <a:xfrm>
            <a:off x="503373" y="3545400"/>
            <a:ext cx="4005072" cy="2526351"/>
          </a:xfrm>
          <a:prstGeom prst="rect">
            <a:avLst/>
          </a:prstGeom>
          <a:noFill/>
          <a:ln>
            <a:noFill/>
          </a:ln>
        </p:spPr>
      </p:pic>
      <p:cxnSp>
        <p:nvCxnSpPr>
          <p:cNvPr id="165" name="Google Shape;165;p8"/>
          <p:cNvCxnSpPr/>
          <p:nvPr/>
        </p:nvCxnSpPr>
        <p:spPr>
          <a:xfrm flipH="1" flipV="1">
            <a:off x="3370006" y="2698955"/>
            <a:ext cx="2278626" cy="1342103"/>
          </a:xfrm>
          <a:prstGeom prst="straightConnector1">
            <a:avLst/>
          </a:prstGeom>
          <a:noFill/>
          <a:ln w="50800" cap="flat" cmpd="sng">
            <a:solidFill>
              <a:srgbClr val="FF0000"/>
            </a:solidFill>
            <a:prstDash val="solid"/>
            <a:round/>
            <a:headEnd type="none" w="sm" len="sm"/>
            <a:tailEnd type="triangle" w="med" len="med"/>
          </a:ln>
        </p:spPr>
      </p:cxnSp>
      <p:pic>
        <p:nvPicPr>
          <p:cNvPr id="166" name="Google Shape;166;p8"/>
          <p:cNvPicPr preferRelativeResize="0"/>
          <p:nvPr/>
        </p:nvPicPr>
        <p:blipFill>
          <a:blip r:embed="rId6">
            <a:extLst>
              <a:ext uri="{28A0092B-C50C-407E-A947-70E740481C1C}">
                <a14:useLocalDpi xmlns:a14="http://schemas.microsoft.com/office/drawing/2010/main" val="0"/>
              </a:ext>
            </a:extLst>
          </a:blip>
          <a:stretch>
            <a:fillRect/>
          </a:stretch>
        </p:blipFill>
        <p:spPr>
          <a:xfrm>
            <a:off x="5060499" y="3548007"/>
            <a:ext cx="4005072" cy="252374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3" name="Google Shape;173;p9"/>
          <p:cNvSpPr txBox="1"/>
          <p:nvPr/>
        </p:nvSpPr>
        <p:spPr>
          <a:xfrm>
            <a:off x="4669277" y="1519240"/>
            <a:ext cx="4296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21</a:t>
            </a:r>
            <a:r>
              <a:rPr lang="en-US" sz="1600" b="1" dirty="0" smtClean="0">
                <a:solidFill>
                  <a:srgbClr val="FFFF00"/>
                </a:solidFill>
              </a:rPr>
              <a:t> </a:t>
            </a:r>
            <a:r>
              <a:rPr lang="en-US" sz="1600" b="1" dirty="0">
                <a:solidFill>
                  <a:srgbClr val="FFFF00"/>
                </a:solidFill>
              </a:rPr>
              <a:t>– </a:t>
            </a:r>
            <a:r>
              <a:rPr lang="en-US" sz="1600" b="1" dirty="0" smtClean="0">
                <a:solidFill>
                  <a:srgbClr val="FFFF00"/>
                </a:solidFill>
              </a:rPr>
              <a:t>27 </a:t>
            </a:r>
            <a:r>
              <a:rPr lang="en-US" sz="1600" b="1" dirty="0">
                <a:solidFill>
                  <a:srgbClr val="FFFF00"/>
                </a:solidFill>
              </a:rPr>
              <a:t>Feb</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4" name="Google Shape;174;p9"/>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eastern Botswana, Zimbabwe, southern Malawi, southern Tanzania, Mozambique, eastern South Africa and pockets of Madagascar</a:t>
            </a:r>
            <a:r>
              <a:rPr lang="en-US" sz="1100" b="1" dirty="0" smtClean="0">
                <a:solidFill>
                  <a:schemeClr val="lt1"/>
                </a:solidFill>
              </a:rPr>
              <a:t>.</a:t>
            </a:r>
            <a:r>
              <a:rPr lang="en-US" sz="1100" b="1" i="0" u="none" strike="noStrike" cap="none" dirty="0" smtClean="0">
                <a:solidFill>
                  <a:schemeClr val="lt1"/>
                </a:solidFill>
                <a:latin typeface="Arial"/>
                <a:ea typeface="Arial"/>
                <a:cs typeface="Arial"/>
                <a:sym typeface="Arial"/>
              </a:rPr>
              <a:t> </a:t>
            </a:r>
            <a:r>
              <a:rPr lang="en-US" sz="1100" b="1" i="0" u="none" strike="noStrike" cap="none" dirty="0">
                <a:solidFill>
                  <a:schemeClr val="lt1"/>
                </a:solidFill>
                <a:latin typeface="Arial"/>
                <a:ea typeface="Arial"/>
                <a:cs typeface="Arial"/>
                <a:sym typeface="Arial"/>
              </a:rPr>
              <a:t>For week-2 (right panel), </a:t>
            </a:r>
            <a:r>
              <a:rPr lang="en-US" sz="1100" b="1" i="0" u="none" strike="noStrike" cap="none" dirty="0" smtClean="0">
                <a:solidFill>
                  <a:schemeClr val="lt1"/>
                </a:solidFill>
                <a:latin typeface="Arial"/>
                <a:ea typeface="Arial"/>
                <a:cs typeface="Arial"/>
                <a:sym typeface="Arial"/>
              </a:rPr>
              <a:t>there is a </a:t>
            </a:r>
            <a:r>
              <a:rPr lang="en-US" sz="1100" b="1" i="0" u="none" strike="noStrike" cap="none" dirty="0">
                <a:solidFill>
                  <a:schemeClr val="lt1"/>
                </a:solidFill>
                <a:latin typeface="Arial"/>
                <a:ea typeface="Arial"/>
                <a:cs typeface="Arial"/>
                <a:sym typeface="Arial"/>
              </a:rPr>
              <a:t>moderate to high </a:t>
            </a:r>
            <a:r>
              <a:rPr lang="en-US" sz="1100" b="1" i="0" u="none" strike="noStrike" cap="none" dirty="0" smtClean="0">
                <a:solidFill>
                  <a:schemeClr val="lt1"/>
                </a:solidFill>
                <a:latin typeface="Arial"/>
                <a:ea typeface="Arial"/>
                <a:cs typeface="Arial"/>
                <a:sym typeface="Arial"/>
              </a:rPr>
              <a:t>chance for </a:t>
            </a:r>
            <a:r>
              <a:rPr lang="en-US" sz="1100" b="1" i="0" u="none" strike="noStrike" cap="none" dirty="0">
                <a:solidFill>
                  <a:schemeClr val="lt1"/>
                </a:solidFill>
                <a:latin typeface="Arial"/>
                <a:ea typeface="Arial"/>
                <a:cs typeface="Arial"/>
                <a:sym typeface="Arial"/>
              </a:rPr>
              <a:t>rainfall to exceed </a:t>
            </a:r>
            <a:r>
              <a:rPr lang="en-US" sz="1100" b="1" i="0" u="none" strike="noStrike" cap="none" dirty="0" smtClean="0">
                <a:solidFill>
                  <a:schemeClr val="lt1"/>
                </a:solidFill>
                <a:latin typeface="Arial"/>
                <a:ea typeface="Arial"/>
                <a:cs typeface="Arial"/>
                <a:sym typeface="Arial"/>
              </a:rPr>
              <a:t>50mm across much of Zambia, northern Zimbabwe, Malawi, northern Mozambique, and much of Madagascar.</a:t>
            </a:r>
            <a:endParaRPr sz="1100" b="1" i="0" u="none" strike="noStrike" cap="none" dirty="0">
              <a:solidFill>
                <a:schemeClr val="lt1"/>
              </a:solidFill>
              <a:latin typeface="Arial"/>
              <a:ea typeface="Arial"/>
              <a:cs typeface="Arial"/>
              <a:sym typeface="Arial"/>
            </a:endParaRPr>
          </a:p>
        </p:txBody>
      </p:sp>
      <p:sp>
        <p:nvSpPr>
          <p:cNvPr id="175" name="Google Shape;175;p9"/>
          <p:cNvSpPr txBox="1"/>
          <p:nvPr/>
        </p:nvSpPr>
        <p:spPr>
          <a:xfrm>
            <a:off x="472273" y="1519241"/>
            <a:ext cx="4177200" cy="338514"/>
          </a:xfrm>
          <a:prstGeom prst="rect">
            <a:avLst/>
          </a:prstGeom>
          <a:noFill/>
          <a:ln>
            <a:noFill/>
          </a:ln>
        </p:spPr>
        <p:txBody>
          <a:bodyPr spcFirstLastPara="1" wrap="square" lIns="91425" tIns="45700" rIns="91425" bIns="45700" anchor="t" anchorCtr="0">
            <a:spAutoFit/>
          </a:bodyPr>
          <a:lstStyle/>
          <a:p>
            <a:pPr lvl="0" algn="ct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14 – 20 Feb 2023</a:t>
            </a:r>
          </a:p>
        </p:txBody>
      </p:sp>
      <p:pic>
        <p:nvPicPr>
          <p:cNvPr id="176" name="Google Shape;176;p9"/>
          <p:cNvPicPr preferRelativeResize="0"/>
          <p:nvPr/>
        </p:nvPicPr>
        <p:blipFill>
          <a:blip r:embed="rId3">
            <a:extLst>
              <a:ext uri="{28A0092B-C50C-407E-A947-70E740481C1C}">
                <a14:useLocalDpi xmlns:a14="http://schemas.microsoft.com/office/drawing/2010/main" val="0"/>
              </a:ext>
            </a:extLst>
          </a:blip>
          <a:stretch>
            <a:fillRect/>
          </a:stretch>
        </p:blipFill>
        <p:spPr>
          <a:xfrm>
            <a:off x="595418" y="1966885"/>
            <a:ext cx="4052780" cy="3039585"/>
          </a:xfrm>
          <a:prstGeom prst="rect">
            <a:avLst/>
          </a:prstGeom>
          <a:noFill/>
          <a:ln>
            <a:noFill/>
          </a:ln>
        </p:spPr>
      </p:pic>
      <p:pic>
        <p:nvPicPr>
          <p:cNvPr id="177" name="Google Shape;177;p9"/>
          <p:cNvPicPr preferRelativeResize="0"/>
          <p:nvPr/>
        </p:nvPicPr>
        <p:blipFill>
          <a:blip r:embed="rId4">
            <a:extLst>
              <a:ext uri="{28A0092B-C50C-407E-A947-70E740481C1C}">
                <a14:useLocalDpi xmlns:a14="http://schemas.microsoft.com/office/drawing/2010/main" val="0"/>
              </a:ext>
            </a:extLst>
          </a:blip>
          <a:stretch>
            <a:fillRect/>
          </a:stretch>
        </p:blipFill>
        <p:spPr>
          <a:xfrm>
            <a:off x="4790894" y="1966884"/>
            <a:ext cx="4076657" cy="3057493"/>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1747</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30</cp:revision>
  <dcterms:created xsi:type="dcterms:W3CDTF">2001-08-31T10:39:36Z</dcterms:created>
  <dcterms:modified xsi:type="dcterms:W3CDTF">2023-02-13T17:17:16Z</dcterms:modified>
</cp:coreProperties>
</file>