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iw/TephmqN+cqLF0r1HSs0wTuW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9" name="Google Shape;179;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80" name="Google Shape;180;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2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2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2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26: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2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2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4" name="Google Shape;154;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9" name="Google Shape;169;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gif"/><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21</a:t>
            </a:r>
            <a:r>
              <a:rPr b="1" i="0" lang="en-US" sz="2800" u="none" cap="none" strike="noStrike">
                <a:solidFill>
                  <a:schemeClr val="lt1"/>
                </a:solidFill>
                <a:latin typeface="Arial"/>
                <a:ea typeface="Arial"/>
                <a:cs typeface="Arial"/>
                <a:sym typeface="Arial"/>
              </a:rPr>
              <a:t> February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3" name="Google Shape;183;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4" name="Google Shape;184;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5" name="Google Shape;185;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22</a:t>
            </a:r>
            <a:r>
              <a:rPr b="1" i="0" lang="en-US" sz="1600" u="none" cap="none" strike="noStrike">
                <a:solidFill>
                  <a:srgbClr val="FFFF00"/>
                </a:solidFill>
                <a:latin typeface="Arial"/>
                <a:ea typeface="Arial"/>
                <a:cs typeface="Arial"/>
                <a:sym typeface="Arial"/>
              </a:rPr>
              <a:t> – 2</a:t>
            </a:r>
            <a:r>
              <a:rPr b="1" lang="en-US" sz="1600">
                <a:solidFill>
                  <a:srgbClr val="FFFF00"/>
                </a:solidFill>
              </a:rPr>
              <a:t>8</a:t>
            </a:r>
            <a:r>
              <a:rPr b="1" i="0" lang="en-US" sz="1600" u="none" cap="none" strike="noStrike">
                <a:solidFill>
                  <a:srgbClr val="FFFF00"/>
                </a:solidFill>
                <a:latin typeface="Arial"/>
                <a:ea typeface="Arial"/>
                <a:cs typeface="Arial"/>
                <a:sym typeface="Arial"/>
              </a:rPr>
              <a:t> Feb 2023</a:t>
            </a:r>
            <a:endParaRPr b="0" i="0" sz="1600" u="none" cap="none" strike="noStrike">
              <a:solidFill>
                <a:srgbClr val="000000"/>
              </a:solidFill>
              <a:latin typeface="Arial"/>
              <a:ea typeface="Arial"/>
              <a:cs typeface="Arial"/>
              <a:sym typeface="Arial"/>
            </a:endParaRPr>
          </a:p>
        </p:txBody>
      </p:sp>
      <p:sp>
        <p:nvSpPr>
          <p:cNvPr id="186" name="Google Shape;186;p10"/>
          <p:cNvSpPr txBox="1"/>
          <p:nvPr/>
        </p:nvSpPr>
        <p:spPr>
          <a:xfrm>
            <a:off x="4260545" y="1475219"/>
            <a:ext cx="4528500" cy="3648000"/>
          </a:xfrm>
          <a:prstGeom prst="rect">
            <a:avLst/>
          </a:prstGeom>
          <a:noFill/>
          <a:ln>
            <a:noFill/>
          </a:ln>
        </p:spPr>
        <p:txBody>
          <a:bodyPr anchorCtr="0" anchor="t" bIns="45700" lIns="91425" spcFirstLastPara="1" rIns="91425" wrap="square" tIns="45700">
            <a:spAutoFit/>
          </a:bodyPr>
          <a:lstStyle/>
          <a:p>
            <a:pPr indent="-298450" lvl="0" marL="457200" marR="0" rtl="0" algn="l">
              <a:lnSpc>
                <a:spcPct val="100000"/>
              </a:lnSpc>
              <a:spcBef>
                <a:spcPts val="0"/>
              </a:spcBef>
              <a:spcAft>
                <a:spcPts val="0"/>
              </a:spcAft>
              <a:buClr>
                <a:schemeClr val="lt1"/>
              </a:buClr>
              <a:buSzPts val="1100"/>
              <a:buAutoNum type="arabicPeriod"/>
            </a:pPr>
            <a:r>
              <a:rPr b="1" lang="en-US" sz="1100">
                <a:solidFill>
                  <a:schemeClr val="lt1"/>
                </a:solidFill>
              </a:rPr>
              <a:t>The consolidated probabilistic forecasts suggest above 50% chance for weekly total rainfall to be below-normal (below the lower tercile) over southern Nigeria and Cameroon, southeastern Angola, much of Namibia, Botswana, South Africa and Lesotho, and eastern portions of Madagascar. In particular, there is above 80% chance for rainfall to be below normal over northern and southeastern parts of Namibia, northern and southwestern parts of Botswana, and northern portions of South Africa.</a:t>
            </a:r>
            <a:endParaRPr b="1" sz="1100">
              <a:solidFill>
                <a:schemeClr val="lt1"/>
              </a:solidFill>
            </a:endParaRPr>
          </a:p>
          <a:p>
            <a:pPr indent="-228600" lvl="0" marL="457200" marR="0" rtl="0" algn="l">
              <a:lnSpc>
                <a:spcPct val="100000"/>
              </a:lnSpc>
              <a:spcBef>
                <a:spcPts val="0"/>
              </a:spcBef>
              <a:spcAft>
                <a:spcPts val="0"/>
              </a:spcAft>
              <a:buClr>
                <a:schemeClr val="lt1"/>
              </a:buClr>
              <a:buSzPts val="1100"/>
              <a:buFont typeface="Arial"/>
              <a:buNone/>
            </a:pPr>
            <a:r>
              <a:t/>
            </a:r>
            <a:endParaRPr b="1" sz="1100">
              <a:solidFill>
                <a:schemeClr val="lt1"/>
              </a:solidFill>
            </a:endParaRPr>
          </a:p>
          <a:p>
            <a:pPr indent="-298450" lvl="0" marL="457200" marR="0" rtl="0" algn="l">
              <a:lnSpc>
                <a:spcPct val="100000"/>
              </a:lnSpc>
              <a:spcBef>
                <a:spcPts val="0"/>
              </a:spcBef>
              <a:spcAft>
                <a:spcPts val="0"/>
              </a:spcAft>
              <a:buClr>
                <a:schemeClr val="lt1"/>
              </a:buClr>
              <a:buSzPts val="1100"/>
              <a:buAutoNum type="arabicPeriod"/>
            </a:pPr>
            <a:r>
              <a:rPr b="1" lang="en-US" sz="1100">
                <a:solidFill>
                  <a:schemeClr val="lt1"/>
                </a:solidFill>
              </a:rPr>
              <a:t>The forecasts suggest above 50% chance for weekly</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rainfall to be above-normal (above the upper tercile)</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over western and eastern parts of DR Congo, northern</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Angola, much of Rwanda and Burundi, western</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Tanzania, eastern Zimbabwe, central and southern</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parts of Mozambique, and southwestern Madagascar.</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In particular, there is above 80% chance for rainfall to</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be above-normal due to impact of TC Freddy over</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southeastern Mozambique.</a:t>
            </a:r>
            <a:endParaRPr b="1" sz="1100">
              <a:solidFill>
                <a:schemeClr val="lt1"/>
              </a:solidFill>
            </a:endParaRPr>
          </a:p>
          <a:p>
            <a:pPr indent="0" lvl="0" marL="457200" marR="0" rtl="0" algn="l">
              <a:lnSpc>
                <a:spcPct val="100000"/>
              </a:lnSpc>
              <a:spcBef>
                <a:spcPts val="0"/>
              </a:spcBef>
              <a:spcAft>
                <a:spcPts val="0"/>
              </a:spcAft>
              <a:buNone/>
            </a:pPr>
            <a:r>
              <a:t/>
            </a:r>
            <a:endParaRPr b="1" sz="1100">
              <a:solidFill>
                <a:schemeClr val="lt1"/>
              </a:solidFill>
            </a:endParaRPr>
          </a:p>
        </p:txBody>
      </p:sp>
      <p:pic>
        <p:nvPicPr>
          <p:cNvPr id="187" name="Google Shape;187;p10"/>
          <p:cNvPicPr preferRelativeResize="0"/>
          <p:nvPr/>
        </p:nvPicPr>
        <p:blipFill rotWithShape="1">
          <a:blip r:embed="rId3">
            <a:alphaModFix/>
          </a:blip>
          <a:srcRect b="0" l="0" r="0" t="0"/>
          <a:stretch/>
        </p:blipFill>
        <p:spPr>
          <a:xfrm>
            <a:off x="381000" y="1611313"/>
            <a:ext cx="3524320" cy="456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4" name="Google Shape;194;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01</a:t>
            </a:r>
            <a:r>
              <a:rPr b="1" i="0" lang="en-US" sz="1600" u="none" cap="none" strike="noStrike">
                <a:solidFill>
                  <a:srgbClr val="FFFF00"/>
                </a:solidFill>
                <a:latin typeface="Arial"/>
                <a:ea typeface="Arial"/>
                <a:cs typeface="Arial"/>
                <a:sym typeface="Arial"/>
              </a:rPr>
              <a:t> – </a:t>
            </a:r>
            <a:r>
              <a:rPr b="1" lang="en-US" sz="1600">
                <a:solidFill>
                  <a:srgbClr val="FFFF00"/>
                </a:solidFill>
              </a:rPr>
              <a:t>07</a:t>
            </a:r>
            <a:r>
              <a:rPr b="1" i="0" lang="en-US" sz="1600" u="none" cap="none" strike="noStrike">
                <a:solidFill>
                  <a:srgbClr val="FFFF00"/>
                </a:solidFill>
                <a:latin typeface="Arial"/>
                <a:ea typeface="Arial"/>
                <a:cs typeface="Arial"/>
                <a:sym typeface="Arial"/>
              </a:rPr>
              <a:t>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b="0" i="0" sz="1400" u="none" cap="none" strike="noStrike">
              <a:solidFill>
                <a:srgbClr val="0000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pic>
        <p:nvPicPr>
          <p:cNvPr id="197" name="Google Shape;197;p11"/>
          <p:cNvPicPr preferRelativeResize="0"/>
          <p:nvPr/>
        </p:nvPicPr>
        <p:blipFill rotWithShape="1">
          <a:blip r:embed="rId3">
            <a:alphaModFix/>
          </a:blip>
          <a:srcRect b="0" l="0" r="0" t="0"/>
          <a:stretch/>
        </p:blipFill>
        <p:spPr>
          <a:xfrm>
            <a:off x="381000" y="1611313"/>
            <a:ext cx="3524320" cy="4560885"/>
          </a:xfrm>
          <a:prstGeom prst="rect">
            <a:avLst/>
          </a:prstGeom>
          <a:noFill/>
          <a:ln>
            <a:noFill/>
          </a:ln>
        </p:spPr>
      </p:pic>
      <p:sp>
        <p:nvSpPr>
          <p:cNvPr id="198" name="Google Shape;198;p11"/>
          <p:cNvSpPr txBox="1"/>
          <p:nvPr/>
        </p:nvSpPr>
        <p:spPr>
          <a:xfrm>
            <a:off x="4260545" y="1762812"/>
            <a:ext cx="4528500" cy="2462700"/>
          </a:xfrm>
          <a:prstGeom prst="rect">
            <a:avLst/>
          </a:prstGeom>
          <a:noFill/>
          <a:ln>
            <a:noFill/>
          </a:ln>
        </p:spPr>
        <p:txBody>
          <a:bodyPr anchorCtr="0" anchor="t" bIns="45700" lIns="91425" spcFirstLastPara="1" rIns="91425" wrap="square" tIns="45700">
            <a:spAutoFit/>
          </a:bodyPr>
          <a:lstStyle/>
          <a:p>
            <a:pPr indent="-298450" lvl="0" marL="457200" marR="0" rtl="0" algn="l">
              <a:lnSpc>
                <a:spcPct val="100000"/>
              </a:lnSpc>
              <a:spcBef>
                <a:spcPts val="0"/>
              </a:spcBef>
              <a:spcAft>
                <a:spcPts val="0"/>
              </a:spcAft>
              <a:buClr>
                <a:schemeClr val="lt1"/>
              </a:buClr>
              <a:buSzPts val="1100"/>
              <a:buAutoNum type="arabicPeriod"/>
            </a:pPr>
            <a:r>
              <a:rPr b="1" lang="en-US" sz="1100">
                <a:solidFill>
                  <a:schemeClr val="lt1"/>
                </a:solidFill>
              </a:rPr>
              <a:t>The forecasts suggest above 50% chance for weekly</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rainfall to be above-normal (above the upper tercile)</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over southeastern Nigeria, southern Cameroon,</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eastern Zambia, central and southern parts of Malawi,</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central Mozambique, and western parts of</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Madagascar.</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a:p>
            <a:pPr indent="-228600" lvl="0" marL="457200" marR="0" rtl="0" algn="l">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l">
              <a:lnSpc>
                <a:spcPct val="100000"/>
              </a:lnSpc>
              <a:spcBef>
                <a:spcPts val="0"/>
              </a:spcBef>
              <a:spcAft>
                <a:spcPts val="0"/>
              </a:spcAft>
              <a:buClr>
                <a:schemeClr val="lt1"/>
              </a:buClr>
              <a:buSzPts val="1100"/>
              <a:buAutoNum type="arabicPeriod"/>
            </a:pPr>
            <a:r>
              <a:rPr b="1" lang="en-US" sz="1100">
                <a:solidFill>
                  <a:schemeClr val="lt1"/>
                </a:solidFill>
              </a:rPr>
              <a:t>The consolidated probabilistic forecasts suggest</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above 50% chance for weekly total rainfall to be</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below-normal (below the lower tercile) over eastern</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Tanzania, southern Angola, northern, central and</a:t>
            </a:r>
            <a:endParaRPr b="1" sz="1100">
              <a:solidFill>
                <a:schemeClr val="lt1"/>
              </a:solidFill>
            </a:endParaRPr>
          </a:p>
          <a:p>
            <a:pPr indent="0" lvl="0" marL="457200" marR="0" rtl="0" algn="l">
              <a:lnSpc>
                <a:spcPct val="100000"/>
              </a:lnSpc>
              <a:spcBef>
                <a:spcPts val="0"/>
              </a:spcBef>
              <a:spcAft>
                <a:spcPts val="0"/>
              </a:spcAft>
              <a:buNone/>
            </a:pPr>
            <a:r>
              <a:rPr b="1" lang="en-US" sz="1100">
                <a:solidFill>
                  <a:schemeClr val="lt1"/>
                </a:solidFill>
              </a:rPr>
              <a:t>eastern parts of Namibia.</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 type="body"/>
          </p:nvPr>
        </p:nvSpPr>
        <p:spPr>
          <a:xfrm>
            <a:off x="152400" y="839117"/>
            <a:ext cx="8817000" cy="5365800"/>
          </a:xfrm>
          <a:prstGeom prst="rect">
            <a:avLst/>
          </a:prstGeom>
          <a:noFill/>
          <a:ln>
            <a:noFill/>
          </a:ln>
        </p:spPr>
        <p:txBody>
          <a:bodyPr anchorCtr="0" anchor="t" bIns="45700" lIns="91425" spcFirstLastPara="1" rIns="91425" wrap="square" tIns="45700">
            <a:noAutofit/>
          </a:bodyPr>
          <a:lstStyle/>
          <a:p>
            <a:pPr indent="-298450" lvl="0" marL="457200" rtl="0" algn="just">
              <a:lnSpc>
                <a:spcPct val="90000"/>
              </a:lnSpc>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Over the past 30 days, in East Africa, above-average rainfall was observed over eastern Tanzania and western Burundi. Rainfall was below-average over southwestern/central Ethiopia, southwestern Kenya, Uganda, Rwanda, eastern Burundi, Rwanda, and the rest of Tanzania. In southern Africa, above-average rainfall was observed over pockets of northwestern Angola, southeastern Zambia, pockets of central Namibia, central/southern Malawi, central/southern Mozambique, eastern Botswana, southern Zimbabwe, central/eastern South Africa, Lesotho, Eswatini, and much of Madagascar. Below-average rainfall was observed over the rest of Angola, northern Botswana, northern/central Zimbabwe, parts of west-central South Africa, the rest of Namibia, northern Zambia, Comoros, much of northern/south-central Mozambique, and northeastern Madagascar. In Central Africa, rainfall was above-average over most of Congo, many parts of western DRC, and parts of central Gabon. Rainfall was below-average over parts of southern, northern, and eastern DRC, northern/western Gabon, and Equatorial Guinea. In West Africa, rainfall was above-average over pockets of southeastern Guinea, eastern Liberia, southern Togo, and coastal Ghana. Rainfall was below-average in northern/central Cote d’Ivoire, central Togo, southern Benin, and southern Nigeria.</a:t>
            </a:r>
            <a:endParaRPr b="1" sz="110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900"/>
              <a:buFont typeface="Arial"/>
              <a:buNone/>
            </a:pPr>
            <a:r>
              <a:t/>
            </a:r>
            <a:endParaRPr b="1" sz="1100">
              <a:solidFill>
                <a:schemeClr val="lt1"/>
              </a:solidFill>
              <a:latin typeface="Arial"/>
              <a:ea typeface="Arial"/>
              <a:cs typeface="Arial"/>
              <a:sym typeface="Arial"/>
            </a:endParaRPr>
          </a:p>
          <a:p>
            <a:pPr indent="-298450" lvl="0" marL="457200" rtl="0" algn="just">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During the past 7 days, in East Africa, rainfall was above-average over southwestern Tanzania. Below-average rainfall was observed throughout the rest of Tanzania, Rwanda, Burundi, southern Uganda, southwestern Kenya and parts of southwestern Ethiopia. In Central Africa, rainfall was above-average over parts of southwestern Gabon, southwestern Congo, and some pockets of southeastern DRC. Below-average rainfall was observed across Equatorial Guinea, the rest of Gabon/Congo/DRC, and southern Cameroon. In West Africa, above-average rainfall was observed over pockets of eastern Liberia, and below average rainfall was observed over in southern and central Cote d’Ivoire, central and southern Ghana, southern Togo, southern Benin, and southern Nigeria. In southern Africa, rainfall was above-average over portions of southern Zambia, central and eastern Botswana, eastern South Africa, Lesotho, western and east-central Mozambique, central and southern Malawi, northern and southern Zimbabwe, and parts of central Madagascar. In contrast, rainfall was below-average over many parts of Angola, northern, central, and western Namibia, northern Zambia, central Zimbabwe, northeastern and southeastern Mozambique, pockets of central South Africa,  and the rest of Madagascar.</a:t>
            </a:r>
            <a:endParaRPr sz="1100"/>
          </a:p>
          <a:p>
            <a:pPr indent="0" lvl="0" marL="0" rtl="0" algn="just">
              <a:lnSpc>
                <a:spcPct val="100000"/>
              </a:lnSpc>
              <a:spcBef>
                <a:spcPts val="0"/>
              </a:spcBef>
              <a:spcAft>
                <a:spcPts val="0"/>
              </a:spcAft>
              <a:buSzPts val="1800"/>
              <a:buNone/>
            </a:pPr>
            <a:r>
              <a:t/>
            </a:r>
            <a:endParaRPr b="1" sz="1100">
              <a:solidFill>
                <a:schemeClr val="lt1"/>
              </a:solidFill>
              <a:latin typeface="Arial"/>
              <a:ea typeface="Arial"/>
              <a:cs typeface="Arial"/>
              <a:sym typeface="Arial"/>
            </a:endParaRPr>
          </a:p>
          <a:p>
            <a:pPr indent="-298450" lvl="0" marL="457200" rtl="0" algn="just">
              <a:lnSpc>
                <a:spcPct val="100000"/>
              </a:lnSpc>
              <a:spcBef>
                <a:spcPts val="0"/>
              </a:spcBef>
              <a:spcAft>
                <a:spcPts val="0"/>
              </a:spcAft>
              <a:buClr>
                <a:schemeClr val="lt1"/>
              </a:buClr>
              <a:buSzPts val="1100"/>
              <a:buFont typeface="Arial"/>
              <a:buChar char="•"/>
            </a:pPr>
            <a:r>
              <a:rPr b="1" lang="en-US" sz="1100">
                <a:solidFill>
                  <a:schemeClr val="lt1"/>
                </a:solidFill>
                <a:latin typeface="Arial"/>
                <a:ea typeface="Arial"/>
                <a:cs typeface="Arial"/>
                <a:sym typeface="Arial"/>
              </a:rPr>
              <a:t>Model forecasts call for an increased chance for week-1 rainfall to be below-normal along the Gulf of Guinea coast, portions of equatorial Central and East Africa, the western and central portions of southern Africa and in Madagascar. There is an increased chance for above-normal rainfall over the eastern portion of southern Africa, as well as from northern Angola to southern Zambia and western Tanzania. For week-2, there is an increased chance for below-normal rainfall over equatorial eastern African northern DRC, southern Angola, and northern and central Namibia. There is an increased chance for above-normal rainfall in the Gulf of Guinea region, over the eastern portion of southern Africa, and in Madagascar.</a:t>
            </a:r>
            <a:endParaRPr b="1" sz="1100">
              <a:solidFill>
                <a:schemeClr val="lt1"/>
              </a:solidFill>
              <a:latin typeface="Arial"/>
              <a:ea typeface="Arial"/>
              <a:cs typeface="Arial"/>
              <a:sym typeface="Arial"/>
            </a:endParaRPr>
          </a:p>
        </p:txBody>
      </p:sp>
      <p:sp>
        <p:nvSpPr>
          <p:cNvPr id="205" name="Google Shape;205;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a:t>
            </a:r>
            <a:r>
              <a:rPr b="1" lang="en-US" sz="1200">
                <a:solidFill>
                  <a:schemeClr val="lt1"/>
                </a:solidFill>
              </a:rPr>
              <a:t>southwestern </a:t>
            </a:r>
            <a:r>
              <a:rPr b="1" i="0" lang="en-US" sz="1200" u="none" cap="none" strike="noStrike">
                <a:solidFill>
                  <a:schemeClr val="lt1"/>
                </a:solidFill>
                <a:latin typeface="Arial"/>
                <a:ea typeface="Arial"/>
                <a:cs typeface="Arial"/>
                <a:sym typeface="Arial"/>
              </a:rPr>
              <a:t>Tanzania. Below-average rainfall was observed </a:t>
            </a:r>
            <a:r>
              <a:rPr b="1" lang="en-US" sz="1200">
                <a:solidFill>
                  <a:schemeClr val="lt1"/>
                </a:solidFill>
              </a:rPr>
              <a:t>throughout the rest of</a:t>
            </a:r>
            <a:r>
              <a:rPr b="1" i="0" lang="en-US" sz="1200" u="none" cap="none" strike="noStrike">
                <a:solidFill>
                  <a:schemeClr val="lt1"/>
                </a:solidFill>
                <a:latin typeface="Arial"/>
                <a:ea typeface="Arial"/>
                <a:cs typeface="Arial"/>
                <a:sym typeface="Arial"/>
              </a:rPr>
              <a:t> Tanzania, Rwanda, Burundi, southern </a:t>
            </a:r>
            <a:r>
              <a:rPr b="1" lang="en-US" sz="1200">
                <a:solidFill>
                  <a:schemeClr val="lt1"/>
                </a:solidFill>
              </a:rPr>
              <a:t>Uganda, southwestern Kenya and parts of southwestern Ethiopia</a:t>
            </a:r>
            <a:r>
              <a:rPr b="1" i="0" lang="en-US" sz="1200" u="none" cap="none" strike="noStrike">
                <a:solidFill>
                  <a:schemeClr val="lt1"/>
                </a:solidFill>
                <a:latin typeface="Arial"/>
                <a:ea typeface="Arial"/>
                <a:cs typeface="Arial"/>
                <a:sym typeface="Arial"/>
              </a:rPr>
              <a:t>. In Central Africa, rainfall was above-average over parts of sou</a:t>
            </a:r>
            <a:r>
              <a:rPr b="1" lang="en-US" sz="1200">
                <a:solidFill>
                  <a:schemeClr val="lt1"/>
                </a:solidFill>
              </a:rPr>
              <a:t>thwestern Gabon, southwestern Congo, and some pockets of southeas</a:t>
            </a:r>
            <a:r>
              <a:rPr b="1" i="0" lang="en-US" sz="1200" u="none" cap="none" strike="noStrike">
                <a:solidFill>
                  <a:schemeClr val="lt1"/>
                </a:solidFill>
                <a:latin typeface="Arial"/>
                <a:ea typeface="Arial"/>
                <a:cs typeface="Arial"/>
                <a:sym typeface="Arial"/>
              </a:rPr>
              <a:t>tern DRC. Below-average rainfall was observed across Equatorial Guinea, the rest of Gabon</a:t>
            </a:r>
            <a:r>
              <a:rPr b="1" lang="en-US" sz="1200">
                <a:solidFill>
                  <a:schemeClr val="lt1"/>
                </a:solidFill>
              </a:rPr>
              <a:t>/</a:t>
            </a:r>
            <a:r>
              <a:rPr b="1" i="0" lang="en-US" sz="1200" u="none" cap="none" strike="noStrike">
                <a:solidFill>
                  <a:schemeClr val="lt1"/>
                </a:solidFill>
                <a:latin typeface="Arial"/>
                <a:ea typeface="Arial"/>
                <a:cs typeface="Arial"/>
                <a:sym typeface="Arial"/>
              </a:rPr>
              <a:t>Congo/DRC, and so</a:t>
            </a:r>
            <a:r>
              <a:rPr b="1" lang="en-US" sz="1200">
                <a:solidFill>
                  <a:schemeClr val="lt1"/>
                </a:solidFill>
              </a:rPr>
              <a:t>uthern Cameroon</a:t>
            </a:r>
            <a:r>
              <a:rPr b="1" i="0" lang="en-US" sz="1200" u="none" cap="none" strike="noStrike">
                <a:solidFill>
                  <a:schemeClr val="lt1"/>
                </a:solidFill>
                <a:latin typeface="Arial"/>
                <a:ea typeface="Arial"/>
                <a:cs typeface="Arial"/>
                <a:sym typeface="Arial"/>
              </a:rPr>
              <a:t>. In West Africa, above-average rainfall was observed over pockets of eastern </a:t>
            </a:r>
            <a:r>
              <a:rPr b="1" lang="en-US" sz="1200">
                <a:solidFill>
                  <a:schemeClr val="lt1"/>
                </a:solidFill>
              </a:rPr>
              <a:t>Liberia, and below average rainfall was observed over in southern and central Cote d’Ivoire, central and southern Ghana, southern Togo, southern Benin, and southern Nigeria</a:t>
            </a:r>
            <a:r>
              <a:rPr b="1" i="0" lang="en-US" sz="1200" u="none" cap="none" strike="noStrike">
                <a:solidFill>
                  <a:schemeClr val="lt1"/>
                </a:solidFill>
                <a:latin typeface="Arial"/>
                <a:ea typeface="Arial"/>
                <a:cs typeface="Arial"/>
                <a:sym typeface="Arial"/>
              </a:rPr>
              <a:t>. In southern Africa, rainfall was above-average over portions of </a:t>
            </a:r>
            <a:r>
              <a:rPr b="1" lang="en-US" sz="1200">
                <a:solidFill>
                  <a:schemeClr val="lt1"/>
                </a:solidFill>
              </a:rPr>
              <a:t>southern Zambia, central and eastern </a:t>
            </a:r>
            <a:r>
              <a:rPr b="1" i="0" lang="en-US" sz="1200" u="none" cap="none" strike="noStrike">
                <a:solidFill>
                  <a:schemeClr val="lt1"/>
                </a:solidFill>
                <a:latin typeface="Arial"/>
                <a:ea typeface="Arial"/>
                <a:cs typeface="Arial"/>
                <a:sym typeface="Arial"/>
              </a:rPr>
              <a:t>Botswana, eastern South Africa, Lesotho, </a:t>
            </a:r>
            <a:r>
              <a:rPr b="1" lang="en-US" sz="1200">
                <a:solidFill>
                  <a:schemeClr val="lt1"/>
                </a:solidFill>
              </a:rPr>
              <a:t>western and east-central </a:t>
            </a:r>
            <a:r>
              <a:rPr b="1" i="0" lang="en-US" sz="1200" u="none" cap="none" strike="noStrike">
                <a:solidFill>
                  <a:schemeClr val="lt1"/>
                </a:solidFill>
                <a:latin typeface="Arial"/>
                <a:ea typeface="Arial"/>
                <a:cs typeface="Arial"/>
                <a:sym typeface="Arial"/>
              </a:rPr>
              <a:t>Mozambique, central and southern Malawi, northern and </a:t>
            </a:r>
            <a:r>
              <a:rPr b="1" lang="en-US" sz="1200">
                <a:solidFill>
                  <a:schemeClr val="lt1"/>
                </a:solidFill>
              </a:rPr>
              <a:t>southern Zimbabwe, </a:t>
            </a:r>
            <a:r>
              <a:rPr b="1" i="0" lang="en-US" sz="1200" u="none" cap="none" strike="noStrike">
                <a:solidFill>
                  <a:schemeClr val="lt1"/>
                </a:solidFill>
                <a:latin typeface="Arial"/>
                <a:ea typeface="Arial"/>
                <a:cs typeface="Arial"/>
                <a:sym typeface="Arial"/>
              </a:rPr>
              <a:t>and pa</a:t>
            </a:r>
            <a:r>
              <a:rPr b="1" lang="en-US" sz="1200">
                <a:solidFill>
                  <a:schemeClr val="lt1"/>
                </a:solidFill>
              </a:rPr>
              <a:t>rts of central </a:t>
            </a:r>
            <a:r>
              <a:rPr b="1" i="0" lang="en-US" sz="1200" u="none" cap="none" strike="noStrike">
                <a:solidFill>
                  <a:schemeClr val="lt1"/>
                </a:solidFill>
                <a:latin typeface="Arial"/>
                <a:ea typeface="Arial"/>
                <a:cs typeface="Arial"/>
                <a:sym typeface="Arial"/>
              </a:rPr>
              <a:t>Madagascar. In contrast, rainfall was below-average over many parts of Angola, north</a:t>
            </a:r>
            <a:r>
              <a:rPr b="1" lang="en-US" sz="1200">
                <a:solidFill>
                  <a:schemeClr val="lt1"/>
                </a:solidFill>
              </a:rPr>
              <a:t>ern, central, and w</a:t>
            </a:r>
            <a:r>
              <a:rPr b="1" i="0" lang="en-US" sz="1200" u="none" cap="none" strike="noStrike">
                <a:solidFill>
                  <a:schemeClr val="lt1"/>
                </a:solidFill>
                <a:latin typeface="Arial"/>
                <a:ea typeface="Arial"/>
                <a:cs typeface="Arial"/>
                <a:sym typeface="Arial"/>
              </a:rPr>
              <a:t>estern Namibia, </a:t>
            </a:r>
            <a:r>
              <a:rPr b="1" lang="en-US" sz="1200">
                <a:solidFill>
                  <a:schemeClr val="lt1"/>
                </a:solidFill>
              </a:rPr>
              <a:t>northern </a:t>
            </a:r>
            <a:r>
              <a:rPr b="1" i="0" lang="en-US" sz="1200" u="none" cap="none" strike="noStrike">
                <a:solidFill>
                  <a:schemeClr val="lt1"/>
                </a:solidFill>
                <a:latin typeface="Arial"/>
                <a:ea typeface="Arial"/>
                <a:cs typeface="Arial"/>
                <a:sym typeface="Arial"/>
              </a:rPr>
              <a:t>Zambia, </a:t>
            </a:r>
            <a:r>
              <a:rPr b="1" lang="en-US" sz="1200">
                <a:solidFill>
                  <a:schemeClr val="lt1"/>
                </a:solidFill>
              </a:rPr>
              <a:t>central </a:t>
            </a:r>
            <a:r>
              <a:rPr b="1" i="0" lang="en-US" sz="1200" u="none" cap="none" strike="noStrike">
                <a:solidFill>
                  <a:schemeClr val="lt1"/>
                </a:solidFill>
                <a:latin typeface="Arial"/>
                <a:ea typeface="Arial"/>
                <a:cs typeface="Arial"/>
                <a:sym typeface="Arial"/>
              </a:rPr>
              <a:t>Zimbabwe, </a:t>
            </a:r>
            <a:r>
              <a:rPr b="1" lang="en-US" sz="1200">
                <a:solidFill>
                  <a:schemeClr val="lt1"/>
                </a:solidFill>
              </a:rPr>
              <a:t>northeastern and southeastern</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pockets</a:t>
            </a:r>
            <a:r>
              <a:rPr b="1" lang="en-US" sz="1200">
                <a:solidFill>
                  <a:schemeClr val="lt1"/>
                </a:solidFill>
              </a:rPr>
              <a:t> of central South Africa, </a:t>
            </a:r>
            <a:r>
              <a:rPr b="1" i="0" lang="en-US" sz="1200" u="none" cap="none" strike="noStrike">
                <a:solidFill>
                  <a:schemeClr val="lt1"/>
                </a:solidFill>
                <a:latin typeface="Arial"/>
                <a:ea typeface="Arial"/>
                <a:cs typeface="Arial"/>
                <a:sym typeface="Arial"/>
              </a:rPr>
              <a:t> and </a:t>
            </a:r>
            <a:r>
              <a:rPr b="1" lang="en-US" sz="1200">
                <a:solidFill>
                  <a:schemeClr val="lt1"/>
                </a:solidFill>
              </a:rPr>
              <a:t>the rest of </a:t>
            </a:r>
            <a:r>
              <a:rPr b="1" i="0" lang="en-US" sz="1200" u="none" cap="none" strike="noStrike">
                <a:solidFill>
                  <a:schemeClr val="lt1"/>
                </a:solidFill>
                <a:latin typeface="Arial"/>
                <a:ea typeface="Arial"/>
                <a:cs typeface="Arial"/>
                <a:sym typeface="Arial"/>
              </a:rPr>
              <a:t>Madagascar.</a:t>
            </a:r>
            <a:endParaRPr/>
          </a:p>
          <a:p>
            <a:pPr indent="0" lvl="0" marL="457200" marR="0" rtl="0" algn="just">
              <a:lnSpc>
                <a:spcPct val="100000"/>
              </a:lnSpc>
              <a:spcBef>
                <a:spcPts val="0"/>
              </a:spcBef>
              <a:spcAft>
                <a:spcPts val="0"/>
              </a:spcAft>
              <a:buNone/>
            </a:pPr>
            <a:r>
              <a:t/>
            </a:r>
            <a:endParaRPr/>
          </a:p>
          <a:p>
            <a:pPr indent="-260350" lvl="0" marL="285750" marR="0" rtl="0" algn="just">
              <a:lnSpc>
                <a:spcPct val="100000"/>
              </a:lnSpc>
              <a:spcBef>
                <a:spcPts val="0"/>
              </a:spcBef>
              <a:spcAft>
                <a:spcPts val="0"/>
              </a:spcAft>
              <a:buClr>
                <a:schemeClr val="lt1"/>
              </a:buClr>
              <a:buSzPts val="1000"/>
              <a:buFont typeface="Arial"/>
              <a:buChar char="•"/>
            </a:pPr>
            <a:r>
              <a:rPr b="1" lang="en-US" sz="1200">
                <a:solidFill>
                  <a:schemeClr val="lt1"/>
                </a:solidFill>
              </a:rPr>
              <a:t>Model forecasts call for an increased chance for week-1 rainfall to be below-normal along the Gulf of Guinea coast, portions of equatorial Central and East Africa, the western and central portions of southern Africa and in Madagascar. There is an increased chance for above-normal rainfall over the eastern portion of southern Africa, as well as from northern Angola to southern Zambia and western Tanzania. For week-2, there is an increased chance for below-normal rainfall over equatorial eastern African northern DRC, southern Angola, and northern and central Namibia. There is an increased chance for above-normal rainfall in the Gulf of Guinea region, over the eastern portion of southern Africa, and in Madagascar.</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25"/>
          <p:cNvSpPr txBox="1"/>
          <p:nvPr/>
        </p:nvSpPr>
        <p:spPr>
          <a:xfrm>
            <a:off x="79248" y="4953000"/>
            <a:ext cx="8991600" cy="19209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100" u="none" cap="none" strike="noStrike">
                <a:solidFill>
                  <a:schemeClr val="lt1"/>
                </a:solidFill>
                <a:latin typeface="Arial"/>
                <a:ea typeface="Arial"/>
                <a:cs typeface="Arial"/>
                <a:sym typeface="Arial"/>
              </a:rPr>
              <a:t>Over the past 90 days, in East Africa, above-average rainfall was observed over parts of western Ethiopia, </a:t>
            </a:r>
            <a:r>
              <a:rPr b="1" lang="en-US" sz="1100">
                <a:solidFill>
                  <a:schemeClr val="lt1"/>
                </a:solidFill>
              </a:rPr>
              <a:t>parts of central</a:t>
            </a:r>
            <a:r>
              <a:rPr b="1" i="0" lang="en-US" sz="1100" u="none" cap="none" strike="noStrike">
                <a:solidFill>
                  <a:schemeClr val="lt1"/>
                </a:solidFill>
                <a:latin typeface="Arial"/>
                <a:ea typeface="Arial"/>
                <a:cs typeface="Arial"/>
                <a:sym typeface="Arial"/>
              </a:rPr>
              <a:t> </a:t>
            </a:r>
            <a:r>
              <a:rPr b="1" lang="en-US" sz="1100">
                <a:solidFill>
                  <a:schemeClr val="lt1"/>
                </a:solidFill>
              </a:rPr>
              <a:t>Kenya</a:t>
            </a:r>
            <a:r>
              <a:rPr b="1" i="0" lang="en-US" sz="1100" u="none" cap="none" strike="noStrike">
                <a:solidFill>
                  <a:schemeClr val="lt1"/>
                </a:solidFill>
                <a:latin typeface="Arial"/>
                <a:ea typeface="Arial"/>
                <a:cs typeface="Arial"/>
                <a:sym typeface="Arial"/>
              </a:rPr>
              <a:t>, western Burundi, northern and southern Uganda, and western/eastern Tanzania. Rainfall was below-average over southern Ethiopia, much of Kenya, Rwanda, eastern Burundi, southern Somalia, and </a:t>
            </a:r>
            <a:r>
              <a:rPr b="1" lang="en-US" sz="1100">
                <a:solidFill>
                  <a:schemeClr val="lt1"/>
                </a:solidFill>
              </a:rPr>
              <a:t>central/southern</a:t>
            </a:r>
            <a:r>
              <a:rPr b="1" i="0" lang="en-US" sz="1100" u="none" cap="none" strike="noStrike">
                <a:solidFill>
                  <a:schemeClr val="lt1"/>
                </a:solidFill>
                <a:latin typeface="Arial"/>
                <a:ea typeface="Arial"/>
                <a:cs typeface="Arial"/>
                <a:sym typeface="Arial"/>
              </a:rPr>
              <a:t> Tanzania. In southern Africa, above-average rainfall was observed over parts of central and northern Angola, much of Zambia, central Namibia, much of South Africa, Lesotho, Eswatini, Malawi, parts of north-central and southern Mozambique, southern Bo</a:t>
            </a:r>
            <a:r>
              <a:rPr b="1" lang="en-US" sz="1100">
                <a:solidFill>
                  <a:schemeClr val="lt1"/>
                </a:solidFill>
              </a:rPr>
              <a:t>tswana, southern Zimbabwe, </a:t>
            </a:r>
            <a:r>
              <a:rPr b="1" i="0" lang="en-US" sz="1100" u="none" cap="none" strike="noStrike">
                <a:solidFill>
                  <a:schemeClr val="lt1"/>
                </a:solidFill>
                <a:latin typeface="Arial"/>
                <a:ea typeface="Arial"/>
                <a:cs typeface="Arial"/>
                <a:sym typeface="Arial"/>
              </a:rPr>
              <a:t>and ce</a:t>
            </a:r>
            <a:r>
              <a:rPr b="1" lang="en-US" sz="1100">
                <a:solidFill>
                  <a:schemeClr val="lt1"/>
                </a:solidFill>
              </a:rPr>
              <a:t>ntral/</a:t>
            </a:r>
            <a:r>
              <a:rPr b="1" i="0" lang="en-US" sz="1100" u="none" cap="none" strike="noStrike">
                <a:solidFill>
                  <a:schemeClr val="lt1"/>
                </a:solidFill>
                <a:latin typeface="Arial"/>
                <a:ea typeface="Arial"/>
                <a:cs typeface="Arial"/>
                <a:sym typeface="Arial"/>
              </a:rPr>
              <a:t>southern Madagascar. Below-average rainfall was observed over southern/e</a:t>
            </a:r>
            <a:r>
              <a:rPr b="1" lang="en-US" sz="1100">
                <a:solidFill>
                  <a:schemeClr val="lt1"/>
                </a:solidFill>
              </a:rPr>
              <a:t>astern</a:t>
            </a:r>
            <a:r>
              <a:rPr b="1" i="0" lang="en-US" sz="1100" u="none" cap="none" strike="noStrike">
                <a:solidFill>
                  <a:schemeClr val="lt1"/>
                </a:solidFill>
                <a:latin typeface="Arial"/>
                <a:ea typeface="Arial"/>
                <a:cs typeface="Arial"/>
                <a:sym typeface="Arial"/>
              </a:rPr>
              <a:t> Angola, </a:t>
            </a:r>
            <a:r>
              <a:rPr b="1" lang="en-US" sz="1100">
                <a:solidFill>
                  <a:schemeClr val="lt1"/>
                </a:solidFill>
              </a:rPr>
              <a:t>northern</a:t>
            </a:r>
            <a:r>
              <a:rPr b="1" i="0" lang="en-US" sz="1100" u="none" cap="none" strike="noStrike">
                <a:solidFill>
                  <a:schemeClr val="lt1"/>
                </a:solidFill>
                <a:latin typeface="Arial"/>
                <a:ea typeface="Arial"/>
                <a:cs typeface="Arial"/>
                <a:sym typeface="Arial"/>
              </a:rPr>
              <a:t> Botswana, </a:t>
            </a:r>
            <a:r>
              <a:rPr b="1" lang="en-US" sz="1100">
                <a:solidFill>
                  <a:schemeClr val="lt1"/>
                </a:solidFill>
              </a:rPr>
              <a:t>northern/central</a:t>
            </a:r>
            <a:r>
              <a:rPr b="1" i="0" lang="en-US" sz="1100" u="none" cap="none" strike="noStrike">
                <a:solidFill>
                  <a:schemeClr val="lt1"/>
                </a:solidFill>
                <a:latin typeface="Arial"/>
                <a:ea typeface="Arial"/>
                <a:cs typeface="Arial"/>
                <a:sym typeface="Arial"/>
              </a:rPr>
              <a:t> Zimbabwe, </a:t>
            </a:r>
            <a:r>
              <a:rPr b="1" lang="en-US" sz="1100">
                <a:solidFill>
                  <a:schemeClr val="lt1"/>
                </a:solidFill>
              </a:rPr>
              <a:t>northern/central</a:t>
            </a:r>
            <a:r>
              <a:rPr b="1" i="0" lang="en-US" sz="1100" u="none" cap="none" strike="noStrike">
                <a:solidFill>
                  <a:schemeClr val="lt1"/>
                </a:solidFill>
                <a:latin typeface="Arial"/>
                <a:ea typeface="Arial"/>
                <a:cs typeface="Arial"/>
                <a:sym typeface="Arial"/>
              </a:rPr>
              <a:t> Mozambique, northern Namibia, Comoros, and northern Madagascar. In Central Africa, rainfall was above-average over southeastern Cameroon, eastern Gabon, Congo, and </a:t>
            </a:r>
            <a:r>
              <a:rPr b="1" lang="en-US" sz="1100">
                <a:solidFill>
                  <a:schemeClr val="lt1"/>
                </a:solidFill>
              </a:rPr>
              <a:t>northern/western/central</a:t>
            </a:r>
            <a:r>
              <a:rPr b="1" i="0" lang="en-US" sz="1100" u="none" cap="none" strike="noStrike">
                <a:solidFill>
                  <a:schemeClr val="lt1"/>
                </a:solidFill>
                <a:latin typeface="Arial"/>
                <a:ea typeface="Arial"/>
                <a:cs typeface="Arial"/>
                <a:sym typeface="Arial"/>
              </a:rPr>
              <a:t> DRC. Rainfall was below-average over western and central Cameroon, western and southern Gabon, Equatorial Guinea, and portions of north</a:t>
            </a:r>
            <a:r>
              <a:rPr b="1" lang="en-US" sz="1100">
                <a:solidFill>
                  <a:schemeClr val="lt1"/>
                </a:solidFill>
              </a:rPr>
              <a:t>-central</a:t>
            </a:r>
            <a:r>
              <a:rPr b="1" i="0" lang="en-US" sz="1100" u="none" cap="none" strike="noStrike">
                <a:solidFill>
                  <a:schemeClr val="lt1"/>
                </a:solidFill>
                <a:latin typeface="Arial"/>
                <a:ea typeface="Arial"/>
                <a:cs typeface="Arial"/>
                <a:sym typeface="Arial"/>
              </a:rPr>
              <a:t>, eastern, and southern DRC. In West Africa, rainfall was above-average over parts of eastern Guinea, coastal Cote d’Ivoire, coastal Ghana, and coastal T</a:t>
            </a:r>
            <a:r>
              <a:rPr b="1" lang="en-US" sz="1100">
                <a:solidFill>
                  <a:schemeClr val="lt1"/>
                </a:solidFill>
              </a:rPr>
              <a:t>ogo</a:t>
            </a:r>
            <a:r>
              <a:rPr b="1" i="0" lang="en-US" sz="1100" u="none" cap="none" strike="noStrike">
                <a:solidFill>
                  <a:schemeClr val="lt1"/>
                </a:solidFill>
                <a:latin typeface="Arial"/>
                <a:ea typeface="Arial"/>
                <a:cs typeface="Arial"/>
                <a:sym typeface="Arial"/>
              </a:rPr>
              <a:t>. In contrast, below-average rainfall was observed over coastal Liberia, northern/central Cote d</a:t>
            </a:r>
            <a:r>
              <a:rPr b="1" lang="en-US" sz="1100">
                <a:solidFill>
                  <a:schemeClr val="lt1"/>
                </a:solidFill>
              </a:rPr>
              <a:t>’Ivoire, central Ghana, central Togo, central/southern Benin, and </a:t>
            </a:r>
            <a:r>
              <a:rPr b="1" i="0" lang="en-US" sz="1100" u="none" cap="none" strike="noStrike">
                <a:solidFill>
                  <a:schemeClr val="lt1"/>
                </a:solidFill>
                <a:latin typeface="Arial"/>
                <a:ea typeface="Arial"/>
                <a:cs typeface="Arial"/>
                <a:sym typeface="Arial"/>
              </a:rPr>
              <a:t>southern Nigeria.</a:t>
            </a:r>
            <a:endParaRPr b="1" i="0" sz="1100" u="none" cap="none" strike="noStrike">
              <a:solidFill>
                <a:schemeClr val="lt1"/>
              </a:solidFill>
              <a:latin typeface="Arial"/>
              <a:ea typeface="Arial"/>
              <a:cs typeface="Arial"/>
              <a:sym typeface="Arial"/>
            </a:endParaRPr>
          </a:p>
        </p:txBody>
      </p:sp>
      <p:pic>
        <p:nvPicPr>
          <p:cNvPr id="113" name="Google Shape;113;p25"/>
          <p:cNvPicPr preferRelativeResize="0"/>
          <p:nvPr/>
        </p:nvPicPr>
        <p:blipFill rotWithShape="1">
          <a:blip r:embed="rId3">
            <a:alphaModFix/>
          </a:blip>
          <a:srcRect b="0" l="0" r="0" t="0"/>
          <a:stretch/>
        </p:blipFill>
        <p:spPr>
          <a:xfrm>
            <a:off x="4663211" y="1074420"/>
            <a:ext cx="3794760" cy="3794760"/>
          </a:xfrm>
          <a:prstGeom prst="rect">
            <a:avLst/>
          </a:prstGeom>
          <a:noFill/>
          <a:ln>
            <a:noFill/>
          </a:ln>
        </p:spPr>
      </p:pic>
      <p:pic>
        <p:nvPicPr>
          <p:cNvPr id="114" name="Google Shape;114;p25"/>
          <p:cNvPicPr preferRelativeResize="0"/>
          <p:nvPr/>
        </p:nvPicPr>
        <p:blipFill rotWithShape="1">
          <a:blip r:embed="rId4">
            <a:alphaModFix/>
          </a:blip>
          <a:srcRect b="0" l="0" r="0" t="0"/>
          <a:stretch/>
        </p:blipFill>
        <p:spPr>
          <a:xfrm>
            <a:off x="568751" y="1074420"/>
            <a:ext cx="3794760" cy="3794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pic>
        <p:nvPicPr>
          <p:cNvPr id="121" name="Google Shape;121;p26"/>
          <p:cNvPicPr preferRelativeResize="0"/>
          <p:nvPr/>
        </p:nvPicPr>
        <p:blipFill rotWithShape="1">
          <a:blip r:embed="rId3">
            <a:alphaModFix/>
          </a:blip>
          <a:srcRect b="0" l="0" r="0" t="0"/>
          <a:stretch/>
        </p:blipFill>
        <p:spPr>
          <a:xfrm>
            <a:off x="4663440" y="1077132"/>
            <a:ext cx="3794760" cy="3794760"/>
          </a:xfrm>
          <a:prstGeom prst="rect">
            <a:avLst/>
          </a:prstGeom>
          <a:noFill/>
          <a:ln>
            <a:noFill/>
          </a:ln>
        </p:spPr>
      </p:pic>
      <p:pic>
        <p:nvPicPr>
          <p:cNvPr id="122" name="Google Shape;122;p26"/>
          <p:cNvPicPr preferRelativeResize="0"/>
          <p:nvPr/>
        </p:nvPicPr>
        <p:blipFill rotWithShape="1">
          <a:blip r:embed="rId4">
            <a:alphaModFix/>
          </a:blip>
          <a:srcRect b="0" l="0" r="0" t="0"/>
          <a:stretch/>
        </p:blipFill>
        <p:spPr>
          <a:xfrm>
            <a:off x="566928" y="1077132"/>
            <a:ext cx="3794760" cy="3794760"/>
          </a:xfrm>
          <a:prstGeom prst="rect">
            <a:avLst/>
          </a:prstGeom>
          <a:noFill/>
          <a:ln>
            <a:noFill/>
          </a:ln>
        </p:spPr>
      </p:pic>
      <p:sp>
        <p:nvSpPr>
          <p:cNvPr id="123" name="Google Shape;123;p26"/>
          <p:cNvSpPr txBox="1"/>
          <p:nvPr/>
        </p:nvSpPr>
        <p:spPr>
          <a:xfrm>
            <a:off x="79248" y="5029200"/>
            <a:ext cx="8991600" cy="17685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100" u="none" cap="none" strike="noStrike">
                <a:solidFill>
                  <a:schemeClr val="lt1"/>
                </a:solidFill>
                <a:latin typeface="Arial"/>
                <a:ea typeface="Arial"/>
                <a:cs typeface="Arial"/>
                <a:sym typeface="Arial"/>
              </a:rPr>
              <a:t>Over the past 30 days, in East Africa, above-average rainfall was observed over eastern Tanzania and western Burundi. Rainfall was below-average over southwestern/central Ethiopia, southwestern Kenya, Uganda, Rwanda, eastern Burundi, Rwan</a:t>
            </a:r>
            <a:r>
              <a:rPr b="1" lang="en-US" sz="1100">
                <a:solidFill>
                  <a:schemeClr val="lt1"/>
                </a:solidFill>
              </a:rPr>
              <a:t>da,</a:t>
            </a:r>
            <a:r>
              <a:rPr b="1" i="0" lang="en-US" sz="1100" u="none" cap="none" strike="noStrike">
                <a:solidFill>
                  <a:schemeClr val="lt1"/>
                </a:solidFill>
                <a:latin typeface="Arial"/>
                <a:ea typeface="Arial"/>
                <a:cs typeface="Arial"/>
                <a:sym typeface="Arial"/>
              </a:rPr>
              <a:t> and </a:t>
            </a:r>
            <a:r>
              <a:rPr b="1" lang="en-US" sz="1100">
                <a:solidFill>
                  <a:schemeClr val="lt1"/>
                </a:solidFill>
              </a:rPr>
              <a:t>the rest of</a:t>
            </a:r>
            <a:r>
              <a:rPr b="1" i="0" lang="en-US" sz="1100" u="none" cap="none" strike="noStrike">
                <a:solidFill>
                  <a:schemeClr val="lt1"/>
                </a:solidFill>
                <a:latin typeface="Arial"/>
                <a:ea typeface="Arial"/>
                <a:cs typeface="Arial"/>
                <a:sym typeface="Arial"/>
              </a:rPr>
              <a:t> Tanzania. In southern Africa, above-average rainfall was observed over pockets of northwestern Angola, southeastern Zambia, pocket</a:t>
            </a:r>
            <a:r>
              <a:rPr b="1" lang="en-US" sz="1100">
                <a:solidFill>
                  <a:schemeClr val="lt1"/>
                </a:solidFill>
              </a:rPr>
              <a:t>s of central </a:t>
            </a:r>
            <a:r>
              <a:rPr b="1" i="0" lang="en-US" sz="1100" u="none" cap="none" strike="noStrike">
                <a:solidFill>
                  <a:schemeClr val="lt1"/>
                </a:solidFill>
                <a:latin typeface="Arial"/>
                <a:ea typeface="Arial"/>
                <a:cs typeface="Arial"/>
                <a:sym typeface="Arial"/>
              </a:rPr>
              <a:t>Namibia, central/</a:t>
            </a:r>
            <a:r>
              <a:rPr b="1" lang="en-US" sz="1100">
                <a:solidFill>
                  <a:schemeClr val="lt1"/>
                </a:solidFill>
              </a:rPr>
              <a:t>southern </a:t>
            </a:r>
            <a:r>
              <a:rPr b="1" i="0" lang="en-US" sz="1100" u="none" cap="none" strike="noStrike">
                <a:solidFill>
                  <a:schemeClr val="lt1"/>
                </a:solidFill>
                <a:latin typeface="Arial"/>
                <a:ea typeface="Arial"/>
                <a:cs typeface="Arial"/>
                <a:sym typeface="Arial"/>
              </a:rPr>
              <a:t>Malawi, central/southern Mozambique, eastern Botswana, southern Zimbabw</a:t>
            </a:r>
            <a:r>
              <a:rPr b="1" lang="en-US" sz="1100">
                <a:solidFill>
                  <a:schemeClr val="lt1"/>
                </a:solidFill>
              </a:rPr>
              <a:t>e, central/eastern South Africa, Lesotho, Eswatini, </a:t>
            </a:r>
            <a:r>
              <a:rPr b="1" i="0" lang="en-US" sz="1100" u="none" cap="none" strike="noStrike">
                <a:solidFill>
                  <a:schemeClr val="lt1"/>
                </a:solidFill>
                <a:latin typeface="Arial"/>
                <a:ea typeface="Arial"/>
                <a:cs typeface="Arial"/>
                <a:sym typeface="Arial"/>
              </a:rPr>
              <a:t>and much of Madagascar. Below-average rainfall was observed over </a:t>
            </a:r>
            <a:r>
              <a:rPr b="1" lang="en-US" sz="1100">
                <a:solidFill>
                  <a:schemeClr val="lt1"/>
                </a:solidFill>
              </a:rPr>
              <a:t>the rest of</a:t>
            </a:r>
            <a:r>
              <a:rPr b="1" i="0" lang="en-US" sz="1100" u="none" cap="none" strike="noStrike">
                <a:solidFill>
                  <a:schemeClr val="lt1"/>
                </a:solidFill>
                <a:latin typeface="Arial"/>
                <a:ea typeface="Arial"/>
                <a:cs typeface="Arial"/>
                <a:sym typeface="Arial"/>
              </a:rPr>
              <a:t> Angola, </a:t>
            </a:r>
            <a:r>
              <a:rPr b="1" lang="en-US" sz="1100">
                <a:solidFill>
                  <a:schemeClr val="lt1"/>
                </a:solidFill>
              </a:rPr>
              <a:t>northern</a:t>
            </a:r>
            <a:r>
              <a:rPr b="1" i="0" lang="en-US" sz="1100" u="none" cap="none" strike="noStrike">
                <a:solidFill>
                  <a:schemeClr val="lt1"/>
                </a:solidFill>
                <a:latin typeface="Arial"/>
                <a:ea typeface="Arial"/>
                <a:cs typeface="Arial"/>
                <a:sym typeface="Arial"/>
              </a:rPr>
              <a:t> Botswana</a:t>
            </a:r>
            <a:r>
              <a:rPr b="1" lang="en-US" sz="1100">
                <a:solidFill>
                  <a:schemeClr val="lt1"/>
                </a:solidFill>
              </a:rPr>
              <a:t>, northern/central </a:t>
            </a:r>
            <a:r>
              <a:rPr b="1" i="0" lang="en-US" sz="1100" u="none" cap="none" strike="noStrike">
                <a:solidFill>
                  <a:schemeClr val="lt1"/>
                </a:solidFill>
                <a:latin typeface="Arial"/>
                <a:ea typeface="Arial"/>
                <a:cs typeface="Arial"/>
                <a:sym typeface="Arial"/>
              </a:rPr>
              <a:t>Zimbabwe, parts of </a:t>
            </a:r>
            <a:r>
              <a:rPr b="1" lang="en-US" sz="1100">
                <a:solidFill>
                  <a:schemeClr val="lt1"/>
                </a:solidFill>
              </a:rPr>
              <a:t>west-central</a:t>
            </a:r>
            <a:r>
              <a:rPr b="1" i="0" lang="en-US" sz="1100" u="none" cap="none" strike="noStrike">
                <a:solidFill>
                  <a:schemeClr val="lt1"/>
                </a:solidFill>
                <a:latin typeface="Arial"/>
                <a:ea typeface="Arial"/>
                <a:cs typeface="Arial"/>
                <a:sym typeface="Arial"/>
              </a:rPr>
              <a:t> South Africa, the rest of Namibia, northern Zambia, Comoros, much of northern/south-central Mozambique,</a:t>
            </a:r>
            <a:r>
              <a:rPr b="1" lang="en-US" sz="1100">
                <a:solidFill>
                  <a:schemeClr val="lt1"/>
                </a:solidFill>
              </a:rPr>
              <a:t> and northeastern Madagascar</a:t>
            </a:r>
            <a:r>
              <a:rPr b="1" i="0" lang="en-US" sz="1100" u="none" cap="none" strike="noStrike">
                <a:solidFill>
                  <a:schemeClr val="lt1"/>
                </a:solidFill>
                <a:latin typeface="Arial"/>
                <a:ea typeface="Arial"/>
                <a:cs typeface="Arial"/>
                <a:sym typeface="Arial"/>
              </a:rPr>
              <a:t>. In Central Africa, rainfall was above-average over most of Congo, many parts of western DRC, an</a:t>
            </a:r>
            <a:r>
              <a:rPr b="1" lang="en-US" sz="1100">
                <a:solidFill>
                  <a:schemeClr val="lt1"/>
                </a:solidFill>
              </a:rPr>
              <a:t>d parts of central Gabon</a:t>
            </a:r>
            <a:r>
              <a:rPr b="1" i="0" lang="en-US" sz="1100" u="none" cap="none" strike="noStrike">
                <a:solidFill>
                  <a:schemeClr val="lt1"/>
                </a:solidFill>
                <a:latin typeface="Arial"/>
                <a:ea typeface="Arial"/>
                <a:cs typeface="Arial"/>
                <a:sym typeface="Arial"/>
              </a:rPr>
              <a:t>. Rainfall was below-average over parts of southern</a:t>
            </a:r>
            <a:r>
              <a:rPr b="1" lang="en-US" sz="1100">
                <a:solidFill>
                  <a:schemeClr val="lt1"/>
                </a:solidFill>
              </a:rPr>
              <a:t>, northern, and </a:t>
            </a:r>
            <a:r>
              <a:rPr b="1" i="0" lang="en-US" sz="1100" u="none" cap="none" strike="noStrike">
                <a:solidFill>
                  <a:schemeClr val="lt1"/>
                </a:solidFill>
                <a:latin typeface="Arial"/>
                <a:ea typeface="Arial"/>
                <a:cs typeface="Arial"/>
                <a:sym typeface="Arial"/>
              </a:rPr>
              <a:t>eastern DRC, n</a:t>
            </a:r>
            <a:r>
              <a:rPr b="1" lang="en-US" sz="1100">
                <a:solidFill>
                  <a:schemeClr val="lt1"/>
                </a:solidFill>
              </a:rPr>
              <a:t>orthern/western Gabon, and Equatorial Guinea</a:t>
            </a:r>
            <a:r>
              <a:rPr b="1" i="0" lang="en-US" sz="1100" u="none" cap="none" strike="noStrike">
                <a:solidFill>
                  <a:schemeClr val="lt1"/>
                </a:solidFill>
                <a:latin typeface="Arial"/>
                <a:ea typeface="Arial"/>
                <a:cs typeface="Arial"/>
                <a:sym typeface="Arial"/>
              </a:rPr>
              <a:t>. In West Africa, rainfall was above-average over pockets of southeastern Guinea, ea</a:t>
            </a:r>
            <a:r>
              <a:rPr b="1" lang="en-US" sz="1100">
                <a:solidFill>
                  <a:schemeClr val="lt1"/>
                </a:solidFill>
              </a:rPr>
              <a:t>stern Liberia, southern Togo, </a:t>
            </a:r>
            <a:r>
              <a:rPr b="1" i="0" lang="en-US" sz="1100" u="none" cap="none" strike="noStrike">
                <a:solidFill>
                  <a:schemeClr val="lt1"/>
                </a:solidFill>
                <a:latin typeface="Arial"/>
                <a:ea typeface="Arial"/>
                <a:cs typeface="Arial"/>
                <a:sym typeface="Arial"/>
              </a:rPr>
              <a:t>and coastal Ghana. Rainfall was below-avera</a:t>
            </a:r>
            <a:r>
              <a:rPr b="1" lang="en-US" sz="1100">
                <a:solidFill>
                  <a:schemeClr val="lt1"/>
                </a:solidFill>
              </a:rPr>
              <a:t>ge in northern/central Cote d’Ivoire, central Togo, southern Benin, and southern Nigeria.</a:t>
            </a:r>
            <a:endParaRPr b="1" i="0" sz="11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27"/>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27"/>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27"/>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27"/>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27"/>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27"/>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27"/>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27"/>
          <p:cNvSpPr txBox="1"/>
          <p:nvPr/>
        </p:nvSpPr>
        <p:spPr>
          <a:xfrm>
            <a:off x="79248" y="4973422"/>
            <a:ext cx="8991600" cy="1954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100">
                <a:solidFill>
                  <a:schemeClr val="lt1"/>
                </a:solidFill>
              </a:rPr>
              <a:t>During the past 7 days, in East Africa, rainfall was above-average over southwestern Tanzania. Below-average rainfall was observed throughout the rest of Tanzania, Rwanda, Burundi, southern Uganda, southwestern Kenya and parts of southwestern Ethiopia. In Central Africa, rainfall was above-average over parts of southwestern Gabon, southwestern Congo, and some pockets of southeastern DRC. Below-average rainfall was observed across Equatorial Guinea, the rest of Gabon/Congo/DRC, and southern Cameroon. In West Africa, above-average rainfall was observed over pockets of eastern Liberia, and below average rainfall was observed over in southern and central Cote d’Ivoire, central and southern Ghana, southern Togo, southern Benin, and southern Nigeria. In southern Africa, rainfall was above-average over portions of southern Zambia, central and eastern Botswana, eastern South Africa, Lesotho, western and east-central Mozambique, central and southern Malawi, northern and southern Zimbabwe, and parts of central Madagascar. In contrast, rainfall was below-average over many parts of Angola, northern, central, and western Namibia, northern Zambia, central Zimbabwe, northeastern and southeastern Mozambique, pockets of central South Africa,  and the rest of Madagascar.</a:t>
            </a:r>
            <a:endParaRPr b="1" i="0" sz="1100" u="none" cap="none" strike="noStrike">
              <a:solidFill>
                <a:schemeClr val="lt1"/>
              </a:solidFill>
              <a:latin typeface="Arial"/>
              <a:ea typeface="Arial"/>
              <a:cs typeface="Arial"/>
              <a:sym typeface="Arial"/>
            </a:endParaRPr>
          </a:p>
        </p:txBody>
      </p:sp>
      <p:pic>
        <p:nvPicPr>
          <p:cNvPr id="138" name="Google Shape;138;p27"/>
          <p:cNvPicPr preferRelativeResize="0"/>
          <p:nvPr/>
        </p:nvPicPr>
        <p:blipFill rotWithShape="1">
          <a:blip r:embed="rId3">
            <a:alphaModFix/>
          </a:blip>
          <a:srcRect b="0" l="0" r="0" t="0"/>
          <a:stretch/>
        </p:blipFill>
        <p:spPr>
          <a:xfrm>
            <a:off x="566928" y="1074738"/>
            <a:ext cx="3794760" cy="3794760"/>
          </a:xfrm>
          <a:prstGeom prst="rect">
            <a:avLst/>
          </a:prstGeom>
          <a:noFill/>
          <a:ln>
            <a:noFill/>
          </a:ln>
        </p:spPr>
      </p:pic>
      <p:pic>
        <p:nvPicPr>
          <p:cNvPr id="139" name="Google Shape;139;p27"/>
          <p:cNvPicPr preferRelativeResize="0"/>
          <p:nvPr/>
        </p:nvPicPr>
        <p:blipFill rotWithShape="1">
          <a:blip r:embed="rId4">
            <a:alphaModFix/>
          </a:blip>
          <a:srcRect b="0" l="0" r="0" t="0"/>
          <a:stretch/>
        </p:blipFill>
        <p:spPr>
          <a:xfrm>
            <a:off x="4663440" y="1074738"/>
            <a:ext cx="3794760" cy="3794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Lower-level (850-hPa) cyclonic circulation across southeastern Africa may have contributed to the observed above-average rainfall in the region. </a:t>
            </a:r>
            <a:r>
              <a:rPr b="1" lang="en-US" sz="1200">
                <a:solidFill>
                  <a:schemeClr val="lt1"/>
                </a:solidFill>
              </a:rPr>
              <a:t>Lower-level (850-hPa) divergence and upper-level (200-hPa) convergence over Angola and Namibia may have </a:t>
            </a:r>
            <a:r>
              <a:rPr b="1" lang="en-US" sz="1200">
                <a:solidFill>
                  <a:schemeClr val="lt1"/>
                </a:solidFill>
              </a:rPr>
              <a:t>contributed</a:t>
            </a:r>
            <a:r>
              <a:rPr b="1" lang="en-US" sz="1200">
                <a:solidFill>
                  <a:schemeClr val="lt1"/>
                </a:solidFill>
              </a:rPr>
              <a:t> to the below-normal rainfall in the region. </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a:off x="2712705" y="4109883"/>
            <a:ext cx="868800" cy="660000"/>
          </a:xfrm>
          <a:prstGeom prst="ellipse">
            <a:avLst/>
          </a:prstGeom>
          <a:noFill/>
          <a:ln cap="flat" cmpd="sng" w="381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1950705" y="3728883"/>
            <a:ext cx="868800" cy="660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6294105" y="3805083"/>
            <a:ext cx="868800" cy="660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7" name="Google Shape;157;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8" name="Google Shape;158;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9" name="Google Shape;159;p8"/>
          <p:cNvCxnSpPr/>
          <p:nvPr/>
        </p:nvCxnSpPr>
        <p:spPr>
          <a:xfrm flipH="1" rot="10800000">
            <a:off x="3028827" y="2750574"/>
            <a:ext cx="142076" cy="1062671"/>
          </a:xfrm>
          <a:prstGeom prst="straightConnector1">
            <a:avLst/>
          </a:prstGeom>
          <a:noFill/>
          <a:ln cap="flat" cmpd="sng" w="50800">
            <a:solidFill>
              <a:srgbClr val="FF0000"/>
            </a:solidFill>
            <a:prstDash val="solid"/>
            <a:round/>
            <a:headEnd len="sm" w="sm" type="none"/>
            <a:tailEnd len="med" w="med" type="triangle"/>
          </a:ln>
        </p:spPr>
      </p:cxnSp>
      <p:cxnSp>
        <p:nvCxnSpPr>
          <p:cNvPr id="160" name="Google Shape;160;p8"/>
          <p:cNvCxnSpPr/>
          <p:nvPr/>
        </p:nvCxnSpPr>
        <p:spPr>
          <a:xfrm flipH="1">
            <a:off x="3170903" y="2309725"/>
            <a:ext cx="2935647" cy="249120"/>
          </a:xfrm>
          <a:prstGeom prst="straightConnector1">
            <a:avLst/>
          </a:prstGeom>
          <a:noFill/>
          <a:ln cap="flat" cmpd="sng" w="50800">
            <a:solidFill>
              <a:srgbClr val="FF0000"/>
            </a:solidFill>
            <a:prstDash val="solid"/>
            <a:round/>
            <a:headEnd len="sm" w="sm" type="none"/>
            <a:tailEnd len="med" w="med" type="triangle"/>
          </a:ln>
        </p:spPr>
      </p:cxnSp>
      <p:sp>
        <p:nvSpPr>
          <p:cNvPr id="161" name="Google Shape;161;p8"/>
          <p:cNvSpPr txBox="1"/>
          <p:nvPr/>
        </p:nvSpPr>
        <p:spPr>
          <a:xfrm>
            <a:off x="85725" y="6073775"/>
            <a:ext cx="8925000" cy="59089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worsening moisture deficits over parts of northern Botswana (bottom left) and central Zimbabwe (bottom right). Seasonal total rainfall remained above-average over western Zambia (top right), although the recent lack of rainfall has eliminated much of these surpluses..</a:t>
            </a:r>
            <a:endParaRPr b="1" i="0" sz="1200" u="none" cap="none" strike="noStrike">
              <a:solidFill>
                <a:schemeClr val="lt1"/>
              </a:solidFill>
              <a:latin typeface="Arial"/>
              <a:ea typeface="Arial"/>
              <a:cs typeface="Arial"/>
              <a:sym typeface="Arial"/>
            </a:endParaRPr>
          </a:p>
        </p:txBody>
      </p:sp>
      <p:cxnSp>
        <p:nvCxnSpPr>
          <p:cNvPr id="162" name="Google Shape;162;p8"/>
          <p:cNvCxnSpPr/>
          <p:nvPr/>
        </p:nvCxnSpPr>
        <p:spPr>
          <a:xfrm rot="10800000">
            <a:off x="3370006" y="2698955"/>
            <a:ext cx="2278626" cy="1342103"/>
          </a:xfrm>
          <a:prstGeom prst="straightConnector1">
            <a:avLst/>
          </a:prstGeom>
          <a:noFill/>
          <a:ln cap="flat" cmpd="sng" w="50800">
            <a:solidFill>
              <a:srgbClr val="FF0000"/>
            </a:solidFill>
            <a:prstDash val="solid"/>
            <a:round/>
            <a:headEnd len="sm" w="sm" type="none"/>
            <a:tailEnd len="med" w="med" type="triangle"/>
          </a:ln>
        </p:spPr>
      </p:cxnSp>
      <p:pic>
        <p:nvPicPr>
          <p:cNvPr id="163" name="Google Shape;163;p8"/>
          <p:cNvPicPr preferRelativeResize="0"/>
          <p:nvPr/>
        </p:nvPicPr>
        <p:blipFill>
          <a:blip r:embed="rId4">
            <a:alphaModFix/>
          </a:blip>
          <a:stretch>
            <a:fillRect/>
          </a:stretch>
        </p:blipFill>
        <p:spPr>
          <a:xfrm>
            <a:off x="5268350" y="563302"/>
            <a:ext cx="3380006" cy="2628901"/>
          </a:xfrm>
          <a:prstGeom prst="rect">
            <a:avLst/>
          </a:prstGeom>
          <a:noFill/>
          <a:ln>
            <a:noFill/>
          </a:ln>
        </p:spPr>
      </p:pic>
      <p:pic>
        <p:nvPicPr>
          <p:cNvPr id="164" name="Google Shape;164;p8"/>
          <p:cNvPicPr preferRelativeResize="0"/>
          <p:nvPr/>
        </p:nvPicPr>
        <p:blipFill>
          <a:blip r:embed="rId5">
            <a:alphaModFix/>
          </a:blip>
          <a:stretch>
            <a:fillRect/>
          </a:stretch>
        </p:blipFill>
        <p:spPr>
          <a:xfrm>
            <a:off x="5268338" y="3318538"/>
            <a:ext cx="3380024" cy="2628901"/>
          </a:xfrm>
          <a:prstGeom prst="rect">
            <a:avLst/>
          </a:prstGeom>
          <a:noFill/>
          <a:ln>
            <a:noFill/>
          </a:ln>
        </p:spPr>
      </p:pic>
      <p:pic>
        <p:nvPicPr>
          <p:cNvPr id="165" name="Google Shape;165;p8"/>
          <p:cNvPicPr preferRelativeResize="0"/>
          <p:nvPr/>
        </p:nvPicPr>
        <p:blipFill>
          <a:blip r:embed="rId6">
            <a:alphaModFix/>
          </a:blip>
          <a:stretch>
            <a:fillRect/>
          </a:stretch>
        </p:blipFill>
        <p:spPr>
          <a:xfrm>
            <a:off x="152400" y="3445449"/>
            <a:ext cx="3383280" cy="26334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2" name="Google Shape;172;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01</a:t>
            </a:r>
            <a:r>
              <a:rPr b="1" i="0" lang="en-US" sz="1600" u="none" cap="none" strike="noStrike">
                <a:solidFill>
                  <a:srgbClr val="FFFF00"/>
                </a:solidFill>
                <a:latin typeface="Arial"/>
                <a:ea typeface="Arial"/>
                <a:cs typeface="Arial"/>
                <a:sym typeface="Arial"/>
              </a:rPr>
              <a:t> – </a:t>
            </a:r>
            <a:r>
              <a:rPr b="1" lang="en-US" sz="1600">
                <a:solidFill>
                  <a:srgbClr val="FFFF00"/>
                </a:solidFill>
              </a:rPr>
              <a:t>0</a:t>
            </a:r>
            <a:r>
              <a:rPr b="1" i="0" lang="en-US" sz="1600" u="none" cap="none" strike="noStrike">
                <a:solidFill>
                  <a:srgbClr val="FFFF00"/>
                </a:solidFill>
                <a:latin typeface="Arial"/>
                <a:ea typeface="Arial"/>
                <a:cs typeface="Arial"/>
                <a:sym typeface="Arial"/>
              </a:rPr>
              <a:t>7 </a:t>
            </a:r>
            <a:r>
              <a:rPr b="1" lang="en-US" sz="1600">
                <a:solidFill>
                  <a:srgbClr val="FFFF00"/>
                </a:solidFill>
              </a:rPr>
              <a:t>Mar</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3" name="Google Shape;173;p9"/>
          <p:cNvSpPr txBox="1"/>
          <p:nvPr/>
        </p:nvSpPr>
        <p:spPr>
          <a:xfrm>
            <a:off x="75465" y="5229412"/>
            <a:ext cx="88899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For week-1 (left panel), the GEFS forecasts indicate a moderate to high chance (over 70%) for rainfall to exceed 50 mm over</a:t>
            </a:r>
            <a:r>
              <a:rPr b="1" lang="en-US" sz="1100">
                <a:solidFill>
                  <a:schemeClr val="lt1"/>
                </a:solidFill>
              </a:rPr>
              <a:t> northern </a:t>
            </a:r>
            <a:r>
              <a:rPr b="1" i="0" lang="en-US" sz="1100" u="none" cap="none" strike="noStrike">
                <a:solidFill>
                  <a:schemeClr val="lt1"/>
                </a:solidFill>
                <a:latin typeface="Arial"/>
                <a:ea typeface="Arial"/>
                <a:cs typeface="Arial"/>
                <a:sym typeface="Arial"/>
              </a:rPr>
              <a:t>Zimbabwe, </a:t>
            </a:r>
            <a:r>
              <a:rPr b="1" lang="en-US" sz="1100">
                <a:solidFill>
                  <a:schemeClr val="lt1"/>
                </a:solidFill>
              </a:rPr>
              <a:t>central</a:t>
            </a:r>
            <a:r>
              <a:rPr b="1" i="0" lang="en-US" sz="1100" u="none" cap="none" strike="noStrike">
                <a:solidFill>
                  <a:schemeClr val="lt1"/>
                </a:solidFill>
                <a:latin typeface="Arial"/>
                <a:ea typeface="Arial"/>
                <a:cs typeface="Arial"/>
                <a:sym typeface="Arial"/>
              </a:rPr>
              <a:t> Malawi, western/southern Tanzania, southwestern Rwanda, Burundi, east-central</a:t>
            </a:r>
            <a:r>
              <a:rPr b="1" lang="en-US" sz="1100">
                <a:solidFill>
                  <a:schemeClr val="lt1"/>
                </a:solidFill>
              </a:rPr>
              <a:t>/southeastern/southern DRC, </a:t>
            </a:r>
            <a:r>
              <a:rPr b="1" i="0" lang="en-US" sz="1100" u="none" cap="none" strike="noStrike">
                <a:solidFill>
                  <a:schemeClr val="lt1"/>
                </a:solidFill>
                <a:latin typeface="Arial"/>
                <a:ea typeface="Arial"/>
                <a:cs typeface="Arial"/>
                <a:sym typeface="Arial"/>
              </a:rPr>
              <a:t>northwestern/southern Mozambique, ce</a:t>
            </a:r>
            <a:r>
              <a:rPr b="1" lang="en-US" sz="1100">
                <a:solidFill>
                  <a:schemeClr val="lt1"/>
                </a:solidFill>
              </a:rPr>
              <a:t>ntral/eastern Angola, most of Zambia, </a:t>
            </a:r>
            <a:r>
              <a:rPr b="1" i="0" lang="en-US" sz="1100" u="none" cap="none" strike="noStrike">
                <a:solidFill>
                  <a:schemeClr val="lt1"/>
                </a:solidFill>
                <a:latin typeface="Arial"/>
                <a:ea typeface="Arial"/>
                <a:cs typeface="Arial"/>
                <a:sym typeface="Arial"/>
              </a:rPr>
              <a:t>and pockets of northern/southeastern Madagascar (due to Tropical Cyclone Freddy). For week-2 (right panel), there is a moderate to high chance for rainfall to exceed 50 mm across </a:t>
            </a:r>
            <a:r>
              <a:rPr b="1" lang="en-US" sz="1100">
                <a:solidFill>
                  <a:schemeClr val="lt1"/>
                </a:solidFill>
              </a:rPr>
              <a:t>east-central/southeastern DRC, Burundi, most of Zambia, most of Malawi, southwestern Tanzania, northern/west-central Mozambique, northern Zimbabwe, and central/northern Madagascar.</a:t>
            </a:r>
            <a:endParaRPr b="1" i="0" sz="1100" u="none" cap="none" strike="noStrike">
              <a:solidFill>
                <a:schemeClr val="lt1"/>
              </a:solidFill>
              <a:latin typeface="Arial"/>
              <a:ea typeface="Arial"/>
              <a:cs typeface="Arial"/>
              <a:sym typeface="Arial"/>
            </a:endParaRPr>
          </a:p>
        </p:txBody>
      </p:sp>
      <p:sp>
        <p:nvSpPr>
          <p:cNvPr id="174" name="Google Shape;174;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22</a:t>
            </a:r>
            <a:r>
              <a:rPr b="1" i="0" lang="en-US" sz="1600" u="none" cap="none" strike="noStrike">
                <a:solidFill>
                  <a:srgbClr val="FFFF00"/>
                </a:solidFill>
                <a:latin typeface="Arial"/>
                <a:ea typeface="Arial"/>
                <a:cs typeface="Arial"/>
                <a:sym typeface="Arial"/>
              </a:rPr>
              <a:t> – 2</a:t>
            </a:r>
            <a:r>
              <a:rPr b="1" lang="en-US" sz="1600">
                <a:solidFill>
                  <a:srgbClr val="FFFF00"/>
                </a:solidFill>
              </a:rPr>
              <a:t>8</a:t>
            </a:r>
            <a:r>
              <a:rPr b="1" i="0" lang="en-US" sz="1600" u="none" cap="none" strike="noStrike">
                <a:solidFill>
                  <a:srgbClr val="FFFF00"/>
                </a:solidFill>
                <a:latin typeface="Arial"/>
                <a:ea typeface="Arial"/>
                <a:cs typeface="Arial"/>
                <a:sym typeface="Arial"/>
              </a:rPr>
              <a:t> Feb 2023</a:t>
            </a:r>
            <a:endParaRPr/>
          </a:p>
        </p:txBody>
      </p:sp>
      <p:pic>
        <p:nvPicPr>
          <p:cNvPr id="175" name="Google Shape;175;p9"/>
          <p:cNvPicPr preferRelativeResize="0"/>
          <p:nvPr/>
        </p:nvPicPr>
        <p:blipFill rotWithShape="1">
          <a:blip r:embed="rId3">
            <a:alphaModFix/>
          </a:blip>
          <a:srcRect b="0" l="0" r="0" t="0"/>
          <a:stretch/>
        </p:blipFill>
        <p:spPr>
          <a:xfrm>
            <a:off x="595418" y="1966885"/>
            <a:ext cx="4052779" cy="3039584"/>
          </a:xfrm>
          <a:prstGeom prst="rect">
            <a:avLst/>
          </a:prstGeom>
          <a:noFill/>
          <a:ln>
            <a:noFill/>
          </a:ln>
        </p:spPr>
      </p:pic>
      <p:pic>
        <p:nvPicPr>
          <p:cNvPr id="176" name="Google Shape;176;p9"/>
          <p:cNvPicPr preferRelativeResize="0"/>
          <p:nvPr/>
        </p:nvPicPr>
        <p:blipFill rotWithShape="1">
          <a:blip r:embed="rId4">
            <a:alphaModFix/>
          </a:blip>
          <a:srcRect b="0" l="0" r="0" t="0"/>
          <a:stretch/>
        </p:blipFill>
        <p:spPr>
          <a:xfrm>
            <a:off x="4790894" y="1966884"/>
            <a:ext cx="4076657" cy="30574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