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jM5Y8L0uF2lLm2eYAlGps7ayPT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81" name="Google Shape;181;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1" name="Google Shape;191;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92" name="Google Shape;192;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3" name="Google Shape;203;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2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09" name="Google Shape;109;p2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2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18" name="Google Shape;118;p26: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2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2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9" name="Google Shape;169;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70" name="Google Shape;170;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gi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gif"/><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gif"/><Relationship Id="rId5" Type="http://schemas.openxmlformats.org/officeDocument/2006/relationships/image" Target="../media/image7.gif"/><Relationship Id="rId6"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gif"/><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27</a:t>
            </a:r>
            <a:r>
              <a:rPr b="1" i="0" lang="en-US" sz="2800" u="none" cap="none" strike="noStrike">
                <a:solidFill>
                  <a:schemeClr val="lt1"/>
                </a:solidFill>
                <a:latin typeface="Arial"/>
                <a:ea typeface="Arial"/>
                <a:cs typeface="Arial"/>
                <a:sym typeface="Arial"/>
              </a:rPr>
              <a:t> February 2023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4" name="Google Shape;184;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5" name="Google Shape;185;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6" name="Google Shape;186;p10"/>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28</a:t>
            </a:r>
            <a:r>
              <a:rPr b="1" i="0" lang="en-US" sz="1600" u="none" cap="none" strike="noStrike">
                <a:solidFill>
                  <a:srgbClr val="FFFF00"/>
                </a:solidFill>
                <a:latin typeface="Arial"/>
                <a:ea typeface="Arial"/>
                <a:cs typeface="Arial"/>
                <a:sym typeface="Arial"/>
              </a:rPr>
              <a:t> Feb – </a:t>
            </a:r>
            <a:r>
              <a:rPr b="1" lang="en-US" sz="1600">
                <a:solidFill>
                  <a:srgbClr val="FFFF00"/>
                </a:solidFill>
              </a:rPr>
              <a:t>06</a:t>
            </a:r>
            <a:r>
              <a:rPr b="1" i="0" lang="en-US" sz="1600" u="none" cap="none" strike="noStrike">
                <a:solidFill>
                  <a:srgbClr val="FFFF00"/>
                </a:solidFill>
                <a:latin typeface="Arial"/>
                <a:ea typeface="Arial"/>
                <a:cs typeface="Arial"/>
                <a:sym typeface="Arial"/>
              </a:rPr>
              <a:t> </a:t>
            </a:r>
            <a:r>
              <a:rPr b="1" lang="en-US" sz="1600">
                <a:solidFill>
                  <a:srgbClr val="FFFF00"/>
                </a:solidFill>
              </a:rPr>
              <a:t>Mar</a:t>
            </a:r>
            <a:r>
              <a:rPr b="1" i="0" lang="en-US" sz="1600" u="none" cap="none" strike="noStrike">
                <a:solidFill>
                  <a:srgbClr val="FFFF00"/>
                </a:solidFill>
                <a:latin typeface="Arial"/>
                <a:ea typeface="Arial"/>
                <a:cs typeface="Arial"/>
                <a:sym typeface="Arial"/>
              </a:rPr>
              <a:t> 2023</a:t>
            </a:r>
            <a:endParaRPr b="0" i="0" sz="1600" u="none" cap="none" strike="noStrike">
              <a:solidFill>
                <a:srgbClr val="000000"/>
              </a:solidFill>
              <a:latin typeface="Arial"/>
              <a:ea typeface="Arial"/>
              <a:cs typeface="Arial"/>
              <a:sym typeface="Arial"/>
            </a:endParaRPr>
          </a:p>
        </p:txBody>
      </p:sp>
      <p:sp>
        <p:nvSpPr>
          <p:cNvPr id="187" name="Google Shape;187;p10"/>
          <p:cNvSpPr txBox="1"/>
          <p:nvPr/>
        </p:nvSpPr>
        <p:spPr>
          <a:xfrm>
            <a:off x="4260545" y="1475219"/>
            <a:ext cx="4528500" cy="4155900"/>
          </a:xfrm>
          <a:prstGeom prst="rect">
            <a:avLst/>
          </a:prstGeom>
          <a:noFill/>
          <a:ln>
            <a:noFill/>
          </a:ln>
        </p:spPr>
        <p:txBody>
          <a:bodyPr anchorCtr="0" anchor="t" bIns="45700" lIns="91425" spcFirstLastPara="1" rIns="91425" wrap="square" tIns="45700">
            <a:spAutoFit/>
          </a:bodyPr>
          <a:lstStyle/>
          <a:p>
            <a:pPr indent="-304800" lvl="0" marL="457200" marR="0" rtl="0" algn="l">
              <a:lnSpc>
                <a:spcPct val="100000"/>
              </a:lnSpc>
              <a:spcBef>
                <a:spcPts val="0"/>
              </a:spcBef>
              <a:spcAft>
                <a:spcPts val="0"/>
              </a:spcAft>
              <a:buClr>
                <a:schemeClr val="lt1"/>
              </a:buClr>
              <a:buSzPts val="1200"/>
              <a:buAutoNum type="arabicPeriod"/>
            </a:pPr>
            <a:r>
              <a:rPr b="1" lang="en-US" sz="1200">
                <a:solidFill>
                  <a:schemeClr val="lt1"/>
                </a:solidFill>
              </a:rPr>
              <a:t>The consolidated probabilistic forecasts suggest above 50% chance for weekly total rainfall to be below-normal (below the lower tercile) over western and southern parts of DR Congo, southern and eastern parts of Angola, western Zambia, eastern Tanzania, northern parts of Namibia, Botswana and Madagascar. In particular, there is above 65% chance for rainfall to be below normal over eastern Tanzania, southern Angola, and western Zambia.</a:t>
            </a:r>
            <a:endParaRPr b="1" sz="1200">
              <a:solidFill>
                <a:schemeClr val="lt1"/>
              </a:solidFill>
            </a:endParaRPr>
          </a:p>
          <a:p>
            <a:pPr indent="0" lvl="0" marL="0" marR="0" rtl="0" algn="l">
              <a:lnSpc>
                <a:spcPct val="100000"/>
              </a:lnSpc>
              <a:spcBef>
                <a:spcPts val="0"/>
              </a:spcBef>
              <a:spcAft>
                <a:spcPts val="0"/>
              </a:spcAft>
              <a:buNone/>
            </a:pPr>
            <a:r>
              <a:t/>
            </a:r>
            <a:endParaRPr b="1" sz="1200">
              <a:solidFill>
                <a:schemeClr val="lt1"/>
              </a:solidFill>
            </a:endParaRPr>
          </a:p>
          <a:p>
            <a:pPr indent="-228600" lvl="0" marL="457200" marR="0" rtl="0" algn="l">
              <a:lnSpc>
                <a:spcPct val="100000"/>
              </a:lnSpc>
              <a:spcBef>
                <a:spcPts val="0"/>
              </a:spcBef>
              <a:spcAft>
                <a:spcPts val="0"/>
              </a:spcAft>
              <a:buClr>
                <a:schemeClr val="lt1"/>
              </a:buClr>
              <a:buSzPts val="1100"/>
              <a:buFont typeface="Arial"/>
              <a:buNone/>
            </a:pPr>
            <a:r>
              <a:t/>
            </a:r>
            <a:endParaRPr b="1" sz="1200">
              <a:solidFill>
                <a:schemeClr val="lt1"/>
              </a:solidFill>
            </a:endParaRPr>
          </a:p>
          <a:p>
            <a:pPr indent="-304800" lvl="0" marL="457200" marR="0" rtl="0" algn="l">
              <a:lnSpc>
                <a:spcPct val="100000"/>
              </a:lnSpc>
              <a:spcBef>
                <a:spcPts val="0"/>
              </a:spcBef>
              <a:spcAft>
                <a:spcPts val="0"/>
              </a:spcAft>
              <a:buClr>
                <a:schemeClr val="lt1"/>
              </a:buClr>
              <a:buSzPts val="1200"/>
              <a:buAutoNum type="arabicPeriod"/>
            </a:pPr>
            <a:r>
              <a:rPr b="1" lang="en-US" sz="1200">
                <a:solidFill>
                  <a:schemeClr val="lt1"/>
                </a:solidFill>
              </a:rPr>
              <a:t>The forecasts suggest above 50% chance for weekly rainfall to be above-normal (above the upper tercile) over southern Cote d’Ivoire, Ghana, western Cameroon, eastern DR Congo, western and central parts of Uganda, much of Rwanda and Burundi, western and central parts of Tanzania, southern Malawi, central and southern parts of Mozambique and Madagascar. In particular, there is above 80% chance for rainfall to be above-normal over central and southern Madagascar. The above-normal rainfall is also due to the remnant of TC Freddy.</a:t>
            </a:r>
            <a:endParaRPr b="1" sz="1200">
              <a:solidFill>
                <a:schemeClr val="lt1"/>
              </a:solidFill>
            </a:endParaRPr>
          </a:p>
        </p:txBody>
      </p:sp>
      <p:pic>
        <p:nvPicPr>
          <p:cNvPr id="188" name="Google Shape;188;p10"/>
          <p:cNvPicPr preferRelativeResize="0"/>
          <p:nvPr/>
        </p:nvPicPr>
        <p:blipFill rotWithShape="1">
          <a:blip r:embed="rId3">
            <a:alphaModFix/>
          </a:blip>
          <a:srcRect b="0" l="0" r="0" t="0"/>
          <a:stretch/>
        </p:blipFill>
        <p:spPr>
          <a:xfrm>
            <a:off x="381000" y="1611313"/>
            <a:ext cx="3524320" cy="456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5" name="Google Shape;195;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6" name="Google Shape;196;p11"/>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07</a:t>
            </a:r>
            <a:r>
              <a:rPr b="1" i="0" lang="en-US" sz="1600" u="none" cap="none" strike="noStrike">
                <a:solidFill>
                  <a:srgbClr val="FFFF00"/>
                </a:solidFill>
                <a:latin typeface="Arial"/>
                <a:ea typeface="Arial"/>
                <a:cs typeface="Arial"/>
                <a:sym typeface="Arial"/>
              </a:rPr>
              <a:t> – </a:t>
            </a:r>
            <a:r>
              <a:rPr b="1" lang="en-US" sz="1600">
                <a:solidFill>
                  <a:srgbClr val="FFFF00"/>
                </a:solidFill>
              </a:rPr>
              <a:t>13</a:t>
            </a:r>
            <a:r>
              <a:rPr b="1" i="0" lang="en-US" sz="1600" u="none" cap="none" strike="noStrike">
                <a:solidFill>
                  <a:srgbClr val="FFFF00"/>
                </a:solidFill>
                <a:latin typeface="Arial"/>
                <a:ea typeface="Arial"/>
                <a:cs typeface="Arial"/>
                <a:sym typeface="Arial"/>
              </a:rPr>
              <a:t> </a:t>
            </a:r>
            <a:r>
              <a:rPr b="1" lang="en-US" sz="1600">
                <a:solidFill>
                  <a:srgbClr val="FFFF00"/>
                </a:solidFill>
              </a:rPr>
              <a:t>Mar</a:t>
            </a:r>
            <a:r>
              <a:rPr b="1" i="0" lang="en-US" sz="1600" u="none" cap="none" strike="noStrike">
                <a:solidFill>
                  <a:srgbClr val="FFFF00"/>
                </a:solidFill>
                <a:latin typeface="Arial"/>
                <a:ea typeface="Arial"/>
                <a:cs typeface="Arial"/>
                <a:sym typeface="Arial"/>
              </a:rPr>
              <a:t> 2023</a:t>
            </a:r>
            <a:endParaRPr b="0" i="0" sz="1400" u="none" cap="none" strike="noStrike">
              <a:solidFill>
                <a:srgbClr val="000000"/>
              </a:solidFill>
              <a:latin typeface="Arial"/>
              <a:ea typeface="Arial"/>
              <a:cs typeface="Arial"/>
              <a:sym typeface="Arial"/>
            </a:endParaRPr>
          </a:p>
        </p:txBody>
      </p:sp>
      <p:sp>
        <p:nvSpPr>
          <p:cNvPr id="197" name="Google Shape;197;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pic>
        <p:nvPicPr>
          <p:cNvPr id="198" name="Google Shape;198;p11"/>
          <p:cNvPicPr preferRelativeResize="0"/>
          <p:nvPr/>
        </p:nvPicPr>
        <p:blipFill rotWithShape="1">
          <a:blip r:embed="rId3">
            <a:alphaModFix/>
          </a:blip>
          <a:srcRect b="0" l="0" r="0" t="0"/>
          <a:stretch/>
        </p:blipFill>
        <p:spPr>
          <a:xfrm>
            <a:off x="381000" y="1611313"/>
            <a:ext cx="3524320" cy="4560885"/>
          </a:xfrm>
          <a:prstGeom prst="rect">
            <a:avLst/>
          </a:prstGeom>
          <a:noFill/>
          <a:ln>
            <a:noFill/>
          </a:ln>
        </p:spPr>
      </p:pic>
      <p:sp>
        <p:nvSpPr>
          <p:cNvPr id="199" name="Google Shape;199;p11"/>
          <p:cNvSpPr txBox="1"/>
          <p:nvPr/>
        </p:nvSpPr>
        <p:spPr>
          <a:xfrm>
            <a:off x="4260545" y="1762812"/>
            <a:ext cx="4528500" cy="5079600"/>
          </a:xfrm>
          <a:prstGeom prst="rect">
            <a:avLst/>
          </a:prstGeom>
          <a:noFill/>
          <a:ln>
            <a:noFill/>
          </a:ln>
        </p:spPr>
        <p:txBody>
          <a:bodyPr anchorCtr="0" anchor="t" bIns="45700" lIns="91425" spcFirstLastPara="1" rIns="91425" wrap="square" tIns="45700">
            <a:spAutoFit/>
          </a:bodyPr>
          <a:lstStyle/>
          <a:p>
            <a:pPr indent="-304800" lvl="0" marL="457200" marR="0" rtl="0" algn="l">
              <a:lnSpc>
                <a:spcPct val="100000"/>
              </a:lnSpc>
              <a:spcBef>
                <a:spcPts val="0"/>
              </a:spcBef>
              <a:spcAft>
                <a:spcPts val="0"/>
              </a:spcAft>
              <a:buClr>
                <a:schemeClr val="lt1"/>
              </a:buClr>
              <a:buSzPts val="1200"/>
              <a:buAutoNum type="arabicPeriod"/>
            </a:pPr>
            <a:r>
              <a:rPr b="1" lang="en-US" sz="1200">
                <a:solidFill>
                  <a:schemeClr val="lt1"/>
                </a:solidFill>
              </a:rPr>
              <a:t>The consolidated probabilistic forecasts suggest above 50% chance for weekly total rainfall to be below-normal (below the lower tercile) over eastern DR Congo, central and southern parts of Uganda, southern Kenya, much of Rwanda and Burundi, northern and central parts of Tanzania, central and southern portions of Angola, northern and western parts of Zambia, northern portions of Namibia and Botswana, western and central parts of Zimbabwe. In particular, there is above 65% chance for rainfall to be below normal over southern Uganda, southern Kenya, much of Rwanda, northern and central Tanzania, central and southern parts of Angola.</a:t>
            </a:r>
            <a:endParaRPr b="1" sz="1200">
              <a:solidFill>
                <a:schemeClr val="lt1"/>
              </a:solidFill>
            </a:endParaRPr>
          </a:p>
          <a:p>
            <a:pPr indent="0" lvl="0" marL="0" marR="0" rtl="0" algn="l">
              <a:lnSpc>
                <a:spcPct val="100000"/>
              </a:lnSpc>
              <a:spcBef>
                <a:spcPts val="0"/>
              </a:spcBef>
              <a:spcAft>
                <a:spcPts val="0"/>
              </a:spcAft>
              <a:buNone/>
            </a:pPr>
            <a:r>
              <a:t/>
            </a:r>
            <a:endParaRPr b="1" sz="1200">
              <a:solidFill>
                <a:schemeClr val="lt1"/>
              </a:solidFill>
            </a:endParaRPr>
          </a:p>
          <a:p>
            <a:pPr indent="-228600" lvl="0" marL="457200" marR="0" rtl="0" algn="l">
              <a:lnSpc>
                <a:spcPct val="100000"/>
              </a:lnSpc>
              <a:spcBef>
                <a:spcPts val="0"/>
              </a:spcBef>
              <a:spcAft>
                <a:spcPts val="0"/>
              </a:spcAft>
              <a:buClr>
                <a:schemeClr val="lt1"/>
              </a:buClr>
              <a:buSzPts val="1100"/>
              <a:buFont typeface="Arial"/>
              <a:buNone/>
            </a:pPr>
            <a:r>
              <a:t/>
            </a:r>
            <a:endParaRPr b="1" i="0" sz="1200" u="none" cap="none" strike="noStrike">
              <a:solidFill>
                <a:schemeClr val="lt1"/>
              </a:solidFill>
              <a:latin typeface="Arial"/>
              <a:ea typeface="Arial"/>
              <a:cs typeface="Arial"/>
              <a:sym typeface="Arial"/>
            </a:endParaRPr>
          </a:p>
          <a:p>
            <a:pPr indent="-304800" lvl="0" marL="457200" marR="0" rtl="0" algn="l">
              <a:lnSpc>
                <a:spcPct val="100000"/>
              </a:lnSpc>
              <a:spcBef>
                <a:spcPts val="0"/>
              </a:spcBef>
              <a:spcAft>
                <a:spcPts val="0"/>
              </a:spcAft>
              <a:buClr>
                <a:schemeClr val="lt1"/>
              </a:buClr>
              <a:buSzPts val="1200"/>
              <a:buAutoNum type="arabicPeriod"/>
            </a:pPr>
            <a:r>
              <a:rPr b="1" lang="en-US" sz="1200">
                <a:solidFill>
                  <a:schemeClr val="lt1"/>
                </a:solidFill>
              </a:rPr>
              <a:t>The forecasts suggest above 50% chance for weekly rainfall to be above-normal (above the upper tercile) over eastern Liberia, southern Cote d’Ivoire, Ghana, Togo, Benin and Nigeria, central and southern parts of Cameroon, western CAR, much of Equatorial Guinea, northern Gabon, northern and southern parts of Congo, western DR Congo, northwestern Angola and southwestern Madagascar. In particular, there is above 65% chance for rainfall to be above-normal over southern Cote d’Ivoire and Ghana, central and southern parts of Cameroon.</a:t>
            </a:r>
            <a:endParaRPr b="1" sz="1200">
              <a:solidFill>
                <a:schemeClr val="lt1"/>
              </a:solidFill>
            </a:endParaRPr>
          </a:p>
          <a:p>
            <a:pPr indent="0" lvl="0" marL="0" marR="0" rtl="0" algn="l">
              <a:lnSpc>
                <a:spcPct val="100000"/>
              </a:lnSpc>
              <a:spcBef>
                <a:spcPts val="0"/>
              </a:spcBef>
              <a:spcAft>
                <a:spcPts val="0"/>
              </a:spcAft>
              <a:buNone/>
            </a:pPr>
            <a:r>
              <a:t/>
            </a:r>
            <a:endParaRPr b="1" sz="12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idx="1" type="body"/>
          </p:nvPr>
        </p:nvSpPr>
        <p:spPr>
          <a:xfrm>
            <a:off x="152400" y="839117"/>
            <a:ext cx="8817000" cy="5365800"/>
          </a:xfrm>
          <a:prstGeom prst="rect">
            <a:avLst/>
          </a:prstGeom>
          <a:noFill/>
          <a:ln>
            <a:noFill/>
          </a:ln>
        </p:spPr>
        <p:txBody>
          <a:bodyPr anchorCtr="0" anchor="t" bIns="45700" lIns="91425" spcFirstLastPara="1" rIns="91425" wrap="square" tIns="45700">
            <a:noAutofit/>
          </a:bodyPr>
          <a:lstStyle/>
          <a:p>
            <a:pPr indent="-298450" lvl="0" marL="457200" rtl="0" algn="just">
              <a:lnSpc>
                <a:spcPct val="90000"/>
              </a:lnSpc>
              <a:spcBef>
                <a:spcPts val="0"/>
              </a:spcBef>
              <a:spcAft>
                <a:spcPts val="0"/>
              </a:spcAft>
              <a:buClr>
                <a:schemeClr val="lt1"/>
              </a:buClr>
              <a:buSzPts val="1100"/>
              <a:buFont typeface="Arial"/>
              <a:buChar char="•"/>
            </a:pPr>
            <a:r>
              <a:rPr b="1" lang="en-US" sz="1100">
                <a:solidFill>
                  <a:schemeClr val="lt1"/>
                </a:solidFill>
                <a:latin typeface="Arial"/>
                <a:ea typeface="Arial"/>
                <a:cs typeface="Arial"/>
                <a:sym typeface="Arial"/>
              </a:rPr>
              <a:t>Over the past 30 days, in East Africa, above-average rainfall was observed over east-central/west-central Tanzania, pockets of northeastern Ethiopia, and western Burundi. Rainfall was below-average over southwestern/central Ethiopia, southwestern Kenya, Uganda, Rwanda, eastern Burundi, Rwanda, and the rest of Tanzania. In southern Africa, above-average rainfall was observed over pockets of northwestern Angola, southeastern Zambia, central/southern Malawi, central/southern Mozambique, eastern Botswana, southern Zimbabwe, central/eastern South Africa, Lesotho, Eswatini, and east-central Madagascar. Below-average rainfall was observed over the rest of Angola, northern/western Botswana, northern/central Zimbabwe, parts of west-central South Africa, Namibia, western Zambia, Comoros, much of northern Mozambique, and the rest of Madagascar. In Central Africa, rainfall was above-average over northern/southern Congo, western and pockets of eastern DRC, and parts of central/eastern Gabon. Rainfall was below-average over parts of southern, northern, and central DRC, northern/western Gabon, and Equatorial Guinea. In West Africa, rainfall was above-average over pockets of southeastern Guinea, southeastern Liberia, south-central Nigeria, and coastal Ghana. Rainfall was below-average in northern/central Cote d’Ivoire, central Togo, south-central Liberia, central/southern Benin, and the rest of southern Nigeria.</a:t>
            </a:r>
            <a:endParaRPr b="1" sz="1100">
              <a:solidFill>
                <a:schemeClr val="lt1"/>
              </a:solidFill>
              <a:latin typeface="Arial"/>
              <a:ea typeface="Arial"/>
              <a:cs typeface="Arial"/>
              <a:sym typeface="Arial"/>
            </a:endParaRPr>
          </a:p>
          <a:p>
            <a:pPr indent="0" lvl="0" marL="457200" rtl="0" algn="just">
              <a:lnSpc>
                <a:spcPct val="90000"/>
              </a:lnSpc>
              <a:spcBef>
                <a:spcPts val="0"/>
              </a:spcBef>
              <a:spcAft>
                <a:spcPts val="0"/>
              </a:spcAft>
              <a:buNone/>
            </a:pPr>
            <a:r>
              <a:t/>
            </a:r>
            <a:endParaRPr b="1" sz="1100">
              <a:solidFill>
                <a:schemeClr val="lt1"/>
              </a:solidFill>
              <a:latin typeface="Arial"/>
              <a:ea typeface="Arial"/>
              <a:cs typeface="Arial"/>
              <a:sym typeface="Arial"/>
            </a:endParaRPr>
          </a:p>
          <a:p>
            <a:pPr indent="-298450" lvl="0" marL="457200" rtl="0" algn="just">
              <a:spcBef>
                <a:spcPts val="0"/>
              </a:spcBef>
              <a:spcAft>
                <a:spcPts val="0"/>
              </a:spcAft>
              <a:buClr>
                <a:schemeClr val="lt1"/>
              </a:buClr>
              <a:buSzPts val="1100"/>
              <a:buFont typeface="Arial"/>
              <a:buChar char="•"/>
            </a:pPr>
            <a:r>
              <a:rPr b="1" lang="en-US" sz="1100">
                <a:solidFill>
                  <a:schemeClr val="lt1"/>
                </a:solidFill>
                <a:latin typeface="Arial"/>
                <a:ea typeface="Arial"/>
                <a:cs typeface="Arial"/>
                <a:sym typeface="Arial"/>
              </a:rPr>
              <a:t>During the past 7 days, in East Africa, rainfall was above-average over pockets of east-central Ethiopia, southwestern Tanzania, and western Burundi. Below-average rainfall was observed throughout the rest of Tanzania, Rwanda, most of Uganda, pockets of southwestern Kenya, southern South Sudan, and parts of southwestern Ethiopia. In Central Africa, rainfall was above-average over parts of eastern Gabon, parts of southern and central Congo, pockets of southeastern Cameroon, and some pockets of southeastern and southwestern DRC. Below-average rainfall was observed across Equatorial Guinea, the western and central Gabon, parts of northern and southwestern Congo, most of DRC, most of southern Cameroon, and western CAR. In West Africa, above-average rainfall was observed over southeastern Liberia, southwestern and west-central Cote d’Ivoire, pockets of southeastern Guinea, pockets of southern Ghana, parts of southern Benin, and south-central Nigeria. Below average rainfall was observed over eastern Liberia, south-central and central Cote d’Ivoire, pockets of central Ghana, south-central Togo, and southwestern and southeastern Nigeria. In southern Africa, rainfall was above-average over pockets of northeastern Zambia, pockets of eastern Botswana, pockets of southwestern South Africa, southern and south-central Mozambique (due to Tropical Cyclone Freddy), small portions of central and southern Malawi, east-central Zimbabwe, pockets of northern Angola, and parts of east-central Madagascar. In contrast, rainfall was below-average over the rest of Angola, northern, central, and eastern Namibia, the rest of Zambia/Zimbabwe/Botswana, most of northern Mozambique, the rest of South Africa, Lesotho, Eswatini, Comoros, northern and south-central Malawi, and the rest of Madagascar.</a:t>
            </a:r>
            <a:endParaRPr b="1" sz="1100">
              <a:solidFill>
                <a:schemeClr val="lt1"/>
              </a:solidFill>
              <a:latin typeface="Arial"/>
              <a:ea typeface="Arial"/>
              <a:cs typeface="Arial"/>
              <a:sym typeface="Arial"/>
            </a:endParaRPr>
          </a:p>
          <a:p>
            <a:pPr indent="0" lvl="0" marL="0" rtl="0" algn="just">
              <a:spcBef>
                <a:spcPts val="0"/>
              </a:spcBef>
              <a:spcAft>
                <a:spcPts val="0"/>
              </a:spcAft>
              <a:buNone/>
            </a:pPr>
            <a:r>
              <a:t/>
            </a:r>
            <a:endParaRPr b="1" sz="1100">
              <a:solidFill>
                <a:schemeClr val="lt1"/>
              </a:solidFill>
              <a:latin typeface="Arial"/>
              <a:ea typeface="Arial"/>
              <a:cs typeface="Arial"/>
              <a:sym typeface="Arial"/>
            </a:endParaRPr>
          </a:p>
          <a:p>
            <a:pPr indent="-298450" lvl="0" marL="457200" rtl="0" algn="just">
              <a:spcBef>
                <a:spcPts val="0"/>
              </a:spcBef>
              <a:spcAft>
                <a:spcPts val="0"/>
              </a:spcAft>
              <a:buClr>
                <a:schemeClr val="lt1"/>
              </a:buClr>
              <a:buSzPts val="1100"/>
              <a:buFont typeface="Arial"/>
              <a:buChar char="•"/>
            </a:pPr>
            <a:r>
              <a:rPr b="1" lang="en-US" sz="1100">
                <a:solidFill>
                  <a:schemeClr val="lt1"/>
                </a:solidFill>
                <a:latin typeface="Arial"/>
                <a:ea typeface="Arial"/>
                <a:cs typeface="Arial"/>
                <a:sym typeface="Arial"/>
              </a:rPr>
              <a:t>Model forecasts call for an increased chance for week-1 rainfall to be below-normal along portions of equatorial Central and East Africa, and the western and central portions of southern Africa. There is an increased chance for above-normal rainfall over the Gulf of Guinea coast, eastern portions of southern Africa, and in Madagascar. For week-2, there is an increased chance for below-normal rainfall over equatorial eastern African, and northern portions of southern Africa. There is an increased chance for above-normal rainfall in the Gulf of Guinea region, over equatorial central Africa, and in parts of Madagascar.</a:t>
            </a:r>
            <a:endParaRPr b="1" sz="1100">
              <a:solidFill>
                <a:schemeClr val="lt1"/>
              </a:solidFill>
              <a:latin typeface="Arial"/>
              <a:ea typeface="Arial"/>
              <a:cs typeface="Arial"/>
              <a:sym typeface="Arial"/>
            </a:endParaRPr>
          </a:p>
        </p:txBody>
      </p:sp>
      <p:sp>
        <p:nvSpPr>
          <p:cNvPr id="206" name="Google Shape;206;p12"/>
          <p:cNvSpPr txBox="1"/>
          <p:nvPr>
            <p:ph idx="4294967295" type="title"/>
          </p:nvPr>
        </p:nvSpPr>
        <p:spPr>
          <a:xfrm>
            <a:off x="1175657" y="174171"/>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2286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72230" y="1533395"/>
            <a:ext cx="8896200" cy="4605300"/>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a:p>
            <a:pPr indent="-260350" lvl="0" marL="285750" marR="0" rtl="0" algn="just">
              <a:lnSpc>
                <a:spcPct val="100000"/>
              </a:lnSpc>
              <a:spcBef>
                <a:spcPts val="0"/>
              </a:spcBef>
              <a:spcAft>
                <a:spcPts val="0"/>
              </a:spcAft>
              <a:buClr>
                <a:schemeClr val="lt1"/>
              </a:buClr>
              <a:buSzPts val="1000"/>
              <a:buFont typeface="Arial"/>
              <a:buChar char="•"/>
            </a:pPr>
            <a:r>
              <a:rPr b="1" i="0" lang="en-US" sz="1200" u="none" cap="none" strike="noStrike">
                <a:solidFill>
                  <a:schemeClr val="lt1"/>
                </a:solidFill>
                <a:latin typeface="Arial"/>
                <a:ea typeface="Arial"/>
                <a:cs typeface="Arial"/>
                <a:sym typeface="Arial"/>
              </a:rPr>
              <a:t>During the past 7 days, in East Africa, rainfall was above-average over pockets of e</a:t>
            </a:r>
            <a:r>
              <a:rPr b="1" lang="en-US" sz="1200">
                <a:solidFill>
                  <a:schemeClr val="lt1"/>
                </a:solidFill>
              </a:rPr>
              <a:t>ast-central Ethiopia, southwestern </a:t>
            </a:r>
            <a:r>
              <a:rPr b="1" i="0" lang="en-US" sz="1200" u="none" cap="none" strike="noStrike">
                <a:solidFill>
                  <a:schemeClr val="lt1"/>
                </a:solidFill>
                <a:latin typeface="Arial"/>
                <a:ea typeface="Arial"/>
                <a:cs typeface="Arial"/>
                <a:sym typeface="Arial"/>
              </a:rPr>
              <a:t>Tanzania, and western Burundi. Below-average rainfall was observed </a:t>
            </a:r>
            <a:r>
              <a:rPr b="1" lang="en-US" sz="1200">
                <a:solidFill>
                  <a:schemeClr val="lt1"/>
                </a:solidFill>
              </a:rPr>
              <a:t>throughout the rest of</a:t>
            </a:r>
            <a:r>
              <a:rPr b="1" i="0" lang="en-US" sz="1200" u="none" cap="none" strike="noStrike">
                <a:solidFill>
                  <a:schemeClr val="lt1"/>
                </a:solidFill>
                <a:latin typeface="Arial"/>
                <a:ea typeface="Arial"/>
                <a:cs typeface="Arial"/>
                <a:sym typeface="Arial"/>
              </a:rPr>
              <a:t> Tanzania, Rwanda, </a:t>
            </a:r>
            <a:r>
              <a:rPr b="1" lang="en-US" sz="1200">
                <a:solidFill>
                  <a:schemeClr val="lt1"/>
                </a:solidFill>
              </a:rPr>
              <a:t>most of</a:t>
            </a:r>
            <a:r>
              <a:rPr b="1" i="0" lang="en-US" sz="1200" u="none" cap="none" strike="noStrike">
                <a:solidFill>
                  <a:schemeClr val="lt1"/>
                </a:solidFill>
                <a:latin typeface="Arial"/>
                <a:ea typeface="Arial"/>
                <a:cs typeface="Arial"/>
                <a:sym typeface="Arial"/>
              </a:rPr>
              <a:t> </a:t>
            </a:r>
            <a:r>
              <a:rPr b="1" lang="en-US" sz="1200">
                <a:solidFill>
                  <a:schemeClr val="lt1"/>
                </a:solidFill>
              </a:rPr>
              <a:t>Uganda, pockets of southwestern Kenya, southern South Sudan, and parts of southwestern Ethiopia</a:t>
            </a:r>
            <a:r>
              <a:rPr b="1" i="0" lang="en-US" sz="1200" u="none" cap="none" strike="noStrike">
                <a:solidFill>
                  <a:schemeClr val="lt1"/>
                </a:solidFill>
                <a:latin typeface="Arial"/>
                <a:ea typeface="Arial"/>
                <a:cs typeface="Arial"/>
                <a:sym typeface="Arial"/>
              </a:rPr>
              <a:t>. In Central Africa, rainfall was above-average over parts of</a:t>
            </a:r>
            <a:r>
              <a:rPr b="1" lang="en-US" sz="1200">
                <a:solidFill>
                  <a:schemeClr val="lt1"/>
                </a:solidFill>
              </a:rPr>
              <a:t> eastern Gabon, parts of southern and central Congo, pockets of southeastern Cameroon, and some pockets of southeas</a:t>
            </a:r>
            <a:r>
              <a:rPr b="1" i="0" lang="en-US" sz="1200" u="none" cap="none" strike="noStrike">
                <a:solidFill>
                  <a:schemeClr val="lt1"/>
                </a:solidFill>
                <a:latin typeface="Arial"/>
                <a:ea typeface="Arial"/>
                <a:cs typeface="Arial"/>
                <a:sym typeface="Arial"/>
              </a:rPr>
              <a:t>tern and southwestern DRC. Below-average rainfall was observed across Equatorial Guinea, the </a:t>
            </a:r>
            <a:r>
              <a:rPr b="1" lang="en-US" sz="1200">
                <a:solidFill>
                  <a:schemeClr val="lt1"/>
                </a:solidFill>
              </a:rPr>
              <a:t>western and central </a:t>
            </a:r>
            <a:r>
              <a:rPr b="1" i="0" lang="en-US" sz="1200" u="none" cap="none" strike="noStrike">
                <a:solidFill>
                  <a:schemeClr val="lt1"/>
                </a:solidFill>
                <a:latin typeface="Arial"/>
                <a:ea typeface="Arial"/>
                <a:cs typeface="Arial"/>
                <a:sym typeface="Arial"/>
              </a:rPr>
              <a:t>Gabon, part</a:t>
            </a:r>
            <a:r>
              <a:rPr b="1" lang="en-US" sz="1200">
                <a:solidFill>
                  <a:schemeClr val="lt1"/>
                </a:solidFill>
              </a:rPr>
              <a:t>s of northern and southwestern </a:t>
            </a:r>
            <a:r>
              <a:rPr b="1" i="0" lang="en-US" sz="1200" u="none" cap="none" strike="noStrike">
                <a:solidFill>
                  <a:schemeClr val="lt1"/>
                </a:solidFill>
                <a:latin typeface="Arial"/>
                <a:ea typeface="Arial"/>
                <a:cs typeface="Arial"/>
                <a:sym typeface="Arial"/>
              </a:rPr>
              <a:t>Congo</a:t>
            </a:r>
            <a:r>
              <a:rPr b="1" lang="en-US" sz="1200">
                <a:solidFill>
                  <a:schemeClr val="lt1"/>
                </a:solidFill>
              </a:rPr>
              <a:t>, most of </a:t>
            </a:r>
            <a:r>
              <a:rPr b="1" i="0" lang="en-US" sz="1200" u="none" cap="none" strike="noStrike">
                <a:solidFill>
                  <a:schemeClr val="lt1"/>
                </a:solidFill>
                <a:latin typeface="Arial"/>
                <a:ea typeface="Arial"/>
                <a:cs typeface="Arial"/>
                <a:sym typeface="Arial"/>
              </a:rPr>
              <a:t>DRC, </a:t>
            </a:r>
            <a:r>
              <a:rPr b="1" lang="en-US" sz="1200">
                <a:solidFill>
                  <a:schemeClr val="lt1"/>
                </a:solidFill>
              </a:rPr>
              <a:t>most of </a:t>
            </a:r>
            <a:r>
              <a:rPr b="1" i="0" lang="en-US" sz="1200" u="none" cap="none" strike="noStrike">
                <a:solidFill>
                  <a:schemeClr val="lt1"/>
                </a:solidFill>
                <a:latin typeface="Arial"/>
                <a:ea typeface="Arial"/>
                <a:cs typeface="Arial"/>
                <a:sym typeface="Arial"/>
              </a:rPr>
              <a:t>so</a:t>
            </a:r>
            <a:r>
              <a:rPr b="1" lang="en-US" sz="1200">
                <a:solidFill>
                  <a:schemeClr val="lt1"/>
                </a:solidFill>
              </a:rPr>
              <a:t>uthern Cameroon, and western CAR</a:t>
            </a:r>
            <a:r>
              <a:rPr b="1" i="0" lang="en-US" sz="1200" u="none" cap="none" strike="noStrike">
                <a:solidFill>
                  <a:schemeClr val="lt1"/>
                </a:solidFill>
                <a:latin typeface="Arial"/>
                <a:ea typeface="Arial"/>
                <a:cs typeface="Arial"/>
                <a:sym typeface="Arial"/>
              </a:rPr>
              <a:t>. In West Africa, above-average rainfall was observed over </a:t>
            </a:r>
            <a:r>
              <a:rPr b="1" lang="en-US" sz="1200">
                <a:solidFill>
                  <a:schemeClr val="lt1"/>
                </a:solidFill>
              </a:rPr>
              <a:t>south</a:t>
            </a:r>
            <a:r>
              <a:rPr b="1" i="0" lang="en-US" sz="1200" u="none" cap="none" strike="noStrike">
                <a:solidFill>
                  <a:schemeClr val="lt1"/>
                </a:solidFill>
                <a:latin typeface="Arial"/>
                <a:ea typeface="Arial"/>
                <a:cs typeface="Arial"/>
                <a:sym typeface="Arial"/>
              </a:rPr>
              <a:t>eastern </a:t>
            </a:r>
            <a:r>
              <a:rPr b="1" lang="en-US" sz="1200">
                <a:solidFill>
                  <a:schemeClr val="lt1"/>
                </a:solidFill>
              </a:rPr>
              <a:t>Liberia, southwestern and west-central Cote d’Ivoire, pockets of southeastern Guinea, pockets of southern Ghana, parts of southern Benin, and south-central Nigeria. Below average rainfall was observed over eastern Liberia, south-central and central Cote d’Ivoire, pockets of central Ghana, south-central Togo, and southwestern and southeastern Nigeria</a:t>
            </a:r>
            <a:r>
              <a:rPr b="1" i="0" lang="en-US" sz="1200" u="none" cap="none" strike="noStrike">
                <a:solidFill>
                  <a:schemeClr val="lt1"/>
                </a:solidFill>
                <a:latin typeface="Arial"/>
                <a:ea typeface="Arial"/>
                <a:cs typeface="Arial"/>
                <a:sym typeface="Arial"/>
              </a:rPr>
              <a:t>. In southern Africa, rainfall was above-average over </a:t>
            </a:r>
            <a:r>
              <a:rPr b="1" lang="en-US" sz="1200">
                <a:solidFill>
                  <a:schemeClr val="lt1"/>
                </a:solidFill>
              </a:rPr>
              <a:t>pockets </a:t>
            </a:r>
            <a:r>
              <a:rPr b="1" i="0" lang="en-US" sz="1200" u="none" cap="none" strike="noStrike">
                <a:solidFill>
                  <a:schemeClr val="lt1"/>
                </a:solidFill>
                <a:latin typeface="Arial"/>
                <a:ea typeface="Arial"/>
                <a:cs typeface="Arial"/>
                <a:sym typeface="Arial"/>
              </a:rPr>
              <a:t>of </a:t>
            </a:r>
            <a:r>
              <a:rPr b="1" lang="en-US" sz="1200">
                <a:solidFill>
                  <a:schemeClr val="lt1"/>
                </a:solidFill>
              </a:rPr>
              <a:t>northeastern Zambia, pockets of eastern </a:t>
            </a:r>
            <a:r>
              <a:rPr b="1" i="0" lang="en-US" sz="1200" u="none" cap="none" strike="noStrike">
                <a:solidFill>
                  <a:schemeClr val="lt1"/>
                </a:solidFill>
                <a:latin typeface="Arial"/>
                <a:ea typeface="Arial"/>
                <a:cs typeface="Arial"/>
                <a:sym typeface="Arial"/>
              </a:rPr>
              <a:t>Botswana, </a:t>
            </a:r>
            <a:r>
              <a:rPr b="1" lang="en-US" sz="1200">
                <a:solidFill>
                  <a:schemeClr val="lt1"/>
                </a:solidFill>
              </a:rPr>
              <a:t>pockets of southwestern </a:t>
            </a:r>
            <a:r>
              <a:rPr b="1" i="0" lang="en-US" sz="1200" u="none" cap="none" strike="noStrike">
                <a:solidFill>
                  <a:schemeClr val="lt1"/>
                </a:solidFill>
                <a:latin typeface="Arial"/>
                <a:ea typeface="Arial"/>
                <a:cs typeface="Arial"/>
                <a:sym typeface="Arial"/>
              </a:rPr>
              <a:t>South Africa, </a:t>
            </a:r>
            <a:r>
              <a:rPr b="1" lang="en-US" sz="1200">
                <a:solidFill>
                  <a:schemeClr val="lt1"/>
                </a:solidFill>
              </a:rPr>
              <a:t>southern and south-central </a:t>
            </a:r>
            <a:r>
              <a:rPr b="1" i="0" lang="en-US" sz="1200" u="none" cap="none" strike="noStrike">
                <a:solidFill>
                  <a:schemeClr val="lt1"/>
                </a:solidFill>
                <a:latin typeface="Arial"/>
                <a:ea typeface="Arial"/>
                <a:cs typeface="Arial"/>
                <a:sym typeface="Arial"/>
              </a:rPr>
              <a:t>Mozambique (due to Tropical Cyclone Freddy), small portions </a:t>
            </a:r>
            <a:r>
              <a:rPr b="1" lang="en-US" sz="1200">
                <a:solidFill>
                  <a:schemeClr val="lt1"/>
                </a:solidFill>
              </a:rPr>
              <a:t>of </a:t>
            </a:r>
            <a:r>
              <a:rPr b="1" i="0" lang="en-US" sz="1200" u="none" cap="none" strike="noStrike">
                <a:solidFill>
                  <a:schemeClr val="lt1"/>
                </a:solidFill>
                <a:latin typeface="Arial"/>
                <a:ea typeface="Arial"/>
                <a:cs typeface="Arial"/>
                <a:sym typeface="Arial"/>
              </a:rPr>
              <a:t>central and southern Malawi, </a:t>
            </a:r>
            <a:r>
              <a:rPr b="1" lang="en-US" sz="1200">
                <a:solidFill>
                  <a:schemeClr val="lt1"/>
                </a:solidFill>
              </a:rPr>
              <a:t>east-central Zimbabwe, pockets of northern Angola, </a:t>
            </a:r>
            <a:r>
              <a:rPr b="1" i="0" lang="en-US" sz="1200" u="none" cap="none" strike="noStrike">
                <a:solidFill>
                  <a:schemeClr val="lt1"/>
                </a:solidFill>
                <a:latin typeface="Arial"/>
                <a:ea typeface="Arial"/>
                <a:cs typeface="Arial"/>
                <a:sym typeface="Arial"/>
              </a:rPr>
              <a:t>and pa</a:t>
            </a:r>
            <a:r>
              <a:rPr b="1" lang="en-US" sz="1200">
                <a:solidFill>
                  <a:schemeClr val="lt1"/>
                </a:solidFill>
              </a:rPr>
              <a:t>rts of east-central </a:t>
            </a:r>
            <a:r>
              <a:rPr b="1" i="0" lang="en-US" sz="1200" u="none" cap="none" strike="noStrike">
                <a:solidFill>
                  <a:schemeClr val="lt1"/>
                </a:solidFill>
                <a:latin typeface="Arial"/>
                <a:ea typeface="Arial"/>
                <a:cs typeface="Arial"/>
                <a:sym typeface="Arial"/>
              </a:rPr>
              <a:t>Madagascar. In contrast, rainfall was below-average over </a:t>
            </a:r>
            <a:r>
              <a:rPr b="1" lang="en-US" sz="1200">
                <a:solidFill>
                  <a:schemeClr val="lt1"/>
                </a:solidFill>
              </a:rPr>
              <a:t>the rest </a:t>
            </a:r>
            <a:r>
              <a:rPr b="1" i="0" lang="en-US" sz="1200" u="none" cap="none" strike="noStrike">
                <a:solidFill>
                  <a:schemeClr val="lt1"/>
                </a:solidFill>
                <a:latin typeface="Arial"/>
                <a:ea typeface="Arial"/>
                <a:cs typeface="Arial"/>
                <a:sym typeface="Arial"/>
              </a:rPr>
              <a:t>of Angola, north</a:t>
            </a:r>
            <a:r>
              <a:rPr b="1" lang="en-US" sz="1200">
                <a:solidFill>
                  <a:schemeClr val="lt1"/>
                </a:solidFill>
              </a:rPr>
              <a:t>ern, central, and eastern </a:t>
            </a:r>
            <a:r>
              <a:rPr b="1" i="0" lang="en-US" sz="1200" u="none" cap="none" strike="noStrike">
                <a:solidFill>
                  <a:schemeClr val="lt1"/>
                </a:solidFill>
                <a:latin typeface="Arial"/>
                <a:ea typeface="Arial"/>
                <a:cs typeface="Arial"/>
                <a:sym typeface="Arial"/>
              </a:rPr>
              <a:t>Namibia, </a:t>
            </a:r>
            <a:r>
              <a:rPr b="1" lang="en-US" sz="1200">
                <a:solidFill>
                  <a:schemeClr val="lt1"/>
                </a:solidFill>
              </a:rPr>
              <a:t>the rest of </a:t>
            </a:r>
            <a:r>
              <a:rPr b="1" i="0" lang="en-US" sz="1200" u="none" cap="none" strike="noStrike">
                <a:solidFill>
                  <a:schemeClr val="lt1"/>
                </a:solidFill>
                <a:latin typeface="Arial"/>
                <a:ea typeface="Arial"/>
                <a:cs typeface="Arial"/>
                <a:sym typeface="Arial"/>
              </a:rPr>
              <a:t>Zambia</a:t>
            </a:r>
            <a:r>
              <a:rPr b="1" lang="en-US" sz="1200">
                <a:solidFill>
                  <a:schemeClr val="lt1"/>
                </a:solidFill>
              </a:rPr>
              <a:t>/</a:t>
            </a:r>
            <a:r>
              <a:rPr b="1" i="0" lang="en-US" sz="1200" u="none" cap="none" strike="noStrike">
                <a:solidFill>
                  <a:schemeClr val="lt1"/>
                </a:solidFill>
                <a:latin typeface="Arial"/>
                <a:ea typeface="Arial"/>
                <a:cs typeface="Arial"/>
                <a:sym typeface="Arial"/>
              </a:rPr>
              <a:t>Zimbabwe</a:t>
            </a:r>
            <a:r>
              <a:rPr b="1" lang="en-US" sz="1200">
                <a:solidFill>
                  <a:schemeClr val="lt1"/>
                </a:solidFill>
              </a:rPr>
              <a:t>/Botswana,</a:t>
            </a:r>
            <a:r>
              <a:rPr b="1" i="0" lang="en-US" sz="1200" u="none" cap="none" strike="noStrike">
                <a:solidFill>
                  <a:schemeClr val="lt1"/>
                </a:solidFill>
                <a:latin typeface="Arial"/>
                <a:ea typeface="Arial"/>
                <a:cs typeface="Arial"/>
                <a:sym typeface="Arial"/>
              </a:rPr>
              <a:t> </a:t>
            </a:r>
            <a:r>
              <a:rPr b="1" lang="en-US" sz="1200">
                <a:solidFill>
                  <a:schemeClr val="lt1"/>
                </a:solidFill>
              </a:rPr>
              <a:t>most of northern</a:t>
            </a:r>
            <a:r>
              <a:rPr b="1" i="0" lang="en-US" sz="1200" u="none" cap="none" strike="noStrike">
                <a:solidFill>
                  <a:schemeClr val="lt1"/>
                </a:solidFill>
                <a:latin typeface="Arial"/>
                <a:ea typeface="Arial"/>
                <a:cs typeface="Arial"/>
                <a:sym typeface="Arial"/>
              </a:rPr>
              <a:t> Mozambique, </a:t>
            </a:r>
            <a:r>
              <a:rPr b="1" lang="en-US" sz="1200">
                <a:solidFill>
                  <a:schemeClr val="lt1"/>
                </a:solidFill>
              </a:rPr>
              <a:t>the rest of South Africa, Lesotho, Eswatini, Comoros, northern and south-central Malawi,</a:t>
            </a:r>
            <a:r>
              <a:rPr b="1" i="0" lang="en-US" sz="1200" u="none" cap="none" strike="noStrike">
                <a:solidFill>
                  <a:schemeClr val="lt1"/>
                </a:solidFill>
                <a:latin typeface="Arial"/>
                <a:ea typeface="Arial"/>
                <a:cs typeface="Arial"/>
                <a:sym typeface="Arial"/>
              </a:rPr>
              <a:t> and </a:t>
            </a:r>
            <a:r>
              <a:rPr b="1" lang="en-US" sz="1200">
                <a:solidFill>
                  <a:schemeClr val="lt1"/>
                </a:solidFill>
              </a:rPr>
              <a:t>the rest of </a:t>
            </a:r>
            <a:r>
              <a:rPr b="1" i="0" lang="en-US" sz="1200" u="none" cap="none" strike="noStrike">
                <a:solidFill>
                  <a:schemeClr val="lt1"/>
                </a:solidFill>
                <a:latin typeface="Arial"/>
                <a:ea typeface="Arial"/>
                <a:cs typeface="Arial"/>
                <a:sym typeface="Arial"/>
              </a:rPr>
              <a:t>Madagascar.</a:t>
            </a:r>
            <a:endParaRPr/>
          </a:p>
          <a:p>
            <a:pPr indent="0" lvl="0" marL="457200" marR="0" rtl="0" algn="just">
              <a:lnSpc>
                <a:spcPct val="100000"/>
              </a:lnSpc>
              <a:spcBef>
                <a:spcPts val="0"/>
              </a:spcBef>
              <a:spcAft>
                <a:spcPts val="0"/>
              </a:spcAft>
              <a:buNone/>
            </a:pPr>
            <a:r>
              <a:t/>
            </a:r>
            <a:endParaRPr/>
          </a:p>
          <a:p>
            <a:pPr indent="-260350" lvl="0" marL="285750" marR="0" rtl="0" algn="just">
              <a:lnSpc>
                <a:spcPct val="100000"/>
              </a:lnSpc>
              <a:spcBef>
                <a:spcPts val="0"/>
              </a:spcBef>
              <a:spcAft>
                <a:spcPts val="0"/>
              </a:spcAft>
              <a:buClr>
                <a:schemeClr val="lt1"/>
              </a:buClr>
              <a:buSzPts val="1000"/>
              <a:buFont typeface="Arial"/>
              <a:buChar char="•"/>
            </a:pPr>
            <a:r>
              <a:rPr b="1" lang="en-US" sz="1200">
                <a:solidFill>
                  <a:schemeClr val="lt1"/>
                </a:solidFill>
              </a:rPr>
              <a:t>Model forecasts call for an increased chance for week-1 rainfall to be below-normal along portions of equatorial Central and East Africa, and the western and central portions of southern Africa. There is an increased chance for above-normal rainfall over the Gulf of Guinea coast, eastern portions of southern Africa, and in Madagascar. For week-2, there is an increased chance for below-normal rainfall over equatorial eastern African, and northern portions of southern Africa. There is an increased chance for above-normal rainfall in the Gulf of Guinea region, over equatorial central Africa, and in parts of Madagascar.</a:t>
            </a:r>
            <a:endParaRPr b="1" i="0" sz="12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0" lvl="0" marL="12700" marR="0" rtl="0" algn="just">
              <a:lnSpc>
                <a:spcPct val="9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5"/>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25"/>
          <p:cNvSpPr txBox="1"/>
          <p:nvPr/>
        </p:nvSpPr>
        <p:spPr>
          <a:xfrm>
            <a:off x="79248" y="4953000"/>
            <a:ext cx="8991600" cy="19833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050" u="none" cap="none" strike="noStrike">
                <a:solidFill>
                  <a:schemeClr val="lt1"/>
                </a:solidFill>
                <a:latin typeface="Arial"/>
                <a:ea typeface="Arial"/>
                <a:cs typeface="Arial"/>
                <a:sym typeface="Arial"/>
              </a:rPr>
              <a:t>Over the past 90 days, in East Africa, above-average rainfall was observed over parts of western and northern Ethiopia, </a:t>
            </a:r>
            <a:r>
              <a:rPr b="1" lang="en-US" sz="1050">
                <a:solidFill>
                  <a:schemeClr val="lt1"/>
                </a:solidFill>
              </a:rPr>
              <a:t>parts of east-central</a:t>
            </a:r>
            <a:r>
              <a:rPr b="1" i="0" lang="en-US" sz="1050" u="none" cap="none" strike="noStrike">
                <a:solidFill>
                  <a:schemeClr val="lt1"/>
                </a:solidFill>
                <a:latin typeface="Arial"/>
                <a:ea typeface="Arial"/>
                <a:cs typeface="Arial"/>
                <a:sym typeface="Arial"/>
              </a:rPr>
              <a:t> </a:t>
            </a:r>
            <a:r>
              <a:rPr b="1" lang="en-US" sz="1050">
                <a:solidFill>
                  <a:schemeClr val="lt1"/>
                </a:solidFill>
              </a:rPr>
              <a:t>Kenya</a:t>
            </a:r>
            <a:r>
              <a:rPr b="1" i="0" lang="en-US" sz="1050" u="none" cap="none" strike="noStrike">
                <a:solidFill>
                  <a:schemeClr val="lt1"/>
                </a:solidFill>
                <a:latin typeface="Arial"/>
                <a:ea typeface="Arial"/>
                <a:cs typeface="Arial"/>
                <a:sym typeface="Arial"/>
              </a:rPr>
              <a:t>, western Burundi, p</a:t>
            </a:r>
            <a:r>
              <a:rPr b="1" lang="en-US" sz="1050">
                <a:solidFill>
                  <a:schemeClr val="lt1"/>
                </a:solidFill>
              </a:rPr>
              <a:t>ockets of </a:t>
            </a:r>
            <a:r>
              <a:rPr b="1" i="0" lang="en-US" sz="1050" u="none" cap="none" strike="noStrike">
                <a:solidFill>
                  <a:schemeClr val="lt1"/>
                </a:solidFill>
                <a:latin typeface="Arial"/>
                <a:ea typeface="Arial"/>
                <a:cs typeface="Arial"/>
                <a:sym typeface="Arial"/>
              </a:rPr>
              <a:t>northern and southern Uganda, and western/eastern Tanzania. Rainfall was below-average over southern Ethiopia, much of Kenya, Rwanda, eastern Burundi, southern Somalia, and north-</a:t>
            </a:r>
            <a:r>
              <a:rPr b="1" lang="en-US" sz="1050">
                <a:solidFill>
                  <a:schemeClr val="lt1"/>
                </a:solidFill>
              </a:rPr>
              <a:t>central/southern</a:t>
            </a:r>
            <a:r>
              <a:rPr b="1" i="0" lang="en-US" sz="1050" u="none" cap="none" strike="noStrike">
                <a:solidFill>
                  <a:schemeClr val="lt1"/>
                </a:solidFill>
                <a:latin typeface="Arial"/>
                <a:ea typeface="Arial"/>
                <a:cs typeface="Arial"/>
                <a:sym typeface="Arial"/>
              </a:rPr>
              <a:t> Tanzania. In southern Africa, above-average rainfall was observed over parts of central and north</a:t>
            </a:r>
            <a:r>
              <a:rPr b="1" lang="en-US" sz="1050">
                <a:solidFill>
                  <a:schemeClr val="lt1"/>
                </a:solidFill>
              </a:rPr>
              <a:t>west</a:t>
            </a:r>
            <a:r>
              <a:rPr b="1" i="0" lang="en-US" sz="1050" u="none" cap="none" strike="noStrike">
                <a:solidFill>
                  <a:schemeClr val="lt1"/>
                </a:solidFill>
                <a:latin typeface="Arial"/>
                <a:ea typeface="Arial"/>
                <a:cs typeface="Arial"/>
                <a:sym typeface="Arial"/>
              </a:rPr>
              <a:t>ern Angola, much of northern and central Zambia, central Namibia, much of South Africa, Lesotho, Eswatini, Malawi, parts of north-central and southern Mozambique, southern Bo</a:t>
            </a:r>
            <a:r>
              <a:rPr b="1" lang="en-US" sz="1050">
                <a:solidFill>
                  <a:schemeClr val="lt1"/>
                </a:solidFill>
              </a:rPr>
              <a:t>tswana, southern Zimbabwe, </a:t>
            </a:r>
            <a:r>
              <a:rPr b="1" i="0" lang="en-US" sz="1050" u="none" cap="none" strike="noStrike">
                <a:solidFill>
                  <a:schemeClr val="lt1"/>
                </a:solidFill>
                <a:latin typeface="Arial"/>
                <a:ea typeface="Arial"/>
                <a:cs typeface="Arial"/>
                <a:sym typeface="Arial"/>
              </a:rPr>
              <a:t>and ce</a:t>
            </a:r>
            <a:r>
              <a:rPr b="1" lang="en-US" sz="1050">
                <a:solidFill>
                  <a:schemeClr val="lt1"/>
                </a:solidFill>
              </a:rPr>
              <a:t>ntral/</a:t>
            </a:r>
            <a:r>
              <a:rPr b="1" i="0" lang="en-US" sz="1050" u="none" cap="none" strike="noStrike">
                <a:solidFill>
                  <a:schemeClr val="lt1"/>
                </a:solidFill>
                <a:latin typeface="Arial"/>
                <a:ea typeface="Arial"/>
                <a:cs typeface="Arial"/>
                <a:sym typeface="Arial"/>
              </a:rPr>
              <a:t>southeastern Madagascar. Below-average rainfall was observed over southern/e</a:t>
            </a:r>
            <a:r>
              <a:rPr b="1" lang="en-US" sz="1050">
                <a:solidFill>
                  <a:schemeClr val="lt1"/>
                </a:solidFill>
              </a:rPr>
              <a:t>astern</a:t>
            </a:r>
            <a:r>
              <a:rPr b="1" i="0" lang="en-US" sz="1050" u="none" cap="none" strike="noStrike">
                <a:solidFill>
                  <a:schemeClr val="lt1"/>
                </a:solidFill>
                <a:latin typeface="Arial"/>
                <a:ea typeface="Arial"/>
                <a:cs typeface="Arial"/>
                <a:sym typeface="Arial"/>
              </a:rPr>
              <a:t> Angola, </a:t>
            </a:r>
            <a:r>
              <a:rPr b="1" lang="en-US" sz="1050">
                <a:solidFill>
                  <a:schemeClr val="lt1"/>
                </a:solidFill>
              </a:rPr>
              <a:t>northern</a:t>
            </a:r>
            <a:r>
              <a:rPr b="1" i="0" lang="en-US" sz="1050" u="none" cap="none" strike="noStrike">
                <a:solidFill>
                  <a:schemeClr val="lt1"/>
                </a:solidFill>
                <a:latin typeface="Arial"/>
                <a:ea typeface="Arial"/>
                <a:cs typeface="Arial"/>
                <a:sym typeface="Arial"/>
              </a:rPr>
              <a:t> Botswana, </a:t>
            </a:r>
            <a:r>
              <a:rPr b="1" lang="en-US" sz="1050">
                <a:solidFill>
                  <a:schemeClr val="lt1"/>
                </a:solidFill>
              </a:rPr>
              <a:t>northern/central</a:t>
            </a:r>
            <a:r>
              <a:rPr b="1" i="0" lang="en-US" sz="1050" u="none" cap="none" strike="noStrike">
                <a:solidFill>
                  <a:schemeClr val="lt1"/>
                </a:solidFill>
                <a:latin typeface="Arial"/>
                <a:ea typeface="Arial"/>
                <a:cs typeface="Arial"/>
                <a:sym typeface="Arial"/>
              </a:rPr>
              <a:t> Zimbabwe, </a:t>
            </a:r>
            <a:r>
              <a:rPr b="1" lang="en-US" sz="1050">
                <a:solidFill>
                  <a:schemeClr val="lt1"/>
                </a:solidFill>
              </a:rPr>
              <a:t>northern/central</a:t>
            </a:r>
            <a:r>
              <a:rPr b="1" i="0" lang="en-US" sz="1050" u="none" cap="none" strike="noStrike">
                <a:solidFill>
                  <a:schemeClr val="lt1"/>
                </a:solidFill>
                <a:latin typeface="Arial"/>
                <a:ea typeface="Arial"/>
                <a:cs typeface="Arial"/>
                <a:sym typeface="Arial"/>
              </a:rPr>
              <a:t> Mozambique, northern/west</a:t>
            </a:r>
            <a:r>
              <a:rPr b="1" lang="en-US" sz="1050">
                <a:solidFill>
                  <a:schemeClr val="lt1"/>
                </a:solidFill>
              </a:rPr>
              <a:t>ern</a:t>
            </a:r>
            <a:r>
              <a:rPr b="1" i="0" lang="en-US" sz="1050" u="none" cap="none" strike="noStrike">
                <a:solidFill>
                  <a:schemeClr val="lt1"/>
                </a:solidFill>
                <a:latin typeface="Arial"/>
                <a:ea typeface="Arial"/>
                <a:cs typeface="Arial"/>
                <a:sym typeface="Arial"/>
              </a:rPr>
              <a:t> Namibia, Comoros, and northeastern/southwestern Madagascar. In Central Africa, rainfall was above-average over southeastern Cameroon, eastern Gabon, Congo, and </a:t>
            </a:r>
            <a:r>
              <a:rPr b="1" lang="en-US" sz="1050">
                <a:solidFill>
                  <a:schemeClr val="lt1"/>
                </a:solidFill>
              </a:rPr>
              <a:t>northeastern/western/central</a:t>
            </a:r>
            <a:r>
              <a:rPr b="1" i="0" lang="en-US" sz="1050" u="none" cap="none" strike="noStrike">
                <a:solidFill>
                  <a:schemeClr val="lt1"/>
                </a:solidFill>
                <a:latin typeface="Arial"/>
                <a:ea typeface="Arial"/>
                <a:cs typeface="Arial"/>
                <a:sym typeface="Arial"/>
              </a:rPr>
              <a:t> DRC. Rainfall was below-average over western and central Cameroon, western and southern Gabon, Equatorial Guinea, and portions of north</a:t>
            </a:r>
            <a:r>
              <a:rPr b="1" lang="en-US" sz="1050">
                <a:solidFill>
                  <a:schemeClr val="lt1"/>
                </a:solidFill>
              </a:rPr>
              <a:t>-central</a:t>
            </a:r>
            <a:r>
              <a:rPr b="1" i="0" lang="en-US" sz="1050" u="none" cap="none" strike="noStrike">
                <a:solidFill>
                  <a:schemeClr val="lt1"/>
                </a:solidFill>
                <a:latin typeface="Arial"/>
                <a:ea typeface="Arial"/>
                <a:cs typeface="Arial"/>
                <a:sym typeface="Arial"/>
              </a:rPr>
              <a:t>, eastern, and southern DRC. In West Africa, rainfall was above-average over parts of eastern Guinea, southeastern Liberia, coastal Cote d’Ivoire, coastal Ghana, coastal T</a:t>
            </a:r>
            <a:r>
              <a:rPr b="1" lang="en-US" sz="1050">
                <a:solidFill>
                  <a:schemeClr val="lt1"/>
                </a:solidFill>
              </a:rPr>
              <a:t>ogo, and parts of south-central Nigeria</a:t>
            </a:r>
            <a:r>
              <a:rPr b="1" i="0" lang="en-US" sz="1050" u="none" cap="none" strike="noStrike">
                <a:solidFill>
                  <a:schemeClr val="lt1"/>
                </a:solidFill>
                <a:latin typeface="Arial"/>
                <a:ea typeface="Arial"/>
                <a:cs typeface="Arial"/>
                <a:sym typeface="Arial"/>
              </a:rPr>
              <a:t>. In contrast, below-average rainfall was observed over </a:t>
            </a:r>
            <a:r>
              <a:rPr b="1" lang="en-US" sz="1050">
                <a:solidFill>
                  <a:schemeClr val="lt1"/>
                </a:solidFill>
              </a:rPr>
              <a:t>south-central </a:t>
            </a:r>
            <a:r>
              <a:rPr b="1" i="0" lang="en-US" sz="1050" u="none" cap="none" strike="noStrike">
                <a:solidFill>
                  <a:schemeClr val="lt1"/>
                </a:solidFill>
                <a:latin typeface="Arial"/>
                <a:ea typeface="Arial"/>
                <a:cs typeface="Arial"/>
                <a:sym typeface="Arial"/>
              </a:rPr>
              <a:t>Liberia, northern/central Cote d</a:t>
            </a:r>
            <a:r>
              <a:rPr b="1" lang="en-US" sz="1050">
                <a:solidFill>
                  <a:schemeClr val="lt1"/>
                </a:solidFill>
              </a:rPr>
              <a:t>’Ivoire, central Ghana, central Togo, central/southern Benin, and most of </a:t>
            </a:r>
            <a:r>
              <a:rPr b="1" i="0" lang="en-US" sz="1050" u="none" cap="none" strike="noStrike">
                <a:solidFill>
                  <a:schemeClr val="lt1"/>
                </a:solidFill>
                <a:latin typeface="Arial"/>
                <a:ea typeface="Arial"/>
                <a:cs typeface="Arial"/>
                <a:sym typeface="Arial"/>
              </a:rPr>
              <a:t>southern Nigeria.</a:t>
            </a:r>
            <a:endParaRPr b="1" i="0" sz="1050" u="none" cap="none" strike="noStrike">
              <a:solidFill>
                <a:schemeClr val="lt1"/>
              </a:solidFill>
              <a:latin typeface="Arial"/>
              <a:ea typeface="Arial"/>
              <a:cs typeface="Arial"/>
              <a:sym typeface="Arial"/>
            </a:endParaRPr>
          </a:p>
        </p:txBody>
      </p:sp>
      <p:pic>
        <p:nvPicPr>
          <p:cNvPr id="113" name="Google Shape;113;p25"/>
          <p:cNvPicPr preferRelativeResize="0"/>
          <p:nvPr/>
        </p:nvPicPr>
        <p:blipFill rotWithShape="1">
          <a:blip r:embed="rId3">
            <a:alphaModFix/>
          </a:blip>
          <a:srcRect b="0" l="0" r="0" t="0"/>
          <a:stretch/>
        </p:blipFill>
        <p:spPr>
          <a:xfrm>
            <a:off x="4663211" y="1074420"/>
            <a:ext cx="3794760" cy="3794760"/>
          </a:xfrm>
          <a:prstGeom prst="rect">
            <a:avLst/>
          </a:prstGeom>
          <a:noFill/>
          <a:ln>
            <a:noFill/>
          </a:ln>
        </p:spPr>
      </p:pic>
      <p:pic>
        <p:nvPicPr>
          <p:cNvPr id="114" name="Google Shape;114;p25"/>
          <p:cNvPicPr preferRelativeResize="0"/>
          <p:nvPr/>
        </p:nvPicPr>
        <p:blipFill rotWithShape="1">
          <a:blip r:embed="rId4">
            <a:alphaModFix/>
          </a:blip>
          <a:srcRect b="0" l="0" r="0" t="0"/>
          <a:stretch/>
        </p:blipFill>
        <p:spPr>
          <a:xfrm>
            <a:off x="568751" y="1074420"/>
            <a:ext cx="3794760" cy="3794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6"/>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pic>
        <p:nvPicPr>
          <p:cNvPr id="121" name="Google Shape;121;p26"/>
          <p:cNvPicPr preferRelativeResize="0"/>
          <p:nvPr/>
        </p:nvPicPr>
        <p:blipFill rotWithShape="1">
          <a:blip r:embed="rId3">
            <a:alphaModFix/>
          </a:blip>
          <a:srcRect b="0" l="0" r="0" t="0"/>
          <a:stretch/>
        </p:blipFill>
        <p:spPr>
          <a:xfrm>
            <a:off x="4663440" y="1077132"/>
            <a:ext cx="3794760" cy="3794760"/>
          </a:xfrm>
          <a:prstGeom prst="rect">
            <a:avLst/>
          </a:prstGeom>
          <a:noFill/>
          <a:ln>
            <a:noFill/>
          </a:ln>
        </p:spPr>
      </p:pic>
      <p:pic>
        <p:nvPicPr>
          <p:cNvPr id="122" name="Google Shape;122;p26"/>
          <p:cNvPicPr preferRelativeResize="0"/>
          <p:nvPr/>
        </p:nvPicPr>
        <p:blipFill rotWithShape="1">
          <a:blip r:embed="rId4">
            <a:alphaModFix/>
          </a:blip>
          <a:srcRect b="0" l="0" r="0" t="0"/>
          <a:stretch/>
        </p:blipFill>
        <p:spPr>
          <a:xfrm>
            <a:off x="566928" y="1077132"/>
            <a:ext cx="3794760" cy="3794760"/>
          </a:xfrm>
          <a:prstGeom prst="rect">
            <a:avLst/>
          </a:prstGeom>
          <a:noFill/>
          <a:ln>
            <a:noFill/>
          </a:ln>
        </p:spPr>
      </p:pic>
      <p:sp>
        <p:nvSpPr>
          <p:cNvPr id="123" name="Google Shape;123;p26"/>
          <p:cNvSpPr txBox="1"/>
          <p:nvPr/>
        </p:nvSpPr>
        <p:spPr>
          <a:xfrm>
            <a:off x="79248" y="4953000"/>
            <a:ext cx="8991600" cy="19209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100" u="none" cap="none" strike="noStrike">
                <a:solidFill>
                  <a:schemeClr val="lt1"/>
                </a:solidFill>
                <a:latin typeface="Arial"/>
                <a:ea typeface="Arial"/>
                <a:cs typeface="Arial"/>
                <a:sym typeface="Arial"/>
              </a:rPr>
              <a:t>Over the past 30 days, in East Africa, above-average rainfall was observed over east</a:t>
            </a:r>
            <a:r>
              <a:rPr b="1" lang="en-US" sz="1100">
                <a:solidFill>
                  <a:schemeClr val="lt1"/>
                </a:solidFill>
              </a:rPr>
              <a:t>-central/west-central</a:t>
            </a:r>
            <a:r>
              <a:rPr b="1" i="0" lang="en-US" sz="1100" u="none" cap="none" strike="noStrike">
                <a:solidFill>
                  <a:schemeClr val="lt1"/>
                </a:solidFill>
                <a:latin typeface="Arial"/>
                <a:ea typeface="Arial"/>
                <a:cs typeface="Arial"/>
                <a:sym typeface="Arial"/>
              </a:rPr>
              <a:t> Tanzania</a:t>
            </a:r>
            <a:r>
              <a:rPr b="1" lang="en-US" sz="1100">
                <a:solidFill>
                  <a:schemeClr val="lt1"/>
                </a:solidFill>
              </a:rPr>
              <a:t>, pockets of northeastern Ethiopia,</a:t>
            </a:r>
            <a:r>
              <a:rPr b="1" i="0" lang="en-US" sz="1100" u="none" cap="none" strike="noStrike">
                <a:solidFill>
                  <a:schemeClr val="lt1"/>
                </a:solidFill>
                <a:latin typeface="Arial"/>
                <a:ea typeface="Arial"/>
                <a:cs typeface="Arial"/>
                <a:sym typeface="Arial"/>
              </a:rPr>
              <a:t> and western Burundi. Rainfall was below-average over southwestern/central Ethiopia, southwestern Kenya, Uganda, Rwanda, eastern Burundi, Rwan</a:t>
            </a:r>
            <a:r>
              <a:rPr b="1" lang="en-US" sz="1100">
                <a:solidFill>
                  <a:schemeClr val="lt1"/>
                </a:solidFill>
              </a:rPr>
              <a:t>da,</a:t>
            </a:r>
            <a:r>
              <a:rPr b="1" i="0" lang="en-US" sz="1100" u="none" cap="none" strike="noStrike">
                <a:solidFill>
                  <a:schemeClr val="lt1"/>
                </a:solidFill>
                <a:latin typeface="Arial"/>
                <a:ea typeface="Arial"/>
                <a:cs typeface="Arial"/>
                <a:sym typeface="Arial"/>
              </a:rPr>
              <a:t> and </a:t>
            </a:r>
            <a:r>
              <a:rPr b="1" lang="en-US" sz="1100">
                <a:solidFill>
                  <a:schemeClr val="lt1"/>
                </a:solidFill>
              </a:rPr>
              <a:t>the rest of</a:t>
            </a:r>
            <a:r>
              <a:rPr b="1" i="0" lang="en-US" sz="1100" u="none" cap="none" strike="noStrike">
                <a:solidFill>
                  <a:schemeClr val="lt1"/>
                </a:solidFill>
                <a:latin typeface="Arial"/>
                <a:ea typeface="Arial"/>
                <a:cs typeface="Arial"/>
                <a:sym typeface="Arial"/>
              </a:rPr>
              <a:t> Tanzania. In southern Africa, above-average rainfall was observed over pockets of northwestern Angola, southeastern Zambia, central/</a:t>
            </a:r>
            <a:r>
              <a:rPr b="1" lang="en-US" sz="1100">
                <a:solidFill>
                  <a:schemeClr val="lt1"/>
                </a:solidFill>
              </a:rPr>
              <a:t>southern </a:t>
            </a:r>
            <a:r>
              <a:rPr b="1" i="0" lang="en-US" sz="1100" u="none" cap="none" strike="noStrike">
                <a:solidFill>
                  <a:schemeClr val="lt1"/>
                </a:solidFill>
                <a:latin typeface="Arial"/>
                <a:ea typeface="Arial"/>
                <a:cs typeface="Arial"/>
                <a:sym typeface="Arial"/>
              </a:rPr>
              <a:t>Malawi, central/southern Mozambique, eastern Botswana, southern Zimbabw</a:t>
            </a:r>
            <a:r>
              <a:rPr b="1" lang="en-US" sz="1100">
                <a:solidFill>
                  <a:schemeClr val="lt1"/>
                </a:solidFill>
              </a:rPr>
              <a:t>e, central/eastern South Africa, Lesotho, Eswatini, </a:t>
            </a:r>
            <a:r>
              <a:rPr b="1" i="0" lang="en-US" sz="1100" u="none" cap="none" strike="noStrike">
                <a:solidFill>
                  <a:schemeClr val="lt1"/>
                </a:solidFill>
                <a:latin typeface="Arial"/>
                <a:ea typeface="Arial"/>
                <a:cs typeface="Arial"/>
                <a:sym typeface="Arial"/>
              </a:rPr>
              <a:t>and </a:t>
            </a:r>
            <a:r>
              <a:rPr b="1" lang="en-US" sz="1100">
                <a:solidFill>
                  <a:schemeClr val="lt1"/>
                </a:solidFill>
              </a:rPr>
              <a:t>east-central </a:t>
            </a:r>
            <a:r>
              <a:rPr b="1" i="0" lang="en-US" sz="1100" u="none" cap="none" strike="noStrike">
                <a:solidFill>
                  <a:schemeClr val="lt1"/>
                </a:solidFill>
                <a:latin typeface="Arial"/>
                <a:ea typeface="Arial"/>
                <a:cs typeface="Arial"/>
                <a:sym typeface="Arial"/>
              </a:rPr>
              <a:t>Madagascar. Below-average rainfall was observed over </a:t>
            </a:r>
            <a:r>
              <a:rPr b="1" lang="en-US" sz="1100">
                <a:solidFill>
                  <a:schemeClr val="lt1"/>
                </a:solidFill>
              </a:rPr>
              <a:t>the rest of</a:t>
            </a:r>
            <a:r>
              <a:rPr b="1" i="0" lang="en-US" sz="1100" u="none" cap="none" strike="noStrike">
                <a:solidFill>
                  <a:schemeClr val="lt1"/>
                </a:solidFill>
                <a:latin typeface="Arial"/>
                <a:ea typeface="Arial"/>
                <a:cs typeface="Arial"/>
                <a:sym typeface="Arial"/>
              </a:rPr>
              <a:t> Angola, </a:t>
            </a:r>
            <a:r>
              <a:rPr b="1" lang="en-US" sz="1100">
                <a:solidFill>
                  <a:schemeClr val="lt1"/>
                </a:solidFill>
              </a:rPr>
              <a:t>northern/western</a:t>
            </a:r>
            <a:r>
              <a:rPr b="1" i="0" lang="en-US" sz="1100" u="none" cap="none" strike="noStrike">
                <a:solidFill>
                  <a:schemeClr val="lt1"/>
                </a:solidFill>
                <a:latin typeface="Arial"/>
                <a:ea typeface="Arial"/>
                <a:cs typeface="Arial"/>
                <a:sym typeface="Arial"/>
              </a:rPr>
              <a:t> Botswana</a:t>
            </a:r>
            <a:r>
              <a:rPr b="1" lang="en-US" sz="1100">
                <a:solidFill>
                  <a:schemeClr val="lt1"/>
                </a:solidFill>
              </a:rPr>
              <a:t>, northern/central </a:t>
            </a:r>
            <a:r>
              <a:rPr b="1" i="0" lang="en-US" sz="1100" u="none" cap="none" strike="noStrike">
                <a:solidFill>
                  <a:schemeClr val="lt1"/>
                </a:solidFill>
                <a:latin typeface="Arial"/>
                <a:ea typeface="Arial"/>
                <a:cs typeface="Arial"/>
                <a:sym typeface="Arial"/>
              </a:rPr>
              <a:t>Zimbabwe, parts of </a:t>
            </a:r>
            <a:r>
              <a:rPr b="1" lang="en-US" sz="1100">
                <a:solidFill>
                  <a:schemeClr val="lt1"/>
                </a:solidFill>
              </a:rPr>
              <a:t>west-central</a:t>
            </a:r>
            <a:r>
              <a:rPr b="1" i="0" lang="en-US" sz="1100" u="none" cap="none" strike="noStrike">
                <a:solidFill>
                  <a:schemeClr val="lt1"/>
                </a:solidFill>
                <a:latin typeface="Arial"/>
                <a:ea typeface="Arial"/>
                <a:cs typeface="Arial"/>
                <a:sym typeface="Arial"/>
              </a:rPr>
              <a:t> South Africa,</a:t>
            </a:r>
            <a:r>
              <a:rPr b="1" lang="en-US" sz="1100">
                <a:solidFill>
                  <a:schemeClr val="lt1"/>
                </a:solidFill>
              </a:rPr>
              <a:t> </a:t>
            </a:r>
            <a:r>
              <a:rPr b="1" i="0" lang="en-US" sz="1100" u="none" cap="none" strike="noStrike">
                <a:solidFill>
                  <a:schemeClr val="lt1"/>
                </a:solidFill>
                <a:latin typeface="Arial"/>
                <a:ea typeface="Arial"/>
                <a:cs typeface="Arial"/>
                <a:sym typeface="Arial"/>
              </a:rPr>
              <a:t>Namibia, </a:t>
            </a:r>
            <a:r>
              <a:rPr b="1" lang="en-US" sz="1100">
                <a:solidFill>
                  <a:schemeClr val="lt1"/>
                </a:solidFill>
              </a:rPr>
              <a:t>western</a:t>
            </a:r>
            <a:r>
              <a:rPr b="1" i="0" lang="en-US" sz="1100" u="none" cap="none" strike="noStrike">
                <a:solidFill>
                  <a:schemeClr val="lt1"/>
                </a:solidFill>
                <a:latin typeface="Arial"/>
                <a:ea typeface="Arial"/>
                <a:cs typeface="Arial"/>
                <a:sym typeface="Arial"/>
              </a:rPr>
              <a:t> Zambia, Comoros, much of northern</a:t>
            </a:r>
            <a:r>
              <a:rPr b="1" lang="en-US" sz="1100">
                <a:solidFill>
                  <a:schemeClr val="lt1"/>
                </a:solidFill>
              </a:rPr>
              <a:t> </a:t>
            </a:r>
            <a:r>
              <a:rPr b="1" i="0" lang="en-US" sz="1100" u="none" cap="none" strike="noStrike">
                <a:solidFill>
                  <a:schemeClr val="lt1"/>
                </a:solidFill>
                <a:latin typeface="Arial"/>
                <a:ea typeface="Arial"/>
                <a:cs typeface="Arial"/>
                <a:sym typeface="Arial"/>
              </a:rPr>
              <a:t>Mozambique,</a:t>
            </a:r>
            <a:r>
              <a:rPr b="1" lang="en-US" sz="1100">
                <a:solidFill>
                  <a:schemeClr val="lt1"/>
                </a:solidFill>
              </a:rPr>
              <a:t> and the rest of Madagascar</a:t>
            </a:r>
            <a:r>
              <a:rPr b="1" i="0" lang="en-US" sz="1100" u="none" cap="none" strike="noStrike">
                <a:solidFill>
                  <a:schemeClr val="lt1"/>
                </a:solidFill>
                <a:latin typeface="Arial"/>
                <a:ea typeface="Arial"/>
                <a:cs typeface="Arial"/>
                <a:sym typeface="Arial"/>
              </a:rPr>
              <a:t>. In Central Africa, rainfall was above-average over </a:t>
            </a:r>
            <a:r>
              <a:rPr b="1" lang="en-US" sz="1100">
                <a:solidFill>
                  <a:schemeClr val="lt1"/>
                </a:solidFill>
              </a:rPr>
              <a:t>northern/southern </a:t>
            </a:r>
            <a:r>
              <a:rPr b="1" i="0" lang="en-US" sz="1100" u="none" cap="none" strike="noStrike">
                <a:solidFill>
                  <a:schemeClr val="lt1"/>
                </a:solidFill>
                <a:latin typeface="Arial"/>
                <a:ea typeface="Arial"/>
                <a:cs typeface="Arial"/>
                <a:sym typeface="Arial"/>
              </a:rPr>
              <a:t>Congo,</a:t>
            </a:r>
            <a:r>
              <a:rPr b="1" lang="en-US" sz="1100">
                <a:solidFill>
                  <a:schemeClr val="lt1"/>
                </a:solidFill>
              </a:rPr>
              <a:t> </a:t>
            </a:r>
            <a:r>
              <a:rPr b="1" i="0" lang="en-US" sz="1100" u="none" cap="none" strike="noStrike">
                <a:solidFill>
                  <a:schemeClr val="lt1"/>
                </a:solidFill>
                <a:latin typeface="Arial"/>
                <a:ea typeface="Arial"/>
                <a:cs typeface="Arial"/>
                <a:sym typeface="Arial"/>
              </a:rPr>
              <a:t>western and pockets of eastern DRC, an</a:t>
            </a:r>
            <a:r>
              <a:rPr b="1" lang="en-US" sz="1100">
                <a:solidFill>
                  <a:schemeClr val="lt1"/>
                </a:solidFill>
              </a:rPr>
              <a:t>d parts of central/eastern Gabon</a:t>
            </a:r>
            <a:r>
              <a:rPr b="1" i="0" lang="en-US" sz="1100" u="none" cap="none" strike="noStrike">
                <a:solidFill>
                  <a:schemeClr val="lt1"/>
                </a:solidFill>
                <a:latin typeface="Arial"/>
                <a:ea typeface="Arial"/>
                <a:cs typeface="Arial"/>
                <a:sym typeface="Arial"/>
              </a:rPr>
              <a:t>. Rainfall was below-average over parts of southern</a:t>
            </a:r>
            <a:r>
              <a:rPr b="1" lang="en-US" sz="1100">
                <a:solidFill>
                  <a:schemeClr val="lt1"/>
                </a:solidFill>
              </a:rPr>
              <a:t>, northern, and central</a:t>
            </a:r>
            <a:r>
              <a:rPr b="1" i="0" lang="en-US" sz="1100" u="none" cap="none" strike="noStrike">
                <a:solidFill>
                  <a:schemeClr val="lt1"/>
                </a:solidFill>
                <a:latin typeface="Arial"/>
                <a:ea typeface="Arial"/>
                <a:cs typeface="Arial"/>
                <a:sym typeface="Arial"/>
              </a:rPr>
              <a:t> DRC, n</a:t>
            </a:r>
            <a:r>
              <a:rPr b="1" lang="en-US" sz="1100">
                <a:solidFill>
                  <a:schemeClr val="lt1"/>
                </a:solidFill>
              </a:rPr>
              <a:t>orthern/western Gabon, and Equatorial Guinea</a:t>
            </a:r>
            <a:r>
              <a:rPr b="1" i="0" lang="en-US" sz="1100" u="none" cap="none" strike="noStrike">
                <a:solidFill>
                  <a:schemeClr val="lt1"/>
                </a:solidFill>
                <a:latin typeface="Arial"/>
                <a:ea typeface="Arial"/>
                <a:cs typeface="Arial"/>
                <a:sym typeface="Arial"/>
              </a:rPr>
              <a:t>. In West Africa, rainfall was above-average over pockets of southeastern Guinea, s</a:t>
            </a:r>
            <a:r>
              <a:rPr b="1" lang="en-US" sz="1100">
                <a:solidFill>
                  <a:schemeClr val="lt1"/>
                </a:solidFill>
              </a:rPr>
              <a:t>outh</a:t>
            </a:r>
            <a:r>
              <a:rPr b="1" i="0" lang="en-US" sz="1100" u="none" cap="none" strike="noStrike">
                <a:solidFill>
                  <a:schemeClr val="lt1"/>
                </a:solidFill>
                <a:latin typeface="Arial"/>
                <a:ea typeface="Arial"/>
                <a:cs typeface="Arial"/>
                <a:sym typeface="Arial"/>
              </a:rPr>
              <a:t>ea</a:t>
            </a:r>
            <a:r>
              <a:rPr b="1" lang="en-US" sz="1100">
                <a:solidFill>
                  <a:schemeClr val="lt1"/>
                </a:solidFill>
              </a:rPr>
              <a:t>stern Liberia, south-central Nigeria, </a:t>
            </a:r>
            <a:r>
              <a:rPr b="1" i="0" lang="en-US" sz="1100" u="none" cap="none" strike="noStrike">
                <a:solidFill>
                  <a:schemeClr val="lt1"/>
                </a:solidFill>
                <a:latin typeface="Arial"/>
                <a:ea typeface="Arial"/>
                <a:cs typeface="Arial"/>
                <a:sym typeface="Arial"/>
              </a:rPr>
              <a:t>and coastal Ghana. Rainfall was below-avera</a:t>
            </a:r>
            <a:r>
              <a:rPr b="1" lang="en-US" sz="1100">
                <a:solidFill>
                  <a:schemeClr val="lt1"/>
                </a:solidFill>
              </a:rPr>
              <a:t>ge in northern/central Cote d’Ivoire, central Togo, south-central Liberia, central/southern Benin, and the rest of southern Nigeria.</a:t>
            </a:r>
            <a:endParaRPr b="1" i="0" sz="11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7"/>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27"/>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27"/>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27"/>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27"/>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27"/>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27"/>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27"/>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27"/>
          <p:cNvSpPr txBox="1"/>
          <p:nvPr/>
        </p:nvSpPr>
        <p:spPr>
          <a:xfrm>
            <a:off x="79248" y="4973422"/>
            <a:ext cx="8991600" cy="17547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900">
                <a:solidFill>
                  <a:schemeClr val="lt1"/>
                </a:solidFill>
              </a:rPr>
              <a:t>During the past 7 days, in East Africa, rainfall was above-average over pockets of east-central Ethiopia, southwestern Tanzania, and western Burundi. Below-average rainfall was observed throughout the rest of Tanzania, Rwanda, most of Uganda, pockets of southwestern Kenya, southern South Sudan, and parts of southwestern Ethiopia. In Central Africa, rainfall was above-average over parts of eastern Gabon, parts of southern and central Congo, pockets of southeastern Cameroon, and some pockets of southeastern and southwestern DRC. Below-average rainfall was observed across Equatorial Guinea, the western and central Gabon, parts of northern and southwestern Congo, most of DRC, most of southern Cameroon, and western CAR. In West Africa, above-average rainfall was observed over southeastern Liberia, southwestern and west-central Cote d’Ivoire, pockets of southeastern Guinea, pockets of southern Ghana, parts of southern Benin, and south-central Nigeria. Below average rainfall was observed over eastern Liberia, south-central and central Cote d’Ivoire, pockets of central Ghana, south-central Togo, and southwestern and southeastern Nigeria. In southern Africa, rainfall was above-average over pockets of northeastern Zambia, pockets of eastern Botswana, pockets of southwestern South Africa, southern and south-central Mozambique (due to Tropical Cyclone Freddy), small portions of central and southern Malawi, east-central Zimbabwe, pockets of northern Angola, and parts of east-central Madagascar. In contrast, rainfall was below-average over the rest of Angola, northern, central, and eastern Namibia, the rest of Zambia/Zimbabwe/Botswana, most of northern Mozambique, the rest of South Africa, Lesotho, Eswatini, Comoros, northern and south-central Malawi, and the rest of Madagascar.</a:t>
            </a:r>
            <a:endParaRPr b="1" i="0" sz="800" u="none" cap="none" strike="noStrike">
              <a:solidFill>
                <a:schemeClr val="lt1"/>
              </a:solidFill>
              <a:latin typeface="Arial"/>
              <a:ea typeface="Arial"/>
              <a:cs typeface="Arial"/>
              <a:sym typeface="Arial"/>
            </a:endParaRPr>
          </a:p>
        </p:txBody>
      </p:sp>
      <p:pic>
        <p:nvPicPr>
          <p:cNvPr id="138" name="Google Shape;138;p27"/>
          <p:cNvPicPr preferRelativeResize="0"/>
          <p:nvPr/>
        </p:nvPicPr>
        <p:blipFill rotWithShape="1">
          <a:blip r:embed="rId3">
            <a:alphaModFix/>
          </a:blip>
          <a:srcRect b="0" l="0" r="0" t="0"/>
          <a:stretch/>
        </p:blipFill>
        <p:spPr>
          <a:xfrm>
            <a:off x="566928" y="1074738"/>
            <a:ext cx="3794760" cy="3794760"/>
          </a:xfrm>
          <a:prstGeom prst="rect">
            <a:avLst/>
          </a:prstGeom>
          <a:noFill/>
          <a:ln>
            <a:noFill/>
          </a:ln>
        </p:spPr>
      </p:pic>
      <p:pic>
        <p:nvPicPr>
          <p:cNvPr id="139" name="Google Shape;139;p27"/>
          <p:cNvPicPr preferRelativeResize="0"/>
          <p:nvPr/>
        </p:nvPicPr>
        <p:blipFill rotWithShape="1">
          <a:blip r:embed="rId4">
            <a:alphaModFix/>
          </a:blip>
          <a:srcRect b="0" l="0" r="0" t="0"/>
          <a:stretch/>
        </p:blipFill>
        <p:spPr>
          <a:xfrm>
            <a:off x="4663440" y="1074738"/>
            <a:ext cx="3794760" cy="3794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Lower-level (850-hPa) </a:t>
            </a:r>
            <a:r>
              <a:rPr b="1" lang="en-US" sz="1200">
                <a:solidFill>
                  <a:schemeClr val="lt1"/>
                </a:solidFill>
              </a:rPr>
              <a:t>confluence</a:t>
            </a:r>
            <a:r>
              <a:rPr b="1" lang="en-US" sz="1200">
                <a:solidFill>
                  <a:schemeClr val="lt1"/>
                </a:solidFill>
              </a:rPr>
              <a:t> </a:t>
            </a:r>
            <a:r>
              <a:rPr b="1" i="0" lang="en-US" sz="1200" u="none" cap="none" strike="noStrike">
                <a:solidFill>
                  <a:schemeClr val="lt1"/>
                </a:solidFill>
                <a:latin typeface="Arial"/>
                <a:ea typeface="Arial"/>
                <a:cs typeface="Arial"/>
                <a:sym typeface="Arial"/>
              </a:rPr>
              <a:t>across </a:t>
            </a:r>
            <a:r>
              <a:rPr b="1" lang="en-US" sz="1200">
                <a:solidFill>
                  <a:schemeClr val="lt1"/>
                </a:solidFill>
              </a:rPr>
              <a:t>west-central</a:t>
            </a:r>
            <a:r>
              <a:rPr b="1" i="0" lang="en-US" sz="1200" u="none" cap="none" strike="noStrike">
                <a:solidFill>
                  <a:schemeClr val="lt1"/>
                </a:solidFill>
                <a:latin typeface="Arial"/>
                <a:ea typeface="Arial"/>
                <a:cs typeface="Arial"/>
                <a:sym typeface="Arial"/>
              </a:rPr>
              <a:t> and southeastern Africa may have contributed to the observed above-average rainfall in the region (primarily </a:t>
            </a:r>
            <a:r>
              <a:rPr b="1" lang="en-US" sz="1200">
                <a:solidFill>
                  <a:schemeClr val="lt1"/>
                </a:solidFill>
              </a:rPr>
              <a:t>in Congo/Mozambique, the latter of which was also impacted by TC Freddy)</a:t>
            </a:r>
            <a:r>
              <a:rPr b="1" i="0" lang="en-US" sz="1200" u="none" cap="none" strike="noStrike">
                <a:solidFill>
                  <a:schemeClr val="lt1"/>
                </a:solidFill>
                <a:latin typeface="Arial"/>
                <a:ea typeface="Arial"/>
                <a:cs typeface="Arial"/>
                <a:sym typeface="Arial"/>
              </a:rPr>
              <a:t>. </a:t>
            </a:r>
            <a:r>
              <a:rPr b="1" lang="en-US" sz="1200">
                <a:solidFill>
                  <a:schemeClr val="lt1"/>
                </a:solidFill>
              </a:rPr>
              <a:t>Lower-level (850-hPa) divergence and upper-level (200-hPa) convergence over Angola and Namibia may have </a:t>
            </a:r>
            <a:r>
              <a:rPr b="1" lang="en-US" sz="1200">
                <a:solidFill>
                  <a:schemeClr val="lt1"/>
                </a:solidFill>
              </a:rPr>
              <a:t>contributed</a:t>
            </a:r>
            <a:r>
              <a:rPr b="1" lang="en-US" sz="1200">
                <a:solidFill>
                  <a:schemeClr val="lt1"/>
                </a:solidFill>
              </a:rPr>
              <a:t> to the below-normal rainfall in the region. </a:t>
            </a:r>
            <a:endParaRPr b="1" i="0" sz="1200" u="none" cap="none" strike="noStrike">
              <a:solidFill>
                <a:schemeClr val="lt1"/>
              </a:solidFill>
              <a:latin typeface="Arial"/>
              <a:ea typeface="Arial"/>
              <a:cs typeface="Arial"/>
              <a:sym typeface="Arial"/>
            </a:endParaRPr>
          </a:p>
        </p:txBody>
      </p:sp>
      <p:pic>
        <p:nvPicPr>
          <p:cNvPr id="147" name="Google Shape;147;p7"/>
          <p:cNvPicPr preferRelativeResize="0"/>
          <p:nvPr/>
        </p:nvPicPr>
        <p:blipFill rotWithShape="1">
          <a:blip r:embed="rId3">
            <a:alphaModFix/>
          </a:blip>
          <a:srcRect b="0" l="0" r="0" t="0"/>
          <a:stretch/>
        </p:blipFill>
        <p:spPr>
          <a:xfrm>
            <a:off x="525875" y="1405995"/>
            <a:ext cx="4089514" cy="4089514"/>
          </a:xfrm>
          <a:prstGeom prst="rect">
            <a:avLst/>
          </a:prstGeom>
          <a:noFill/>
          <a:ln>
            <a:noFill/>
          </a:ln>
        </p:spPr>
      </p:pic>
      <p:pic>
        <p:nvPicPr>
          <p:cNvPr id="148" name="Google Shape;148;p7"/>
          <p:cNvPicPr preferRelativeResize="0"/>
          <p:nvPr/>
        </p:nvPicPr>
        <p:blipFill rotWithShape="1">
          <a:blip r:embed="rId4">
            <a:alphaModFix/>
          </a:blip>
          <a:srcRect b="0" l="0" r="0" t="0"/>
          <a:stretch/>
        </p:blipFill>
        <p:spPr>
          <a:xfrm>
            <a:off x="4770455" y="1405995"/>
            <a:ext cx="4089514" cy="4089514"/>
          </a:xfrm>
          <a:prstGeom prst="rect">
            <a:avLst/>
          </a:prstGeom>
          <a:noFill/>
          <a:ln>
            <a:noFill/>
          </a:ln>
        </p:spPr>
      </p:pic>
      <p:sp>
        <p:nvSpPr>
          <p:cNvPr id="149" name="Google Shape;149;p7"/>
          <p:cNvSpPr/>
          <p:nvPr/>
        </p:nvSpPr>
        <p:spPr>
          <a:xfrm>
            <a:off x="3173025" y="3997825"/>
            <a:ext cx="691500" cy="660000"/>
          </a:xfrm>
          <a:prstGeom prst="ellipse">
            <a:avLst/>
          </a:prstGeom>
          <a:noFill/>
          <a:ln cap="flat" cmpd="sng" w="38100">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2415226" y="3997825"/>
            <a:ext cx="691500" cy="660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7"/>
          <p:cNvSpPr/>
          <p:nvPr/>
        </p:nvSpPr>
        <p:spPr>
          <a:xfrm>
            <a:off x="6294105" y="3805083"/>
            <a:ext cx="868800" cy="660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7"/>
          <p:cNvSpPr/>
          <p:nvPr/>
        </p:nvSpPr>
        <p:spPr>
          <a:xfrm>
            <a:off x="2106225" y="3235825"/>
            <a:ext cx="691500" cy="660000"/>
          </a:xfrm>
          <a:prstGeom prst="ellipse">
            <a:avLst/>
          </a:prstGeom>
          <a:noFill/>
          <a:ln cap="flat" cmpd="sng" w="38100">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8" name="Google Shape;158;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9" name="Google Shape;159;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60" name="Google Shape;160;p8"/>
          <p:cNvCxnSpPr/>
          <p:nvPr/>
        </p:nvCxnSpPr>
        <p:spPr>
          <a:xfrm flipH="1" rot="10800000">
            <a:off x="3028827" y="2750574"/>
            <a:ext cx="142076" cy="1062671"/>
          </a:xfrm>
          <a:prstGeom prst="straightConnector1">
            <a:avLst/>
          </a:prstGeom>
          <a:noFill/>
          <a:ln cap="flat" cmpd="sng" w="50800">
            <a:solidFill>
              <a:srgbClr val="FF0000"/>
            </a:solidFill>
            <a:prstDash val="solid"/>
            <a:round/>
            <a:headEnd len="sm" w="sm" type="none"/>
            <a:tailEnd len="med" w="med" type="triangle"/>
          </a:ln>
        </p:spPr>
      </p:cxnSp>
      <p:cxnSp>
        <p:nvCxnSpPr>
          <p:cNvPr id="161" name="Google Shape;161;p8"/>
          <p:cNvCxnSpPr/>
          <p:nvPr/>
        </p:nvCxnSpPr>
        <p:spPr>
          <a:xfrm flipH="1">
            <a:off x="3672350" y="2309725"/>
            <a:ext cx="2434200" cy="343800"/>
          </a:xfrm>
          <a:prstGeom prst="straightConnector1">
            <a:avLst/>
          </a:prstGeom>
          <a:noFill/>
          <a:ln cap="flat" cmpd="sng" w="50800">
            <a:solidFill>
              <a:srgbClr val="FF0000"/>
            </a:solidFill>
            <a:prstDash val="solid"/>
            <a:round/>
            <a:headEnd len="sm" w="sm" type="none"/>
            <a:tailEnd len="med" w="med" type="triangle"/>
          </a:ln>
        </p:spPr>
      </p:cxnSp>
      <p:sp>
        <p:nvSpPr>
          <p:cNvPr id="162" name="Google Shape;162;p8"/>
          <p:cNvSpPr txBox="1"/>
          <p:nvPr/>
        </p:nvSpPr>
        <p:spPr>
          <a:xfrm>
            <a:off x="85725" y="6073775"/>
            <a:ext cx="8925000" cy="591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Daily evolution of rainfall over the last 90 days at selected locations shows worsening moisture deficits over parts of northern Botswana (bottom left) and central </a:t>
            </a:r>
            <a:r>
              <a:rPr b="1" lang="en-US" sz="1200">
                <a:solidFill>
                  <a:schemeClr val="lt1"/>
                </a:solidFill>
              </a:rPr>
              <a:t>Angola </a:t>
            </a:r>
            <a:r>
              <a:rPr b="1" i="0" lang="en-US" sz="1200" u="none" cap="none" strike="noStrike">
                <a:solidFill>
                  <a:schemeClr val="lt1"/>
                </a:solidFill>
                <a:latin typeface="Arial"/>
                <a:ea typeface="Arial"/>
                <a:cs typeface="Arial"/>
                <a:sym typeface="Arial"/>
              </a:rPr>
              <a:t>(bottom right). </a:t>
            </a:r>
            <a:r>
              <a:rPr b="1" lang="en-US" sz="1200">
                <a:solidFill>
                  <a:schemeClr val="lt1"/>
                </a:solidFill>
              </a:rPr>
              <a:t>Total </a:t>
            </a:r>
            <a:r>
              <a:rPr b="1" i="0" lang="en-US" sz="1200" u="none" cap="none" strike="noStrike">
                <a:solidFill>
                  <a:schemeClr val="lt1"/>
                </a:solidFill>
                <a:latin typeface="Arial"/>
                <a:ea typeface="Arial"/>
                <a:cs typeface="Arial"/>
                <a:sym typeface="Arial"/>
              </a:rPr>
              <a:t>rainfall </a:t>
            </a:r>
            <a:r>
              <a:rPr b="1" lang="en-US" sz="1200">
                <a:solidFill>
                  <a:schemeClr val="lt1"/>
                </a:solidFill>
              </a:rPr>
              <a:t>transitioned from a seasonal </a:t>
            </a:r>
            <a:r>
              <a:rPr b="1" lang="en-US" sz="1200">
                <a:solidFill>
                  <a:schemeClr val="lt1"/>
                </a:solidFill>
              </a:rPr>
              <a:t>deficit</a:t>
            </a:r>
            <a:r>
              <a:rPr b="1" lang="en-US" sz="1200">
                <a:solidFill>
                  <a:schemeClr val="lt1"/>
                </a:solidFill>
              </a:rPr>
              <a:t> to a seasonal surplus in southern Mozambique due to TC Freddy’s landfall.</a:t>
            </a:r>
            <a:endParaRPr b="1" i="0" sz="1200" u="none" cap="none" strike="noStrike">
              <a:solidFill>
                <a:schemeClr val="lt1"/>
              </a:solidFill>
              <a:latin typeface="Arial"/>
              <a:ea typeface="Arial"/>
              <a:cs typeface="Arial"/>
              <a:sym typeface="Arial"/>
            </a:endParaRPr>
          </a:p>
        </p:txBody>
      </p:sp>
      <p:cxnSp>
        <p:nvCxnSpPr>
          <p:cNvPr id="163" name="Google Shape;163;p8"/>
          <p:cNvCxnSpPr/>
          <p:nvPr/>
        </p:nvCxnSpPr>
        <p:spPr>
          <a:xfrm rot="10800000">
            <a:off x="2909332" y="2526358"/>
            <a:ext cx="2739300" cy="1514700"/>
          </a:xfrm>
          <a:prstGeom prst="straightConnector1">
            <a:avLst/>
          </a:prstGeom>
          <a:noFill/>
          <a:ln cap="flat" cmpd="sng" w="50800">
            <a:solidFill>
              <a:srgbClr val="FF0000"/>
            </a:solidFill>
            <a:prstDash val="solid"/>
            <a:round/>
            <a:headEnd len="sm" w="sm" type="none"/>
            <a:tailEnd len="med" w="med" type="triangle"/>
          </a:ln>
        </p:spPr>
      </p:cxnSp>
      <p:pic>
        <p:nvPicPr>
          <p:cNvPr id="164" name="Google Shape;164;p8"/>
          <p:cNvPicPr preferRelativeResize="0"/>
          <p:nvPr/>
        </p:nvPicPr>
        <p:blipFill rotWithShape="1">
          <a:blip r:embed="rId4">
            <a:alphaModFix/>
          </a:blip>
          <a:srcRect b="0" l="0" r="0" t="0"/>
          <a:stretch/>
        </p:blipFill>
        <p:spPr>
          <a:xfrm>
            <a:off x="5268350" y="563302"/>
            <a:ext cx="3380006" cy="2628901"/>
          </a:xfrm>
          <a:prstGeom prst="rect">
            <a:avLst/>
          </a:prstGeom>
          <a:noFill/>
          <a:ln>
            <a:noFill/>
          </a:ln>
        </p:spPr>
      </p:pic>
      <p:pic>
        <p:nvPicPr>
          <p:cNvPr id="165" name="Google Shape;165;p8"/>
          <p:cNvPicPr preferRelativeResize="0"/>
          <p:nvPr/>
        </p:nvPicPr>
        <p:blipFill rotWithShape="1">
          <a:blip r:embed="rId5">
            <a:alphaModFix/>
          </a:blip>
          <a:srcRect b="0" l="0" r="0" t="0"/>
          <a:stretch/>
        </p:blipFill>
        <p:spPr>
          <a:xfrm>
            <a:off x="5268338" y="3318538"/>
            <a:ext cx="3380024" cy="2628901"/>
          </a:xfrm>
          <a:prstGeom prst="rect">
            <a:avLst/>
          </a:prstGeom>
          <a:noFill/>
          <a:ln>
            <a:noFill/>
          </a:ln>
        </p:spPr>
      </p:pic>
      <p:pic>
        <p:nvPicPr>
          <p:cNvPr id="166" name="Google Shape;166;p8"/>
          <p:cNvPicPr preferRelativeResize="0"/>
          <p:nvPr/>
        </p:nvPicPr>
        <p:blipFill rotWithShape="1">
          <a:blip r:embed="rId6">
            <a:alphaModFix/>
          </a:blip>
          <a:srcRect b="0" l="39" r="39" t="0"/>
          <a:stretch/>
        </p:blipFill>
        <p:spPr>
          <a:xfrm>
            <a:off x="152400" y="3445449"/>
            <a:ext cx="3383280" cy="26334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3" name="Google Shape;173;p9"/>
          <p:cNvSpPr txBox="1"/>
          <p:nvPr/>
        </p:nvSpPr>
        <p:spPr>
          <a:xfrm>
            <a:off x="4669277" y="1519240"/>
            <a:ext cx="429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07</a:t>
            </a:r>
            <a:r>
              <a:rPr b="1" i="0" lang="en-US" sz="1600" u="none" cap="none" strike="noStrike">
                <a:solidFill>
                  <a:srgbClr val="FFFF00"/>
                </a:solidFill>
                <a:latin typeface="Arial"/>
                <a:ea typeface="Arial"/>
                <a:cs typeface="Arial"/>
                <a:sym typeface="Arial"/>
              </a:rPr>
              <a:t> – </a:t>
            </a:r>
            <a:r>
              <a:rPr b="1" lang="en-US" sz="1600">
                <a:solidFill>
                  <a:srgbClr val="FFFF00"/>
                </a:solidFill>
              </a:rPr>
              <a:t>13</a:t>
            </a:r>
            <a:r>
              <a:rPr b="1" i="0" lang="en-US" sz="1600" u="none" cap="none" strike="noStrike">
                <a:solidFill>
                  <a:srgbClr val="FFFF00"/>
                </a:solidFill>
                <a:latin typeface="Arial"/>
                <a:ea typeface="Arial"/>
                <a:cs typeface="Arial"/>
                <a:sym typeface="Arial"/>
              </a:rPr>
              <a:t> </a:t>
            </a:r>
            <a:r>
              <a:rPr b="1" lang="en-US" sz="1600">
                <a:solidFill>
                  <a:srgbClr val="FFFF00"/>
                </a:solidFill>
              </a:rPr>
              <a:t>Mar</a:t>
            </a:r>
            <a:r>
              <a:rPr b="1" i="0" lang="en-US" sz="1600" u="none" cap="none" strike="noStrike">
                <a:solidFill>
                  <a:srgbClr val="FFFF00"/>
                </a:solidFill>
                <a:latin typeface="Arial"/>
                <a:ea typeface="Arial"/>
                <a:cs typeface="Arial"/>
                <a:sym typeface="Arial"/>
              </a:rPr>
              <a:t> 2023</a:t>
            </a:r>
            <a:endParaRPr b="0" i="0" sz="1600" u="none" cap="none" strike="noStrike">
              <a:solidFill>
                <a:schemeClr val="dk1"/>
              </a:solidFill>
              <a:latin typeface="Arial"/>
              <a:ea typeface="Arial"/>
              <a:cs typeface="Arial"/>
              <a:sym typeface="Arial"/>
            </a:endParaRPr>
          </a:p>
        </p:txBody>
      </p:sp>
      <p:sp>
        <p:nvSpPr>
          <p:cNvPr id="174" name="Google Shape;174;p9"/>
          <p:cNvSpPr txBox="1"/>
          <p:nvPr/>
        </p:nvSpPr>
        <p:spPr>
          <a:xfrm>
            <a:off x="75465" y="5229412"/>
            <a:ext cx="88899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For week-1 (left panel), the GEFS forecasts indicate a moderate to high chance (over 70%) for rainfall to exceed 50 mm over</a:t>
            </a:r>
            <a:r>
              <a:rPr b="1" lang="en-US" sz="1100">
                <a:solidFill>
                  <a:schemeClr val="lt1"/>
                </a:solidFill>
              </a:rPr>
              <a:t> southeastern Liberia, northeastern </a:t>
            </a:r>
            <a:r>
              <a:rPr b="1" i="0" lang="en-US" sz="1100" u="none" cap="none" strike="noStrike">
                <a:solidFill>
                  <a:schemeClr val="lt1"/>
                </a:solidFill>
                <a:latin typeface="Arial"/>
                <a:ea typeface="Arial"/>
                <a:cs typeface="Arial"/>
                <a:sym typeface="Arial"/>
              </a:rPr>
              <a:t>Zimbabwe, </a:t>
            </a:r>
            <a:r>
              <a:rPr b="1" lang="en-US" sz="1100">
                <a:solidFill>
                  <a:schemeClr val="lt1"/>
                </a:solidFill>
              </a:rPr>
              <a:t>central/southern</a:t>
            </a:r>
            <a:r>
              <a:rPr b="1" i="0" lang="en-US" sz="1100" u="none" cap="none" strike="noStrike">
                <a:solidFill>
                  <a:schemeClr val="lt1"/>
                </a:solidFill>
                <a:latin typeface="Arial"/>
                <a:ea typeface="Arial"/>
                <a:cs typeface="Arial"/>
                <a:sym typeface="Arial"/>
              </a:rPr>
              <a:t> Malawi, southwestern Tanzania, Rwanda, Burundi, east-central</a:t>
            </a:r>
            <a:r>
              <a:rPr b="1" lang="en-US" sz="1100">
                <a:solidFill>
                  <a:schemeClr val="lt1"/>
                </a:solidFill>
              </a:rPr>
              <a:t>/southeastern DRC, most of </a:t>
            </a:r>
            <a:r>
              <a:rPr b="1" i="0" lang="en-US" sz="1100" u="none" cap="none" strike="noStrike">
                <a:solidFill>
                  <a:schemeClr val="lt1"/>
                </a:solidFill>
                <a:latin typeface="Arial"/>
                <a:ea typeface="Arial"/>
                <a:cs typeface="Arial"/>
                <a:sym typeface="Arial"/>
              </a:rPr>
              <a:t>Mozambique, ce</a:t>
            </a:r>
            <a:r>
              <a:rPr b="1" lang="en-US" sz="1100">
                <a:solidFill>
                  <a:schemeClr val="lt1"/>
                </a:solidFill>
              </a:rPr>
              <a:t>ntral Angola, eastern Zambia, </a:t>
            </a:r>
            <a:r>
              <a:rPr b="1" i="0" lang="en-US" sz="1100" u="none" cap="none" strike="noStrike">
                <a:solidFill>
                  <a:schemeClr val="lt1"/>
                </a:solidFill>
                <a:latin typeface="Arial"/>
                <a:ea typeface="Arial"/>
                <a:cs typeface="Arial"/>
                <a:sym typeface="Arial"/>
              </a:rPr>
              <a:t>and </a:t>
            </a:r>
            <a:r>
              <a:rPr b="1" lang="en-US" sz="1100">
                <a:solidFill>
                  <a:schemeClr val="lt1"/>
                </a:solidFill>
              </a:rPr>
              <a:t>most of </a:t>
            </a:r>
            <a:r>
              <a:rPr b="1" i="0" lang="en-US" sz="1100" u="none" cap="none" strike="noStrike">
                <a:solidFill>
                  <a:schemeClr val="lt1"/>
                </a:solidFill>
                <a:latin typeface="Arial"/>
                <a:ea typeface="Arial"/>
                <a:cs typeface="Arial"/>
                <a:sym typeface="Arial"/>
              </a:rPr>
              <a:t>Madagascar. For week-2 (right panel), there is a moderate to high chance for rainfall to exceed 50 mm across </a:t>
            </a:r>
            <a:r>
              <a:rPr b="1" lang="en-US" sz="1100">
                <a:solidFill>
                  <a:schemeClr val="lt1"/>
                </a:solidFill>
              </a:rPr>
              <a:t>southeastern DRC, northern Zambia, southwestern Tanzania, west-central Cameroon, and central/northern Madagascar.</a:t>
            </a:r>
            <a:endParaRPr b="1" i="0" sz="1100" u="none" cap="none" strike="noStrike">
              <a:solidFill>
                <a:schemeClr val="lt1"/>
              </a:solidFill>
              <a:latin typeface="Arial"/>
              <a:ea typeface="Arial"/>
              <a:cs typeface="Arial"/>
              <a:sym typeface="Arial"/>
            </a:endParaRPr>
          </a:p>
        </p:txBody>
      </p:sp>
      <p:sp>
        <p:nvSpPr>
          <p:cNvPr id="175" name="Google Shape;175;p9"/>
          <p:cNvSpPr txBox="1"/>
          <p:nvPr/>
        </p:nvSpPr>
        <p:spPr>
          <a:xfrm>
            <a:off x="472273" y="1519241"/>
            <a:ext cx="41772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28</a:t>
            </a:r>
            <a:r>
              <a:rPr b="1" i="0" lang="en-US" sz="1600" u="none" cap="none" strike="noStrike">
                <a:solidFill>
                  <a:srgbClr val="FFFF00"/>
                </a:solidFill>
                <a:latin typeface="Arial"/>
                <a:ea typeface="Arial"/>
                <a:cs typeface="Arial"/>
                <a:sym typeface="Arial"/>
              </a:rPr>
              <a:t> Feb – </a:t>
            </a:r>
            <a:r>
              <a:rPr b="1" lang="en-US" sz="1600">
                <a:solidFill>
                  <a:srgbClr val="FFFF00"/>
                </a:solidFill>
              </a:rPr>
              <a:t>06</a:t>
            </a:r>
            <a:r>
              <a:rPr b="1" i="0" lang="en-US" sz="1600" u="none" cap="none" strike="noStrike">
                <a:solidFill>
                  <a:srgbClr val="FFFF00"/>
                </a:solidFill>
                <a:latin typeface="Arial"/>
                <a:ea typeface="Arial"/>
                <a:cs typeface="Arial"/>
                <a:sym typeface="Arial"/>
              </a:rPr>
              <a:t> </a:t>
            </a:r>
            <a:r>
              <a:rPr b="1" lang="en-US" sz="1600">
                <a:solidFill>
                  <a:srgbClr val="FFFF00"/>
                </a:solidFill>
              </a:rPr>
              <a:t>Mar</a:t>
            </a:r>
            <a:r>
              <a:rPr b="1" i="0" lang="en-US" sz="1600" u="none" cap="none" strike="noStrike">
                <a:solidFill>
                  <a:srgbClr val="FFFF00"/>
                </a:solidFill>
                <a:latin typeface="Arial"/>
                <a:ea typeface="Arial"/>
                <a:cs typeface="Arial"/>
                <a:sym typeface="Arial"/>
              </a:rPr>
              <a:t> 2023</a:t>
            </a:r>
            <a:endParaRPr/>
          </a:p>
        </p:txBody>
      </p:sp>
      <p:pic>
        <p:nvPicPr>
          <p:cNvPr id="176" name="Google Shape;176;p9"/>
          <p:cNvPicPr preferRelativeResize="0"/>
          <p:nvPr/>
        </p:nvPicPr>
        <p:blipFill rotWithShape="1">
          <a:blip r:embed="rId3">
            <a:alphaModFix/>
          </a:blip>
          <a:srcRect b="0" l="0" r="0" t="0"/>
          <a:stretch/>
        </p:blipFill>
        <p:spPr>
          <a:xfrm>
            <a:off x="595418" y="1966885"/>
            <a:ext cx="4052779" cy="3039584"/>
          </a:xfrm>
          <a:prstGeom prst="rect">
            <a:avLst/>
          </a:prstGeom>
          <a:noFill/>
          <a:ln>
            <a:noFill/>
          </a:ln>
        </p:spPr>
      </p:pic>
      <p:pic>
        <p:nvPicPr>
          <p:cNvPr id="177" name="Google Shape;177;p9"/>
          <p:cNvPicPr preferRelativeResize="0"/>
          <p:nvPr/>
        </p:nvPicPr>
        <p:blipFill rotWithShape="1">
          <a:blip r:embed="rId4">
            <a:alphaModFix/>
          </a:blip>
          <a:srcRect b="0" l="0" r="0" t="0"/>
          <a:stretch/>
        </p:blipFill>
        <p:spPr>
          <a:xfrm>
            <a:off x="4790894" y="1966884"/>
            <a:ext cx="4076657" cy="30574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