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68" r:id="rId5"/>
    <p:sldId id="269" r:id="rId6"/>
    <p:sldId id="270"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sktwHiIOQNN0R6xio03cZbPi0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9953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9287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85165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0" name="Google Shape;170;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 Justin Hicks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20</a:t>
            </a:r>
            <a:r>
              <a:rPr lang="en-US" sz="2800" b="1" i="0" u="none" strike="noStrike" cap="none" dirty="0" smtClean="0">
                <a:solidFill>
                  <a:schemeClr val="lt1"/>
                </a:solidFill>
                <a:latin typeface="Arial"/>
                <a:ea typeface="Arial"/>
                <a:cs typeface="Arial"/>
                <a:sym typeface="Arial"/>
              </a:rPr>
              <a:t> </a:t>
            </a:r>
            <a:r>
              <a:rPr lang="en-US" sz="2800" b="1" dirty="0" smtClean="0">
                <a:solidFill>
                  <a:schemeClr val="lt1"/>
                </a:solidFill>
              </a:rPr>
              <a:t>March</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a:t>
            </a:r>
            <a:r>
              <a:rPr lang="en-US" sz="2800" b="1" dirty="0">
                <a:solidFill>
                  <a:schemeClr val="lt1"/>
                </a:solidFill>
              </a:rPr>
              <a:t>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lvl="0" indent="-457200" algn="ctr"/>
            <a:r>
              <a:rPr lang="en-US" sz="1600" b="1" dirty="0" smtClean="0">
                <a:solidFill>
                  <a:srgbClr val="FFFF00"/>
                </a:solidFill>
              </a:rPr>
              <a:t>21 </a:t>
            </a:r>
            <a:r>
              <a:rPr lang="en-US" sz="1600" b="1" dirty="0">
                <a:solidFill>
                  <a:srgbClr val="FFFF00"/>
                </a:solidFill>
              </a:rPr>
              <a:t>– </a:t>
            </a:r>
            <a:r>
              <a:rPr lang="en-US" sz="1600" b="1" dirty="0" smtClean="0">
                <a:solidFill>
                  <a:srgbClr val="FFFF00"/>
                </a:solidFill>
              </a:rPr>
              <a:t>27 March </a:t>
            </a:r>
            <a:r>
              <a:rPr lang="en-US" sz="1600" b="1" dirty="0">
                <a:solidFill>
                  <a:srgbClr val="FFFF00"/>
                </a:solidFill>
              </a:rPr>
              <a:t>2023</a:t>
            </a:r>
            <a:endParaRPr lang="en-US" sz="1600" dirty="0"/>
          </a:p>
        </p:txBody>
      </p:sp>
      <p:sp>
        <p:nvSpPr>
          <p:cNvPr id="187" name="Google Shape;187;p10"/>
          <p:cNvSpPr txBox="1"/>
          <p:nvPr/>
        </p:nvSpPr>
        <p:spPr>
          <a:xfrm>
            <a:off x="4260545" y="1475219"/>
            <a:ext cx="4528500" cy="4154943"/>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central and eastern Cote d’Ivoire, much of Ghana, Togo and Benin, central and southern Nigeria and Cameroon, much of Equatorial Guinea, northern Gabon, eastern and southern parts of DR Congo, southern South Sudan, central and eastern Ethiopia, northern and southern parts of Somalia, much of Uganda, Kenya, Rwanda, Burundi, Tanzania, Zambia and Botswana, central and eastern portions of Angola, northern Malawi, eastern Namibia, western Zimbabwe, northern South Africa and central Madagascar. In particular, there is above 80% chance for rainfall to be above-normal over western Cameroon, southern and eastern Ethiopia, southern Somalia, eastern Uganda, northern and central portions of Kenya, western and central portions of Tanzania, northeastern Namibia and western Botswana.</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southwestern Angola, northwestern Namibia, eastern Zimbabwe, southern Malawi, northern and central portions of Mozambique. </a:t>
            </a:r>
            <a:endParaRPr lang="en-US" sz="1100" b="1" dirty="0">
              <a:solidFill>
                <a:schemeClr val="lt1"/>
              </a:solidFill>
            </a:endParaRPr>
          </a:p>
        </p:txBody>
      </p:sp>
      <p:pic>
        <p:nvPicPr>
          <p:cNvPr id="18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1" cy="456088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i="0" u="none" strike="noStrike" cap="none" dirty="0" smtClean="0">
                <a:solidFill>
                  <a:srgbClr val="FFFF00"/>
                </a:solidFill>
                <a:latin typeface="Arial"/>
                <a:ea typeface="Arial"/>
                <a:cs typeface="Arial"/>
                <a:sym typeface="Arial"/>
              </a:rPr>
              <a:t>28 March </a:t>
            </a:r>
            <a:r>
              <a:rPr lang="en-US" sz="1600" b="1" dirty="0">
                <a:solidFill>
                  <a:srgbClr val="FFFF00"/>
                </a:solidFill>
              </a:rPr>
              <a:t>– </a:t>
            </a:r>
            <a:r>
              <a:rPr lang="en-US" sz="1600" b="1" dirty="0" smtClean="0">
                <a:solidFill>
                  <a:srgbClr val="FFFF00"/>
                </a:solidFill>
              </a:rPr>
              <a:t>03 April </a:t>
            </a:r>
            <a:r>
              <a:rPr lang="en-US" sz="1600" b="1" i="0" u="none" strike="noStrike" cap="none" dirty="0" smtClean="0">
                <a:solidFill>
                  <a:srgbClr val="FFFF00"/>
                </a:solidFill>
                <a:latin typeface="Arial"/>
                <a:ea typeface="Arial"/>
                <a:cs typeface="Arial"/>
                <a:sym typeface="Arial"/>
              </a:rPr>
              <a:t>2023</a:t>
            </a:r>
            <a:endParaRPr dirty="0"/>
          </a:p>
        </p:txBody>
      </p:sp>
      <p:sp>
        <p:nvSpPr>
          <p:cNvPr id="197" name="Google Shape;197;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Google Shape;188;p10"/>
          <p:cNvPicPr preferRelativeResize="0"/>
          <p:nvPr/>
        </p:nvPicPr>
        <p:blipFill>
          <a:blip r:embed="rId3">
            <a:extLst>
              <a:ext uri="{28A0092B-C50C-407E-A947-70E740481C1C}">
                <a14:useLocalDpi xmlns:a14="http://schemas.microsoft.com/office/drawing/2010/main" val="0"/>
              </a:ext>
            </a:extLst>
          </a:blip>
          <a:stretch>
            <a:fillRect/>
          </a:stretch>
        </p:blipFill>
        <p:spPr>
          <a:xfrm>
            <a:off x="381000" y="1611313"/>
            <a:ext cx="3524321" cy="4560886"/>
          </a:xfrm>
          <a:prstGeom prst="rect">
            <a:avLst/>
          </a:prstGeom>
          <a:noFill/>
          <a:ln>
            <a:noFill/>
          </a:ln>
        </p:spPr>
      </p:pic>
      <p:sp>
        <p:nvSpPr>
          <p:cNvPr id="9" name="Google Shape;187;p10"/>
          <p:cNvSpPr txBox="1"/>
          <p:nvPr/>
        </p:nvSpPr>
        <p:spPr>
          <a:xfrm>
            <a:off x="4260545" y="1762812"/>
            <a:ext cx="4528500" cy="3477835"/>
          </a:xfrm>
          <a:prstGeom prst="rect">
            <a:avLst/>
          </a:prstGeom>
          <a:noFill/>
          <a:ln>
            <a:noFill/>
          </a:ln>
        </p:spPr>
        <p:txBody>
          <a:bodyPr spcFirstLastPara="1" wrap="square" lIns="91425" tIns="45700" rIns="91425" bIns="45700" anchor="t" anchorCtr="0">
            <a:spAutoFit/>
          </a:bodyPr>
          <a:lstStyle/>
          <a:p>
            <a:pPr marL="457200" lvl="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Gabon and Congo, western DR Congo, northwestern Angola, and eastern portions of Mozambique. In particular, there is an above 65% chance for rainfall to be below-normal over northwestern Angola.</a:t>
            </a: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endParaRPr lang="en-US" sz="1100" b="1" dirty="0">
              <a:solidFill>
                <a:schemeClr val="lt1"/>
              </a:solidFill>
            </a:endParaRPr>
          </a:p>
          <a:p>
            <a:pPr marL="457200" lvl="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central and eastern portions of Ethiopia, eastern and southern DR Congo, much of Uganda, Kenya, Rwanda, Burundi, Tanzania and Zambia, southwestern Somalia, central and eastern Angola, northern Namibia, Botswana and Zimbabwe, northern and central Malawi. In particular, there is an above 80% chance for rainfall to be above-normal over southern Ethiopia, eastern DR Congo, much of Uganda, Rwanda and Burundi, western and central portions of Tanzania.</a:t>
            </a:r>
            <a:endParaRPr lang="en-US" sz="11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152400" y="839117"/>
            <a:ext cx="8817000" cy="5365800"/>
          </a:xfrm>
          <a:prstGeom prst="rect">
            <a:avLst/>
          </a:prstGeom>
          <a:noFill/>
          <a:ln>
            <a:noFill/>
          </a:ln>
        </p:spPr>
        <p:txBody>
          <a:bodyPr spcFirstLastPara="1" wrap="square" lIns="91425" tIns="45700" rIns="91425" bIns="45700" anchor="t" anchorCtr="0">
            <a:noAutofit/>
          </a:bodyPr>
          <a:lstStyle/>
          <a:p>
            <a:pPr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central and eastern Ethiopia, Uganda, and pockets of northern Tanzania. Rainfall was below-average over eastern Tanzania. In southern Africa, above-average rainfall was observed over parts of eastern Zambia, much of Mozambique, coastal South Africa and southern Madagascar. Below-average rainfall was observed over many parts of Angola, Namibia, western and central Zambia, Botswana, Zimbabwe, much of South Africa, the far northern Mozambique and northern Madagascar. In Central Africa, rainfall was above-average over parts of Congo and the far northern DRC. Rainfall was below-average over southern Cameroon, CAR, Equatorial Guinea, Gabon, and much of DRC. In West Africa, rainfall was above-average over pocket areas along the Gulf of Guinea coast.</a:t>
            </a:r>
          </a:p>
          <a:p>
            <a:pPr indent="-285750" algn="just">
              <a:spcBef>
                <a:spcPts val="0"/>
              </a:spcBef>
              <a:buClr>
                <a:schemeClr val="lt1"/>
              </a:buClr>
              <a:buSzPts val="900"/>
              <a:buFont typeface="Arial"/>
              <a:buChar char="•"/>
            </a:pPr>
            <a:endParaRPr lang="en-US" sz="1200" b="1" dirty="0">
              <a:solidFill>
                <a:schemeClr val="lt1"/>
              </a:solidFill>
              <a:latin typeface="Arial"/>
              <a:cs typeface="Arial"/>
              <a:sym typeface="Arial"/>
            </a:endParaRPr>
          </a:p>
          <a:p>
            <a:pPr indent="-285750" algn="just">
              <a:spcBef>
                <a:spcPts val="0"/>
              </a:spcBef>
              <a:buClr>
                <a:schemeClr val="lt1"/>
              </a:buClr>
              <a:buSzPts val="900"/>
              <a:buFont typeface="Arial"/>
              <a:buChar char="•"/>
            </a:pPr>
            <a:r>
              <a:rPr lang="en-US" sz="1200" b="1" dirty="0">
                <a:solidFill>
                  <a:schemeClr val="lt1"/>
                </a:solidFill>
                <a:latin typeface="Arial"/>
                <a:ea typeface="Arial"/>
                <a:cs typeface="Arial"/>
              </a:rPr>
              <a:t>During the past 7 days, in East Africa, rainfall was above-average over central, eastern and southern Ethiopia, much of Uganda, western Kenya and the far southern South Sudan. Below-average rainfall was observed over parts of southeastern Tanzania. In Central Africa, rainfall was above-average over much of Congo and parts of western and eastern DRC. Below-average rainfall was observed much of Gabon, and parts of central DRC. In West Africa, above-average rainfall was observed over pockets of northern Cote d’Ivoire and southern Nigeria. Below-average rainfall was observed over parts of southern Cote d’Ivoire and Ghana. In southern Africa, rainfall was above-average over western Angola, eastern Zambia, Malawi, and northern Mozambique. In contrast, rainfall was below-average over central and southern Angola, western Zambia, Namibia, Botswana, Zimbabwe, much of South Africa and northern Madagascar.</a:t>
            </a:r>
          </a:p>
          <a:p>
            <a:pPr marL="0" lvl="0" indent="0" algn="just" rtl="0">
              <a:spcBef>
                <a:spcPts val="0"/>
              </a:spcBef>
              <a:spcAft>
                <a:spcPts val="0"/>
              </a:spcAft>
              <a:buNone/>
            </a:pPr>
            <a:endParaRPr sz="1200" b="1" dirty="0" smtClean="0">
              <a:solidFill>
                <a:schemeClr val="lt1"/>
              </a:solidFill>
              <a:latin typeface="Arial"/>
              <a:ea typeface="Arial"/>
              <a:cs typeface="Arial"/>
              <a:sym typeface="Arial"/>
            </a:endParaRPr>
          </a:p>
          <a:p>
            <a:pPr marL="457200" lvl="0" indent="-285750" algn="just" rtl="0">
              <a:spcBef>
                <a:spcPts val="0"/>
              </a:spcBef>
              <a:spcAft>
                <a:spcPts val="0"/>
              </a:spcAft>
              <a:buClr>
                <a:schemeClr val="lt1"/>
              </a:buClr>
              <a:buSzPts val="900"/>
              <a:buFont typeface="Arial"/>
              <a:buChar char="•"/>
            </a:pPr>
            <a:r>
              <a:rPr lang="en-US" sz="1200" b="1" dirty="0" smtClean="0">
                <a:solidFill>
                  <a:schemeClr val="lt1"/>
                </a:solidFill>
                <a:latin typeface="Arial"/>
                <a:ea typeface="Arial"/>
                <a:cs typeface="Arial"/>
                <a:sym typeface="Arial"/>
              </a:rPr>
              <a:t>Model forecasts call for an increased chance for week-1 rainfall to be </a:t>
            </a:r>
            <a:r>
              <a:rPr lang="en-US" sz="1200" b="1" dirty="0" smtClean="0">
                <a:solidFill>
                  <a:schemeClr val="lt1"/>
                </a:solidFill>
                <a:latin typeface="Arial"/>
                <a:ea typeface="Arial"/>
                <a:cs typeface="Arial"/>
                <a:sym typeface="Arial"/>
              </a:rPr>
              <a:t>above-normal across the central and eastern portions of the Gulf of Guinea region, southern CAR, southern and eastern DRC, much of equatorial East Africa, parts of Angola and western Zambia. In contrast, there is an increased chance for below-normal rainfall over southeastern Africa, including northern Madagascar. </a:t>
            </a:r>
            <a:r>
              <a:rPr lang="en-US" sz="1200" b="1" dirty="0" smtClean="0">
                <a:solidFill>
                  <a:schemeClr val="lt1"/>
                </a:solidFill>
                <a:latin typeface="Arial"/>
                <a:ea typeface="Arial"/>
                <a:cs typeface="Arial"/>
                <a:sym typeface="Arial"/>
              </a:rPr>
              <a:t>For week-2, there is an increased chance for </a:t>
            </a:r>
            <a:r>
              <a:rPr lang="en-US" sz="1200" b="1" dirty="0" smtClean="0">
                <a:solidFill>
                  <a:schemeClr val="lt1"/>
                </a:solidFill>
                <a:latin typeface="Arial"/>
                <a:ea typeface="Arial"/>
                <a:cs typeface="Arial"/>
                <a:sym typeface="Arial"/>
              </a:rPr>
              <a:t>above-normal rainfall over pockets of the Gulf of Guinea region, southern and eastern DRC, parts of Angola, northern Namibia, northern Botswana, and many places in the Greater Horn of Africa. In contrast, there is an increased chance for below-normal rainfall over parts of Southeastern Africa.</a:t>
            </a:r>
            <a:endParaRPr sz="1200" b="1" dirty="0">
              <a:solidFill>
                <a:schemeClr val="lt1"/>
              </a:solidFill>
              <a:latin typeface="Arial"/>
              <a:ea typeface="Arial"/>
              <a:cs typeface="Arial"/>
              <a:sym typeface="Arial"/>
            </a:endParaRPr>
          </a:p>
          <a:p>
            <a:pPr marL="457200" lvl="0" indent="0" algn="just" rtl="0">
              <a:spcBef>
                <a:spcPts val="0"/>
              </a:spcBef>
              <a:spcAft>
                <a:spcPts val="0"/>
              </a:spcAft>
              <a:buNone/>
            </a:pPr>
            <a:endParaRPr sz="1100" b="1" dirty="0">
              <a:solidFill>
                <a:schemeClr val="lt1"/>
              </a:solidFill>
              <a:latin typeface="Arial"/>
              <a:ea typeface="Arial"/>
              <a:cs typeface="Arial"/>
              <a:sym typeface="Arial"/>
            </a:endParaRPr>
          </a:p>
        </p:txBody>
      </p:sp>
      <p:sp>
        <p:nvSpPr>
          <p:cNvPr id="206" name="Google Shape;206;p12"/>
          <p:cNvSpPr txBox="1">
            <a:spLocks noGrp="1"/>
          </p:cNvSpPr>
          <p:nvPr>
            <p:ph type="title" idx="4294967295"/>
          </p:nvPr>
        </p:nvSpPr>
        <p:spPr>
          <a:xfrm>
            <a:off x="1175657" y="174171"/>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spcFirstLastPara="1" wrap="square" lIns="91425" tIns="45700" rIns="91425" bIns="45700" anchor="t" anchorCtr="0">
            <a:noAutofit/>
          </a:bodyPr>
          <a:lstStyle/>
          <a:p>
            <a:pPr marL="12700" marR="0" lvl="0" indent="0" algn="just" rtl="0">
              <a:lnSpc>
                <a:spcPct val="90000"/>
              </a:lnSpc>
              <a:spcBef>
                <a:spcPts val="0"/>
              </a:spcBef>
              <a:spcAft>
                <a:spcPts val="0"/>
              </a:spcAft>
              <a:buNone/>
            </a:pPr>
            <a:endParaRPr sz="1200" b="1" i="0" u="none" strike="noStrike" cap="none" dirty="0">
              <a:solidFill>
                <a:schemeClr val="lt1"/>
              </a:solidFill>
              <a:sym typeface="Arial"/>
            </a:endParaRPr>
          </a:p>
          <a:p>
            <a:pPr marL="285750" lvl="0" indent="-260350" algn="just">
              <a:buClr>
                <a:schemeClr val="lt1"/>
              </a:buClr>
              <a:buSzPts val="1000"/>
              <a:buFont typeface="Arial"/>
              <a:buChar char="•"/>
            </a:pPr>
            <a:r>
              <a:rPr lang="en-US" sz="1200" b="1" dirty="0">
                <a:solidFill>
                  <a:schemeClr val="lt1"/>
                </a:solidFill>
              </a:rPr>
              <a:t>During the past 7 days, in East Africa, rainfall was above-average over central, eastern and southern Ethiopia, much of Uganda, western Kenya and the far southern South Sudan. Below-average rainfall was observed over parts of southeastern Tanzania. In Central Africa, rainfall was above-average over much of Congo and parts of western and eastern DRC. Below-average rainfall was observed much of Gabon, and parts of central DRC. In West Africa, above-average rainfall was observed over pockets of northern Cote d’Ivoire and southern Nigeria. Below-average rainfall was observed over parts of southern Cote d’Ivoire and Ghana. In southern Africa, rainfall was above-average over western Angola, eastern Zambia, Malawi, and northern Mozambique. In contrast, rainfall was below-average over central and southern Angola, western Zambia, Namibia, Botswana, Zimbabwe, much of South Africa and northern Madagascar.</a:t>
            </a:r>
          </a:p>
          <a:p>
            <a:pPr marL="285750" lvl="0" indent="-260350" algn="just">
              <a:buClr>
                <a:schemeClr val="lt1"/>
              </a:buClr>
              <a:buSzPts val="1000"/>
              <a:buFont typeface="Arial"/>
              <a:buChar char="•"/>
            </a:pPr>
            <a:endParaRPr lang="en-US" sz="1200" b="1" dirty="0">
              <a:solidFill>
                <a:schemeClr val="lt1"/>
              </a:solidFill>
            </a:endParaRPr>
          </a:p>
          <a:p>
            <a:pPr marL="285750" lvl="0" indent="-260350" algn="just">
              <a:buClr>
                <a:schemeClr val="lt1"/>
              </a:buClr>
              <a:buSzPts val="1000"/>
              <a:buFont typeface="Arial"/>
              <a:buChar char="•"/>
            </a:pPr>
            <a:r>
              <a:rPr lang="en-US" sz="1200" b="1" dirty="0">
                <a:solidFill>
                  <a:schemeClr val="lt1"/>
                </a:solidFill>
              </a:rPr>
              <a:t>Model forecasts call for an increased chance for week-1 rainfall to be above-normal across the central and eastern portions of the Gulf of Guinea region, southern CAR, southern and eastern DRC, much of equatorial East Africa, parts of Angola and western Zambia. In contrast, there is an increased chance for below-normal rainfall over southeastern Africa, including northern Madagascar. For week-2, there is an increased chance for above-normal rainfall over pockets of the Gulf of Guinea region, southern and eastern DRC, parts of Angola, northern Namibia, northern Botswana, and many places in the Greater Horn of Africa. In contrast, there is an increased chance for below-normal rainfall over parts of Southeastern Africa.</a:t>
            </a:r>
          </a:p>
          <a:p>
            <a:pPr marL="285750" marR="0" lvl="0" indent="-19685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sym typeface="Arial"/>
            </a:endParaRPr>
          </a:p>
          <a:p>
            <a:pPr marL="12700" marR="0" lvl="0" indent="0" algn="just" rtl="0">
              <a:lnSpc>
                <a:spcPct val="90000"/>
              </a:lnSpc>
              <a:spcBef>
                <a:spcPts val="0"/>
              </a:spcBef>
              <a:spcAft>
                <a:spcPts val="0"/>
              </a:spcAft>
              <a:buNone/>
            </a:pPr>
            <a:endParaRPr sz="1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4933338"/>
            <a:ext cx="8991600" cy="1920485"/>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90 days, in East Africa, above-average rainfall was observed over </a:t>
            </a:r>
            <a:r>
              <a:rPr lang="en-US" sz="1200" b="1" i="0" u="none" strike="noStrike" cap="none" dirty="0" smtClean="0">
                <a:solidFill>
                  <a:schemeClr val="lt1"/>
                </a:solidFill>
                <a:sym typeface="Arial"/>
              </a:rPr>
              <a:t>parts of </a:t>
            </a:r>
            <a:r>
              <a:rPr lang="en-US" sz="1200" b="1" i="0" u="none" strike="noStrike" cap="none" dirty="0" smtClean="0">
                <a:solidFill>
                  <a:schemeClr val="lt1"/>
                </a:solidFill>
                <a:sym typeface="Arial"/>
              </a:rPr>
              <a:t>central, northern and eastern Ethiopia, local areas in southern Uganda, and parts of Tanzania.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parts of South Sudan and Uganda, southwestern Ethiopia, Kenya and northern southeastern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parts of northern and central Angola, northern and eastern Zambia, Malawi, much of Mozambique, pockets of Namibia and Botswana, southern and eastern South Africa, Lesotho, </a:t>
            </a:r>
            <a:r>
              <a:rPr lang="en-US" sz="1200" b="1" i="0" u="none" strike="noStrike" cap="none" dirty="0" err="1" smtClean="0">
                <a:solidFill>
                  <a:schemeClr val="lt1"/>
                </a:solidFill>
                <a:sym typeface="Arial"/>
              </a:rPr>
              <a:t>Eswatini</a:t>
            </a:r>
            <a:r>
              <a:rPr lang="en-US" sz="1200" b="1" i="0" u="none" strike="noStrike" cap="none" dirty="0" smtClean="0">
                <a:solidFill>
                  <a:schemeClr val="lt1"/>
                </a:solidFill>
                <a:sym typeface="Arial"/>
              </a:rPr>
              <a:t>, and central and southern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southern and eastern Angola, much of Namibia and Botswana, Zimbabwe, western and northern South Africa, the far northern Mozambique, and northern Madagascar.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much Congo and western DRC.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southern Cameroon, CAR, Equatorial Guinea, Gabon, and many parts of DRC. </a:t>
            </a:r>
            <a:r>
              <a:rPr lang="en-US" sz="1200" b="1" i="0" u="none" strike="noStrike" cap="none" dirty="0">
                <a:solidFill>
                  <a:schemeClr val="lt1"/>
                </a:solidFill>
                <a:sym typeface="Arial"/>
              </a:rPr>
              <a:t>In West Africa, rainfall was above-average over </a:t>
            </a:r>
            <a:r>
              <a:rPr lang="en-US" sz="1200" b="1" i="0" u="none" strike="noStrike" cap="none" dirty="0" smtClean="0">
                <a:solidFill>
                  <a:schemeClr val="lt1"/>
                </a:solidFill>
                <a:sym typeface="Arial"/>
              </a:rPr>
              <a:t>pockets of </a:t>
            </a:r>
            <a:r>
              <a:rPr lang="en-US" sz="1200" b="1" i="0" u="none" strike="noStrike" cap="none" dirty="0" smtClean="0">
                <a:solidFill>
                  <a:schemeClr val="lt1"/>
                </a:solidFill>
                <a:sym typeface="Arial"/>
              </a:rPr>
              <a:t>eastern Guinea, </a:t>
            </a:r>
            <a:r>
              <a:rPr lang="en-US" sz="1200" b="1" i="0" u="none" strike="noStrike" cap="none" dirty="0" smtClean="0">
                <a:solidFill>
                  <a:schemeClr val="lt1"/>
                </a:solidFill>
                <a:sym typeface="Arial"/>
              </a:rPr>
              <a:t>Ghana and Nigeria. </a:t>
            </a:r>
            <a:r>
              <a:rPr lang="en-US" sz="1200" b="1" i="0" u="none" strike="noStrike" cap="none" dirty="0">
                <a:solidFill>
                  <a:schemeClr val="lt1"/>
                </a:solidFill>
                <a:sym typeface="Arial"/>
              </a:rPr>
              <a:t>In contrast, below-average rainfall was observed over </a:t>
            </a:r>
            <a:r>
              <a:rPr lang="en-US" sz="1200" b="1" i="0" u="none" strike="noStrike" cap="none" dirty="0" smtClean="0">
                <a:solidFill>
                  <a:schemeClr val="lt1"/>
                </a:solidFill>
                <a:sym typeface="Arial"/>
              </a:rPr>
              <a:t>parts of Liberia, Cote d’Ivoire and western Ghana.</a:t>
            </a:r>
            <a:endParaRPr sz="1200" b="1" i="0" u="none" strike="noStrike" cap="none" dirty="0">
              <a:solidFill>
                <a:schemeClr val="lt1"/>
              </a:solidFil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extLst>
      <p:ext uri="{BB962C8B-B14F-4D97-AF65-F5344CB8AC3E}">
        <p14:creationId xmlns:p14="http://schemas.microsoft.com/office/powerpoint/2010/main" val="229765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
        <p:nvSpPr>
          <p:cNvPr id="8" name="Google Shape;112;p4"/>
          <p:cNvSpPr txBox="1"/>
          <p:nvPr/>
        </p:nvSpPr>
        <p:spPr>
          <a:xfrm>
            <a:off x="79248" y="5029200"/>
            <a:ext cx="8991600" cy="1421887"/>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200" b="1" i="0" u="none" strike="noStrike" cap="none" dirty="0">
                <a:solidFill>
                  <a:schemeClr val="lt1"/>
                </a:solidFill>
                <a:sym typeface="Arial"/>
              </a:rPr>
              <a:t>Over the past </a:t>
            </a:r>
            <a:r>
              <a:rPr lang="en-US" sz="1200" b="1" i="0" u="none" strike="noStrike" cap="none" dirty="0" smtClean="0">
                <a:solidFill>
                  <a:schemeClr val="lt1"/>
                </a:solidFill>
                <a:sym typeface="Arial"/>
              </a:rPr>
              <a:t>30 </a:t>
            </a:r>
            <a:r>
              <a:rPr lang="en-US" sz="1200" b="1" i="0" u="none" strike="noStrike" cap="none" dirty="0">
                <a:solidFill>
                  <a:schemeClr val="lt1"/>
                </a:solidFill>
                <a:sym typeface="Arial"/>
              </a:rPr>
              <a:t>days, in East Africa, above-average rainfall was observed over </a:t>
            </a:r>
            <a:r>
              <a:rPr lang="en-US" sz="1200" b="1" dirty="0" smtClean="0">
                <a:solidFill>
                  <a:schemeClr val="lt1"/>
                </a:solidFill>
              </a:rPr>
              <a:t>central and eastern Ethiopia, Uganda, and pockets of northern Tanzania</a:t>
            </a:r>
            <a:r>
              <a:rPr lang="en-US" sz="1200" b="1" i="0" u="none" strike="noStrike" cap="none" dirty="0" smtClean="0">
                <a:solidFill>
                  <a:schemeClr val="lt1"/>
                </a:solidFill>
                <a:sym typeface="Arial"/>
              </a:rPr>
              <a:t>. Rainfall was below-average over eastern Tanzania. </a:t>
            </a:r>
            <a:r>
              <a:rPr lang="en-US" sz="1200" b="1" i="0" u="none" strike="noStrike" cap="none" dirty="0">
                <a:solidFill>
                  <a:schemeClr val="lt1"/>
                </a:solidFill>
                <a:sym typeface="Arial"/>
              </a:rPr>
              <a:t>In southern Africa, above-average rainfall was observed over </a:t>
            </a:r>
            <a:r>
              <a:rPr lang="en-US" sz="1200" b="1" i="0" u="none" strike="noStrike" cap="none" dirty="0" smtClean="0">
                <a:solidFill>
                  <a:schemeClr val="lt1"/>
                </a:solidFill>
                <a:sym typeface="Arial"/>
              </a:rPr>
              <a:t>parts of eastern Zambia, much of Mozambique, coastal South Africa and southern Madagascar. </a:t>
            </a:r>
            <a:r>
              <a:rPr lang="en-US" sz="1200" b="1" i="0" u="none" strike="noStrike" cap="none" dirty="0">
                <a:solidFill>
                  <a:schemeClr val="lt1"/>
                </a:solidFill>
                <a:sym typeface="Arial"/>
              </a:rPr>
              <a:t>Below-average rainfall was observed over </a:t>
            </a:r>
            <a:r>
              <a:rPr lang="en-US" sz="1200" b="1" i="0" u="none" strike="noStrike" cap="none" dirty="0" smtClean="0">
                <a:solidFill>
                  <a:schemeClr val="lt1"/>
                </a:solidFill>
                <a:sym typeface="Arial"/>
              </a:rPr>
              <a:t>many parts of Angola, Namibia, western and central Zambia, Botswana, Zimbabwe, much of South Africa, the far northern Mozambique and northern Madagascar. </a:t>
            </a:r>
            <a:r>
              <a:rPr lang="en-US" sz="1200" b="1" i="0" u="none" strike="noStrike" cap="none" dirty="0">
                <a:solidFill>
                  <a:schemeClr val="lt1"/>
                </a:solidFill>
                <a:sym typeface="Arial"/>
              </a:rPr>
              <a:t>In Central Africa, rainfall was above-average over </a:t>
            </a:r>
            <a:r>
              <a:rPr lang="en-US" sz="1200" b="1" i="0" u="none" strike="noStrike" cap="none" dirty="0" smtClean="0">
                <a:solidFill>
                  <a:schemeClr val="lt1"/>
                </a:solidFill>
                <a:sym typeface="Arial"/>
              </a:rPr>
              <a:t>parts of Congo and the far northern DRC. </a:t>
            </a:r>
            <a:r>
              <a:rPr lang="en-US" sz="1200" b="1" i="0" u="none" strike="noStrike" cap="none" dirty="0">
                <a:solidFill>
                  <a:schemeClr val="lt1"/>
                </a:solidFill>
                <a:sym typeface="Arial"/>
              </a:rPr>
              <a:t>Rainfall was below-average over </a:t>
            </a:r>
            <a:r>
              <a:rPr lang="en-US" sz="1200" b="1" i="0" u="none" strike="noStrike" cap="none" dirty="0" smtClean="0">
                <a:solidFill>
                  <a:schemeClr val="lt1"/>
                </a:solidFill>
                <a:sym typeface="Arial"/>
              </a:rPr>
              <a:t>southern Cameroon, CAR, Equatorial Guinea, Gabon, and much of DRC. </a:t>
            </a:r>
            <a:r>
              <a:rPr lang="en-US" sz="1200" b="1" i="0" u="none" strike="noStrike" cap="none" dirty="0">
                <a:solidFill>
                  <a:schemeClr val="lt1"/>
                </a:solidFill>
                <a:sym typeface="Arial"/>
              </a:rPr>
              <a:t>In West Africa, rainfall was above-average </a:t>
            </a:r>
            <a:r>
              <a:rPr lang="en-US" sz="1200" b="1" i="0" u="none" strike="noStrike" cap="none" dirty="0" smtClean="0">
                <a:solidFill>
                  <a:schemeClr val="lt1"/>
                </a:solidFill>
                <a:sym typeface="Arial"/>
              </a:rPr>
              <a:t>over </a:t>
            </a:r>
            <a:r>
              <a:rPr lang="en-US" sz="1200" b="1" i="0" u="none" strike="noStrike" cap="none" dirty="0" smtClean="0">
                <a:solidFill>
                  <a:schemeClr val="lt1"/>
                </a:solidFill>
                <a:sym typeface="Arial"/>
              </a:rPr>
              <a:t>pocket areas along the Gulf of Guinea coast.</a:t>
            </a:r>
            <a:endParaRPr sz="1200" b="1" i="0" u="none" strike="noStrike" cap="none" dirty="0">
              <a:solidFill>
                <a:schemeClr val="lt1"/>
              </a:solidFill>
              <a:sym typeface="Arial"/>
            </a:endParaRPr>
          </a:p>
        </p:txBody>
      </p:sp>
    </p:spTree>
    <p:extLst>
      <p:ext uri="{BB962C8B-B14F-4D97-AF65-F5344CB8AC3E}">
        <p14:creationId xmlns:p14="http://schemas.microsoft.com/office/powerpoint/2010/main" val="31365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421887"/>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200" b="1" dirty="0">
                <a:solidFill>
                  <a:schemeClr val="lt1"/>
                </a:solidFill>
              </a:rPr>
              <a:t>During the past 7 days, in East Africa, rainfall was above-average over </a:t>
            </a:r>
            <a:r>
              <a:rPr lang="en-US" sz="1200" b="1" dirty="0" smtClean="0">
                <a:solidFill>
                  <a:schemeClr val="lt1"/>
                </a:solidFill>
              </a:rPr>
              <a:t>central, eastern and southern Ethiopia, much of Uganda, western Kenya and the far southern South Sudan. Below-average rainfall was observed over parts of southeastern Tanzania. In </a:t>
            </a:r>
            <a:r>
              <a:rPr lang="en-US" sz="1200" b="1" dirty="0">
                <a:solidFill>
                  <a:schemeClr val="lt1"/>
                </a:solidFill>
              </a:rPr>
              <a:t>Central Africa, rainfall was above-average over </a:t>
            </a:r>
            <a:r>
              <a:rPr lang="en-US" sz="1200" b="1" dirty="0" smtClean="0">
                <a:solidFill>
                  <a:schemeClr val="lt1"/>
                </a:solidFill>
              </a:rPr>
              <a:t>much of Congo and parts of western and eastern DRC. </a:t>
            </a:r>
            <a:r>
              <a:rPr lang="en-US" sz="1200" b="1" dirty="0">
                <a:solidFill>
                  <a:schemeClr val="lt1"/>
                </a:solidFill>
              </a:rPr>
              <a:t>Below-average rainfall was observed </a:t>
            </a:r>
            <a:r>
              <a:rPr lang="en-US" sz="1200" b="1" dirty="0" smtClean="0">
                <a:solidFill>
                  <a:schemeClr val="lt1"/>
                </a:solidFill>
              </a:rPr>
              <a:t>much of Gabon, and parts of central DRC. </a:t>
            </a:r>
            <a:r>
              <a:rPr lang="en-US" sz="1200" b="1" dirty="0">
                <a:solidFill>
                  <a:schemeClr val="lt1"/>
                </a:solidFill>
              </a:rPr>
              <a:t>In West Africa, </a:t>
            </a:r>
            <a:r>
              <a:rPr lang="en-US" sz="1200" b="1" dirty="0" smtClean="0">
                <a:solidFill>
                  <a:schemeClr val="lt1"/>
                </a:solidFill>
              </a:rPr>
              <a:t>above-average rainfall was observed over pockets of </a:t>
            </a:r>
            <a:r>
              <a:rPr lang="en-US" sz="1200" b="1" dirty="0" smtClean="0">
                <a:solidFill>
                  <a:schemeClr val="lt1"/>
                </a:solidFill>
              </a:rPr>
              <a:t>northern Cote d’Ivoire and southern Nigeria. Below-average rainfall was observed over parts of southern Cote d’Ivoire and Ghana. In </a:t>
            </a:r>
            <a:r>
              <a:rPr lang="en-US" sz="1200" b="1" dirty="0">
                <a:solidFill>
                  <a:schemeClr val="lt1"/>
                </a:solidFill>
              </a:rPr>
              <a:t>southern Africa, rainfall was above-average over </a:t>
            </a:r>
            <a:r>
              <a:rPr lang="en-US" sz="1200" b="1" dirty="0" smtClean="0">
                <a:solidFill>
                  <a:schemeClr val="lt1"/>
                </a:solidFill>
              </a:rPr>
              <a:t>western Angola, eastern Zambia, Malawi, and northern Mozambique. </a:t>
            </a:r>
            <a:r>
              <a:rPr lang="en-US" sz="1200" b="1" dirty="0">
                <a:solidFill>
                  <a:schemeClr val="lt1"/>
                </a:solidFill>
              </a:rPr>
              <a:t>In contrast, rainfall was below-average over </a:t>
            </a:r>
            <a:r>
              <a:rPr lang="en-US" sz="1200" b="1" dirty="0" smtClean="0">
                <a:solidFill>
                  <a:schemeClr val="lt1"/>
                </a:solidFill>
              </a:rPr>
              <a:t>central and southern Angola, western Zambia, Namibia, Botswana, Zimbabwe, much of South Africa and northern Madagascar.</a:t>
            </a:r>
            <a:endParaRPr lang="en-US" sz="12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extLst>
      <p:ext uri="{BB962C8B-B14F-4D97-AF65-F5344CB8AC3E}">
        <p14:creationId xmlns:p14="http://schemas.microsoft.com/office/powerpoint/2010/main" val="420000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smtClean="0">
                <a:solidFill>
                  <a:schemeClr val="lt1"/>
                </a:solidFill>
                <a:latin typeface="Arial"/>
                <a:ea typeface="Arial"/>
                <a:cs typeface="Arial"/>
                <a:sym typeface="Arial"/>
              </a:rPr>
              <a:t>Lower-level (850-hPa) cyclonic circulation across southeastern Africa may have contributed to the observed above-average rainfall in the region.</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525875" y="1405995"/>
            <a:ext cx="4089514" cy="4089514"/>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4770455" y="1405995"/>
            <a:ext cx="4089514" cy="4089514"/>
          </a:xfrm>
          <a:prstGeom prst="rect">
            <a:avLst/>
          </a:prstGeom>
          <a:noFill/>
          <a:ln>
            <a:noFill/>
          </a:ln>
        </p:spPr>
      </p:pic>
      <p:sp>
        <p:nvSpPr>
          <p:cNvPr id="151" name="Google Shape;151;p7"/>
          <p:cNvSpPr/>
          <p:nvPr/>
        </p:nvSpPr>
        <p:spPr>
          <a:xfrm>
            <a:off x="2899515" y="3819833"/>
            <a:ext cx="868693" cy="660078"/>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9" name="Google Shape;159;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60" name="Google Shape;160;p8"/>
          <p:cNvCxnSpPr/>
          <p:nvPr/>
        </p:nvCxnSpPr>
        <p:spPr>
          <a:xfrm flipV="1">
            <a:off x="3028827" y="2706329"/>
            <a:ext cx="400173" cy="1106917"/>
          </a:xfrm>
          <a:prstGeom prst="straightConnector1">
            <a:avLst/>
          </a:prstGeom>
          <a:noFill/>
          <a:ln w="50800" cap="flat" cmpd="sng">
            <a:solidFill>
              <a:srgbClr val="FF0000"/>
            </a:solidFill>
            <a:prstDash val="solid"/>
            <a:round/>
            <a:headEnd type="none" w="sm" len="sm"/>
            <a:tailEnd type="triangle" w="med" len="med"/>
          </a:ln>
        </p:spPr>
      </p:cxnSp>
      <p:cxnSp>
        <p:nvCxnSpPr>
          <p:cNvPr id="161" name="Google Shape;161;p8"/>
          <p:cNvCxnSpPr/>
          <p:nvPr/>
        </p:nvCxnSpPr>
        <p:spPr>
          <a:xfrm flipH="1" flipV="1">
            <a:off x="3864077" y="1659194"/>
            <a:ext cx="2242474" cy="650531"/>
          </a:xfrm>
          <a:prstGeom prst="straightConnector1">
            <a:avLst/>
          </a:prstGeom>
          <a:noFill/>
          <a:ln w="50800" cap="flat" cmpd="sng">
            <a:solidFill>
              <a:srgbClr val="FF0000"/>
            </a:solidFill>
            <a:prstDash val="solid"/>
            <a:round/>
            <a:headEnd type="none" w="sm" len="sm"/>
            <a:tailEnd type="triangle" w="med" len="med"/>
          </a:ln>
        </p:spPr>
      </p:cxnSp>
      <p:sp>
        <p:nvSpPr>
          <p:cNvPr id="162" name="Google Shape;162;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a:solidFill>
                  <a:schemeClr val="lt1"/>
                </a:solidFill>
              </a:rPr>
              <a:t>worsening</a:t>
            </a:r>
            <a:r>
              <a:rPr lang="en-US" sz="1200" b="1" i="0" u="none" strike="noStrike" cap="none" dirty="0">
                <a:solidFill>
                  <a:schemeClr val="lt1"/>
                </a:solidFill>
                <a:latin typeface="Arial"/>
                <a:ea typeface="Arial"/>
                <a:cs typeface="Arial"/>
                <a:sym typeface="Arial"/>
              </a:rPr>
              <a:t> moisture </a:t>
            </a:r>
            <a:r>
              <a:rPr lang="en-US" sz="1200" b="1" dirty="0" smtClean="0">
                <a:solidFill>
                  <a:schemeClr val="lt1"/>
                </a:solidFill>
              </a:rPr>
              <a:t>deficits</a:t>
            </a:r>
            <a:r>
              <a:rPr lang="en-US" sz="1200" b="1" i="0" u="none" strike="noStrike" cap="none" dirty="0" smtClean="0">
                <a:solidFill>
                  <a:schemeClr val="lt1"/>
                </a:solidFill>
                <a:latin typeface="Arial"/>
                <a:ea typeface="Arial"/>
                <a:cs typeface="Arial"/>
                <a:sym typeface="Arial"/>
              </a:rPr>
              <a:t> </a:t>
            </a:r>
            <a:r>
              <a:rPr lang="en-US" sz="1200" b="1" i="0" u="none" strike="noStrike" cap="none" dirty="0">
                <a:solidFill>
                  <a:schemeClr val="lt1"/>
                </a:solidFill>
                <a:latin typeface="Arial"/>
                <a:ea typeface="Arial"/>
                <a:cs typeface="Arial"/>
                <a:sym typeface="Arial"/>
              </a:rPr>
              <a:t>over parts of </a:t>
            </a:r>
            <a:r>
              <a:rPr lang="en-US" sz="1200" b="1" i="0" u="none" strike="noStrike" cap="none" dirty="0" smtClean="0">
                <a:solidFill>
                  <a:schemeClr val="lt1"/>
                </a:solidFill>
                <a:latin typeface="Arial"/>
                <a:ea typeface="Arial"/>
                <a:cs typeface="Arial"/>
                <a:sym typeface="Arial"/>
              </a:rPr>
              <a:t>Zimbabwe ((bottom </a:t>
            </a:r>
            <a:r>
              <a:rPr lang="en-US" sz="1200" b="1" i="0" u="none" strike="noStrike" cap="none" dirty="0" smtClean="0">
                <a:solidFill>
                  <a:schemeClr val="lt1"/>
                </a:solidFill>
                <a:latin typeface="Arial"/>
                <a:ea typeface="Arial"/>
                <a:cs typeface="Arial"/>
                <a:sym typeface="Arial"/>
              </a:rPr>
              <a:t>left</a:t>
            </a:r>
            <a:r>
              <a:rPr lang="en-US" sz="1200" b="1" i="0" u="none" strike="noStrike" cap="none" dirty="0" smtClean="0">
                <a:solidFill>
                  <a:schemeClr val="lt1"/>
                </a:solidFill>
                <a:latin typeface="Arial"/>
                <a:ea typeface="Arial"/>
                <a:cs typeface="Arial"/>
                <a:sym typeface="Arial"/>
              </a:rPr>
              <a:t>)). Recent moderate to heavy rains helped to offset accumulated rainfall deficits over parts of southern Ethiopia (bottom right). Moderate to locally heavy rainfall also resulted in moisture surpluses over parts of eastern and northeastern Ethiopia (top right)</a:t>
            </a:r>
            <a:endParaRPr sz="1200" b="1" i="0" u="none" strike="noStrike" cap="none" dirty="0">
              <a:solidFill>
                <a:schemeClr val="lt1"/>
              </a:solidFill>
              <a:latin typeface="Arial"/>
              <a:ea typeface="Arial"/>
              <a:cs typeface="Arial"/>
              <a:sym typeface="Arial"/>
            </a:endParaRPr>
          </a:p>
        </p:txBody>
      </p:sp>
      <p:pic>
        <p:nvPicPr>
          <p:cNvPr id="163" name="Google Shape;163;p8"/>
          <p:cNvPicPr preferRelativeResize="0"/>
          <p:nvPr/>
        </p:nvPicPr>
        <p:blipFill>
          <a:blip r:embed="rId4">
            <a:extLst>
              <a:ext uri="{28A0092B-C50C-407E-A947-70E740481C1C}">
                <a14:useLocalDpi xmlns:a14="http://schemas.microsoft.com/office/drawing/2010/main" val="0"/>
              </a:ext>
            </a:extLst>
          </a:blip>
          <a:stretch>
            <a:fillRect/>
          </a:stretch>
        </p:blipFill>
        <p:spPr>
          <a:xfrm>
            <a:off x="5440627" y="664149"/>
            <a:ext cx="3657600" cy="2523744"/>
          </a:xfrm>
          <a:prstGeom prst="rect">
            <a:avLst/>
          </a:prstGeom>
          <a:noFill/>
          <a:ln>
            <a:noFill/>
          </a:ln>
        </p:spPr>
      </p:pic>
      <p:pic>
        <p:nvPicPr>
          <p:cNvPr id="164" name="Google Shape;164;p8"/>
          <p:cNvPicPr preferRelativeResize="0"/>
          <p:nvPr/>
        </p:nvPicPr>
        <p:blipFill>
          <a:blip r:embed="rId5">
            <a:extLst>
              <a:ext uri="{28A0092B-C50C-407E-A947-70E740481C1C}">
                <a14:useLocalDpi xmlns:a14="http://schemas.microsoft.com/office/drawing/2010/main" val="0"/>
              </a:ext>
            </a:extLst>
          </a:blip>
          <a:stretch>
            <a:fillRect/>
          </a:stretch>
        </p:blipFill>
        <p:spPr>
          <a:xfrm>
            <a:off x="881825" y="3545400"/>
            <a:ext cx="3657600" cy="2526351"/>
          </a:xfrm>
          <a:prstGeom prst="rect">
            <a:avLst/>
          </a:prstGeom>
          <a:noFill/>
          <a:ln>
            <a:noFill/>
          </a:ln>
        </p:spPr>
      </p:pic>
      <p:cxnSp>
        <p:nvCxnSpPr>
          <p:cNvPr id="165" name="Google Shape;165;p8"/>
          <p:cNvCxnSpPr/>
          <p:nvPr/>
        </p:nvCxnSpPr>
        <p:spPr>
          <a:xfrm flipH="1" flipV="1">
            <a:off x="3782961" y="1773501"/>
            <a:ext cx="1865672" cy="2267558"/>
          </a:xfrm>
          <a:prstGeom prst="straightConnector1">
            <a:avLst/>
          </a:prstGeom>
          <a:noFill/>
          <a:ln w="50800" cap="flat" cmpd="sng">
            <a:solidFill>
              <a:srgbClr val="FF0000"/>
            </a:solidFill>
            <a:prstDash val="solid"/>
            <a:round/>
            <a:headEnd type="none" w="sm" len="sm"/>
            <a:tailEnd type="triangle" w="med" len="med"/>
          </a:ln>
        </p:spPr>
      </p:cxnSp>
      <p:pic>
        <p:nvPicPr>
          <p:cNvPr id="166" name="Google Shape;166;p8"/>
          <p:cNvPicPr preferRelativeResize="0"/>
          <p:nvPr/>
        </p:nvPicPr>
        <p:blipFill>
          <a:blip r:embed="rId6">
            <a:extLst>
              <a:ext uri="{28A0092B-C50C-407E-A947-70E740481C1C}">
                <a14:useLocalDpi xmlns:a14="http://schemas.microsoft.com/office/drawing/2010/main" val="0"/>
              </a:ext>
            </a:extLst>
          </a:blip>
          <a:stretch>
            <a:fillRect/>
          </a:stretch>
        </p:blipFill>
        <p:spPr>
          <a:xfrm>
            <a:off x="5440627" y="3548007"/>
            <a:ext cx="3657600" cy="252374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3" name="Google Shape;173;p9"/>
          <p:cNvSpPr txBox="1"/>
          <p:nvPr/>
        </p:nvSpPr>
        <p:spPr>
          <a:xfrm>
            <a:off x="4669277" y="1519240"/>
            <a:ext cx="42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28 March</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03 April</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4" name="Google Shape;174;p9"/>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wessk-2 (right panel),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southwestern Cameroon, western Gabon, southern and eastern Angola, southern and eastern DRC, Zambia, Rwanda, Burundi, eastern Uganda, western Kenya, much of Tanzania, southeastern Ethiopia, and northern Mozambique.</a:t>
            </a:r>
            <a:endParaRPr sz="1100" b="1" i="0" u="none" strike="noStrike" cap="none" dirty="0">
              <a:solidFill>
                <a:schemeClr val="lt1"/>
              </a:solidFill>
              <a:latin typeface="Arial"/>
              <a:ea typeface="Arial"/>
              <a:cs typeface="Arial"/>
              <a:sym typeface="Arial"/>
            </a:endParaRPr>
          </a:p>
        </p:txBody>
      </p:sp>
      <p:sp>
        <p:nvSpPr>
          <p:cNvPr id="175" name="Google Shape;175;p9"/>
          <p:cNvSpPr txBox="1"/>
          <p:nvPr/>
        </p:nvSpPr>
        <p:spPr>
          <a:xfrm>
            <a:off x="472273" y="1519241"/>
            <a:ext cx="4177200" cy="338514"/>
          </a:xfrm>
          <a:prstGeom prst="rect">
            <a:avLst/>
          </a:prstGeom>
          <a:noFill/>
          <a:ln>
            <a:noFill/>
          </a:ln>
        </p:spPr>
        <p:txBody>
          <a:bodyPr spcFirstLastPara="1" wrap="square" lIns="91425" tIns="45700" rIns="91425" bIns="45700" anchor="t" anchorCtr="0">
            <a:spAutoFit/>
          </a:bodyPr>
          <a:lstStyle/>
          <a:p>
            <a:pPr lvl="0" algn="ctr"/>
            <a:r>
              <a:rPr lang="en-US" sz="1600" b="1" i="0" u="none" strike="noStrike" cap="none" dirty="0">
                <a:solidFill>
                  <a:srgbClr val="FFFF00"/>
                </a:solidFill>
                <a:latin typeface="Arial"/>
                <a:ea typeface="Arial"/>
                <a:cs typeface="Arial"/>
                <a:sym typeface="Arial"/>
              </a:rPr>
              <a:t>Week-1, Valid: </a:t>
            </a:r>
            <a:r>
              <a:rPr lang="en-US" sz="1600" b="1" i="0" u="none" strike="noStrike" cap="none" dirty="0" smtClean="0">
                <a:solidFill>
                  <a:srgbClr val="FFFF00"/>
                </a:solidFill>
                <a:latin typeface="Arial"/>
                <a:ea typeface="Arial"/>
                <a:cs typeface="Arial"/>
                <a:sym typeface="Arial"/>
              </a:rPr>
              <a:t>21</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27 March </a:t>
            </a:r>
            <a:r>
              <a:rPr lang="en-US" sz="1600" b="1" dirty="0">
                <a:solidFill>
                  <a:srgbClr val="FFFF00"/>
                </a:solidFill>
              </a:rPr>
              <a:t>2023</a:t>
            </a:r>
          </a:p>
        </p:txBody>
      </p:sp>
      <p:pic>
        <p:nvPicPr>
          <p:cNvPr id="176" name="Google Shape;176;p9"/>
          <p:cNvPicPr preferRelativeResize="0"/>
          <p:nvPr/>
        </p:nvPicPr>
        <p:blipFill>
          <a:blip r:embed="rId3">
            <a:extLst>
              <a:ext uri="{28A0092B-C50C-407E-A947-70E740481C1C}">
                <a14:useLocalDpi xmlns:a14="http://schemas.microsoft.com/office/drawing/2010/main" val="0"/>
              </a:ext>
            </a:extLst>
          </a:blip>
          <a:stretch>
            <a:fillRect/>
          </a:stretch>
        </p:blipFill>
        <p:spPr>
          <a:xfrm>
            <a:off x="595418" y="1966885"/>
            <a:ext cx="4052780" cy="3039585"/>
          </a:xfrm>
          <a:prstGeom prst="rect">
            <a:avLst/>
          </a:prstGeom>
          <a:noFill/>
          <a:ln>
            <a:noFill/>
          </a:ln>
        </p:spPr>
      </p:pic>
      <p:pic>
        <p:nvPicPr>
          <p:cNvPr id="177" name="Google Shape;177;p9"/>
          <p:cNvPicPr preferRelativeResize="0"/>
          <p:nvPr/>
        </p:nvPicPr>
        <p:blipFill>
          <a:blip r:embed="rId4">
            <a:extLst>
              <a:ext uri="{28A0092B-C50C-407E-A947-70E740481C1C}">
                <a14:useLocalDpi xmlns:a14="http://schemas.microsoft.com/office/drawing/2010/main" val="0"/>
              </a:ext>
            </a:extLst>
          </a:blip>
          <a:stretch>
            <a:fillRect/>
          </a:stretch>
        </p:blipFill>
        <p:spPr>
          <a:xfrm>
            <a:off x="4790894" y="1966884"/>
            <a:ext cx="4076657" cy="305749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1894</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44</cp:revision>
  <dcterms:created xsi:type="dcterms:W3CDTF">2001-08-31T10:39:36Z</dcterms:created>
  <dcterms:modified xsi:type="dcterms:W3CDTF">2023-03-20T16:37:10Z</dcterms:modified>
</cp:coreProperties>
</file>