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81" name="Google Shape;181;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1" name="Google Shape;191;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92" name="Google Shape;192;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203" name="Google Shape;203;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9" name="Google Shape;169;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70" name="Google Shape;170;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7"/>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7"/>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1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gif"/><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gif"/><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7.gif"/><Relationship Id="rId5" Type="http://schemas.openxmlformats.org/officeDocument/2006/relationships/image" Target="../media/image14.gif"/><Relationship Id="rId6"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03</a:t>
            </a:r>
            <a:r>
              <a:rPr b="1" i="0" lang="en-US" sz="2800" u="none" cap="none" strike="noStrike">
                <a:solidFill>
                  <a:schemeClr val="lt1"/>
                </a:solidFill>
                <a:latin typeface="Arial"/>
                <a:ea typeface="Arial"/>
                <a:cs typeface="Arial"/>
                <a:sym typeface="Arial"/>
              </a:rPr>
              <a:t> </a:t>
            </a:r>
            <a:r>
              <a:rPr b="1" lang="en-US" sz="2800">
                <a:solidFill>
                  <a:schemeClr val="lt1"/>
                </a:solidFill>
              </a:rPr>
              <a:t>April</a:t>
            </a:r>
            <a:r>
              <a:rPr b="1" i="0" lang="en-US" sz="2800" u="none" cap="none" strike="noStrike">
                <a:solidFill>
                  <a:schemeClr val="lt1"/>
                </a:solidFill>
                <a:latin typeface="Arial"/>
                <a:ea typeface="Arial"/>
                <a:cs typeface="Arial"/>
                <a:sym typeface="Arial"/>
              </a:rPr>
              <a:t> 2023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Arial"/>
                <a:ea typeface="Arial"/>
                <a:cs typeface="Arial"/>
                <a:sym typeface="Arial"/>
                <a:hlinkClick r:id="rId3"/>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2"/>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4" name="Google Shape;184;p22"/>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5" name="Google Shape;185;p22"/>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6" name="Google Shape;186;p22"/>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04</a:t>
            </a:r>
            <a:r>
              <a:rPr b="1" i="0" lang="en-US" sz="1600" u="none" cap="none" strike="noStrike">
                <a:solidFill>
                  <a:srgbClr val="FFFF00"/>
                </a:solidFill>
                <a:latin typeface="Arial"/>
                <a:ea typeface="Arial"/>
                <a:cs typeface="Arial"/>
                <a:sym typeface="Arial"/>
              </a:rPr>
              <a:t> Mar – </a:t>
            </a:r>
            <a:r>
              <a:rPr b="1" lang="en-US" sz="1600">
                <a:solidFill>
                  <a:srgbClr val="FFFF00"/>
                </a:solidFill>
              </a:rPr>
              <a:t>10</a:t>
            </a:r>
            <a:r>
              <a:rPr b="1" i="0" lang="en-US" sz="1600" u="none" cap="none" strike="noStrike">
                <a:solidFill>
                  <a:srgbClr val="FFFF00"/>
                </a:solidFill>
                <a:latin typeface="Arial"/>
                <a:ea typeface="Arial"/>
                <a:cs typeface="Arial"/>
                <a:sym typeface="Arial"/>
              </a:rPr>
              <a:t> Apr 2023</a:t>
            </a:r>
            <a:endParaRPr b="0" i="0" sz="1600" u="none" cap="none" strike="noStrike">
              <a:solidFill>
                <a:srgbClr val="000000"/>
              </a:solidFill>
              <a:latin typeface="Arial"/>
              <a:ea typeface="Arial"/>
              <a:cs typeface="Arial"/>
              <a:sym typeface="Arial"/>
            </a:endParaRPr>
          </a:p>
        </p:txBody>
      </p:sp>
      <p:sp>
        <p:nvSpPr>
          <p:cNvPr id="187" name="Google Shape;187;p22"/>
          <p:cNvSpPr txBox="1"/>
          <p:nvPr/>
        </p:nvSpPr>
        <p:spPr>
          <a:xfrm>
            <a:off x="4175403" y="1480039"/>
            <a:ext cx="4819200" cy="3971100"/>
          </a:xfrm>
          <a:prstGeom prst="rect">
            <a:avLst/>
          </a:prstGeom>
          <a:noFill/>
          <a:ln>
            <a:noFill/>
          </a:ln>
        </p:spPr>
        <p:txBody>
          <a:bodyPr anchorCtr="0" anchor="t" bIns="45700" lIns="91425" spcFirstLastPara="1" rIns="91425" wrap="square" tIns="45700">
            <a:spAutoFit/>
          </a:bodyPr>
          <a:lstStyle/>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forecasts suggest above 50% chance for weekly rainfall to be above-normal (above the upper tercile) over northern Ghana, central, eastern and southern Ethiopia, eastern Kenya, eastern Tanzania, southern DRC extending into northeastern Angola, and much of Madagascar. In particular, there is enhanced probabilities</a:t>
            </a:r>
            <a:endParaRPr b="1" sz="1200">
              <a:solidFill>
                <a:schemeClr val="lt1"/>
              </a:solidFill>
            </a:endParaRPr>
          </a:p>
          <a:p>
            <a:pPr indent="0" lvl="0" marL="457200" marR="0" rtl="0" algn="just">
              <a:lnSpc>
                <a:spcPct val="100000"/>
              </a:lnSpc>
              <a:spcBef>
                <a:spcPts val="0"/>
              </a:spcBef>
              <a:spcAft>
                <a:spcPts val="0"/>
              </a:spcAft>
              <a:buNone/>
            </a:pPr>
            <a:r>
              <a:rPr b="1" lang="en-US" sz="1200">
                <a:solidFill>
                  <a:schemeClr val="lt1"/>
                </a:solidFill>
              </a:rPr>
              <a:t>exceeding 65% for rainfall to be above-normal over central Ethiopia, few localities in northeastern Angola and bordering DRC, and central portions of</a:t>
            </a:r>
            <a:endParaRPr b="1" sz="1200">
              <a:solidFill>
                <a:schemeClr val="lt1"/>
              </a:solidFill>
            </a:endParaRPr>
          </a:p>
          <a:p>
            <a:pPr indent="0" lvl="0" marL="457200" marR="0" rtl="0" algn="just">
              <a:lnSpc>
                <a:spcPct val="100000"/>
              </a:lnSpc>
              <a:spcBef>
                <a:spcPts val="0"/>
              </a:spcBef>
              <a:spcAft>
                <a:spcPts val="0"/>
              </a:spcAft>
              <a:buNone/>
            </a:pPr>
            <a:r>
              <a:rPr b="1" lang="en-US" sz="1200">
                <a:solidFill>
                  <a:schemeClr val="lt1"/>
                </a:solidFill>
              </a:rPr>
              <a:t>Madagascar.</a:t>
            </a:r>
            <a:endParaRPr b="1" sz="1200">
              <a:solidFill>
                <a:schemeClr val="lt1"/>
              </a:solidFill>
            </a:endParaRPr>
          </a:p>
          <a:p>
            <a:pPr indent="-228600" lvl="0" marL="457200" marR="0" rtl="0" algn="l">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consolidated probabilistic forecasts suggest above 50% chance for weekly total rainfall to be below-normal (below the lower tercile) over central Mozambique, Zimbabwe, and south-eastern Zambia, and Lesotho and bordering South Africa. Enhanced probabilities exceeding 65% is indicated for weekly rainfall total to be</a:t>
            </a:r>
            <a:endParaRPr b="1" sz="1200">
              <a:solidFill>
                <a:schemeClr val="lt1"/>
              </a:solidFill>
            </a:endParaRPr>
          </a:p>
          <a:p>
            <a:pPr indent="0" lvl="0" marL="457200" marR="0" rtl="0" algn="just">
              <a:lnSpc>
                <a:spcPct val="100000"/>
              </a:lnSpc>
              <a:spcBef>
                <a:spcPts val="0"/>
              </a:spcBef>
              <a:spcAft>
                <a:spcPts val="0"/>
              </a:spcAft>
              <a:buNone/>
            </a:pPr>
            <a:r>
              <a:rPr b="1" lang="en-US" sz="1200">
                <a:solidFill>
                  <a:schemeClr val="lt1"/>
                </a:solidFill>
              </a:rPr>
              <a:t>below normal over east-central Mozambique.</a:t>
            </a:r>
            <a:endParaRPr b="1" sz="1200">
              <a:solidFill>
                <a:schemeClr val="lt1"/>
              </a:solidFill>
            </a:endParaRPr>
          </a:p>
          <a:p>
            <a:pPr indent="0" lvl="0" marL="457200" marR="0" rtl="0" algn="just">
              <a:lnSpc>
                <a:spcPct val="100000"/>
              </a:lnSpc>
              <a:spcBef>
                <a:spcPts val="0"/>
              </a:spcBef>
              <a:spcAft>
                <a:spcPts val="0"/>
              </a:spcAft>
              <a:buNone/>
            </a:pPr>
            <a:r>
              <a:t/>
            </a:r>
            <a:endParaRPr b="1" sz="1200"/>
          </a:p>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p:txBody>
      </p:sp>
      <p:pic>
        <p:nvPicPr>
          <p:cNvPr id="188" name="Google Shape;188;p22"/>
          <p:cNvPicPr preferRelativeResize="0"/>
          <p:nvPr/>
        </p:nvPicPr>
        <p:blipFill rotWithShape="1">
          <a:blip r:embed="rId3">
            <a:alphaModFix/>
          </a:blip>
          <a:srcRect b="0" l="0" r="0" t="0"/>
          <a:stretch/>
        </p:blipFill>
        <p:spPr>
          <a:xfrm>
            <a:off x="258893" y="1590595"/>
            <a:ext cx="3764691" cy="48719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5" name="Google Shape;195;p23"/>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6" name="Google Shape;196;p23"/>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11</a:t>
            </a:r>
            <a:r>
              <a:rPr b="1" i="0" lang="en-US" sz="1600" u="none" cap="none" strike="noStrike">
                <a:solidFill>
                  <a:srgbClr val="FFFF00"/>
                </a:solidFill>
                <a:latin typeface="Arial"/>
                <a:ea typeface="Arial"/>
                <a:cs typeface="Arial"/>
                <a:sym typeface="Arial"/>
              </a:rPr>
              <a:t> – 1</a:t>
            </a:r>
            <a:r>
              <a:rPr b="1" lang="en-US" sz="1600">
                <a:solidFill>
                  <a:srgbClr val="FFFF00"/>
                </a:solidFill>
              </a:rPr>
              <a:t>7</a:t>
            </a:r>
            <a:r>
              <a:rPr b="1" i="0" lang="en-US" sz="1600" u="none" cap="none" strike="noStrike">
                <a:solidFill>
                  <a:srgbClr val="FFFF00"/>
                </a:solidFill>
                <a:latin typeface="Arial"/>
                <a:ea typeface="Arial"/>
                <a:cs typeface="Arial"/>
                <a:sym typeface="Arial"/>
              </a:rPr>
              <a:t> Apr 2023</a:t>
            </a:r>
            <a:endParaRPr b="0" i="0" sz="1400" u="none" cap="none" strike="noStrike">
              <a:solidFill>
                <a:srgbClr val="000000"/>
              </a:solidFill>
              <a:latin typeface="Arial"/>
              <a:ea typeface="Arial"/>
              <a:cs typeface="Arial"/>
              <a:sym typeface="Arial"/>
            </a:endParaRPr>
          </a:p>
        </p:txBody>
      </p:sp>
      <p:sp>
        <p:nvSpPr>
          <p:cNvPr id="197" name="Google Shape;197;p23"/>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8" name="Google Shape;198;p23"/>
          <p:cNvSpPr txBox="1"/>
          <p:nvPr/>
        </p:nvSpPr>
        <p:spPr>
          <a:xfrm>
            <a:off x="4260545" y="1762812"/>
            <a:ext cx="4528500" cy="4186800"/>
          </a:xfrm>
          <a:prstGeom prst="rect">
            <a:avLst/>
          </a:prstGeom>
          <a:noFill/>
          <a:ln>
            <a:noFill/>
          </a:ln>
        </p:spPr>
        <p:txBody>
          <a:bodyPr anchorCtr="0" anchor="t" bIns="45700" lIns="91425" spcFirstLastPara="1" rIns="91425" wrap="square" tIns="45700">
            <a:spAutoFit/>
          </a:bodyPr>
          <a:lstStyle/>
          <a:p>
            <a:pPr indent="0" lvl="0" marL="152400" marR="0" rtl="0" algn="l">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consolidated probabilistic forecasts suggest above 50% chance for weekly total rainfall to be above-normal (above the upper tercile) over southern Cote D’Ivoire, southern Ghana, Southern Togo, Benin, Central Nigeria, parts of Cameroon, Equatorial Guinea costal Gabon, western and southern Ethiopia, southeastern Tanzania, a few locations in central Mozambique and northeastern South Africa, and northern Madagascar. In particular, there is enhanced probabilities of &gt; 65% for rainfall to be above-normal</a:t>
            </a:r>
            <a:endParaRPr b="1" sz="1200">
              <a:solidFill>
                <a:schemeClr val="lt1"/>
              </a:solidFill>
            </a:endParaRPr>
          </a:p>
          <a:p>
            <a:pPr indent="0" lvl="0" marL="457200" marR="0" rtl="0" algn="just">
              <a:lnSpc>
                <a:spcPct val="100000"/>
              </a:lnSpc>
              <a:spcBef>
                <a:spcPts val="0"/>
              </a:spcBef>
              <a:spcAft>
                <a:spcPts val="0"/>
              </a:spcAft>
              <a:buNone/>
            </a:pPr>
            <a:r>
              <a:rPr b="1" lang="en-US" sz="1200">
                <a:solidFill>
                  <a:schemeClr val="lt1"/>
                </a:solidFill>
              </a:rPr>
              <a:t>over central Nigeria and western Ethiopia.</a:t>
            </a:r>
            <a:endParaRPr b="1" i="0" sz="1200" u="none" cap="none" strike="noStrike">
              <a:solidFill>
                <a:schemeClr val="lt1"/>
              </a:solidFill>
              <a:latin typeface="Arial"/>
              <a:ea typeface="Arial"/>
              <a:cs typeface="Arial"/>
              <a:sym typeface="Arial"/>
            </a:endParaRPr>
          </a:p>
          <a:p>
            <a:pPr indent="-228600" lvl="0" marL="45720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292100" lvl="0" marL="457200" marR="0" rtl="0" algn="just">
              <a:lnSpc>
                <a:spcPct val="100000"/>
              </a:lnSpc>
              <a:spcBef>
                <a:spcPts val="0"/>
              </a:spcBef>
              <a:spcAft>
                <a:spcPts val="0"/>
              </a:spcAft>
              <a:buClr>
                <a:schemeClr val="lt1"/>
              </a:buClr>
              <a:buSzPts val="1000"/>
              <a:buAutoNum type="arabicPeriod"/>
            </a:pPr>
            <a:r>
              <a:rPr b="1" lang="en-US" sz="1200">
                <a:solidFill>
                  <a:schemeClr val="lt1"/>
                </a:solidFill>
              </a:rPr>
              <a:t>The forecasts indicate above 50% chance for weekly rainfall to be below-normal (below the lower tercile) over Uganda, northeastern DRC, Rwanda and northern Burundi, and Lake Victoria regions. There is enhanced probabilities &gt; 65% for rainfall to be below normal over southwestern Uganda and bordering areas of DRC.</a:t>
            </a:r>
            <a:endParaRPr b="1" sz="1200">
              <a:solidFill>
                <a:schemeClr val="lt1"/>
              </a:solidFill>
            </a:endParaRPr>
          </a:p>
          <a:p>
            <a:pPr indent="0" lvl="0" marL="457200" marR="0" rtl="0" algn="just">
              <a:lnSpc>
                <a:spcPct val="100000"/>
              </a:lnSpc>
              <a:spcBef>
                <a:spcPts val="0"/>
              </a:spcBef>
              <a:spcAft>
                <a:spcPts val="0"/>
              </a:spcAft>
              <a:buNone/>
            </a:pPr>
            <a:r>
              <a:t/>
            </a:r>
            <a:endParaRPr/>
          </a:p>
          <a:p>
            <a:pPr indent="-228600" lvl="0" marL="45720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p:txBody>
      </p:sp>
      <p:pic>
        <p:nvPicPr>
          <p:cNvPr id="199" name="Google Shape;199;p23"/>
          <p:cNvPicPr preferRelativeResize="0"/>
          <p:nvPr/>
        </p:nvPicPr>
        <p:blipFill rotWithShape="1">
          <a:blip r:embed="rId3">
            <a:alphaModFix/>
          </a:blip>
          <a:srcRect b="0" l="0" r="0" t="0"/>
          <a:stretch/>
        </p:blipFill>
        <p:spPr>
          <a:xfrm>
            <a:off x="197655" y="1533049"/>
            <a:ext cx="3705356" cy="47951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idx="1" type="body"/>
          </p:nvPr>
        </p:nvSpPr>
        <p:spPr>
          <a:xfrm>
            <a:off x="61475" y="708600"/>
            <a:ext cx="9013500" cy="6149400"/>
          </a:xfrm>
          <a:prstGeom prst="rect">
            <a:avLst/>
          </a:prstGeom>
          <a:noFill/>
          <a:ln>
            <a:noFill/>
          </a:ln>
        </p:spPr>
        <p:txBody>
          <a:bodyPr anchorCtr="0" anchor="t" bIns="45700" lIns="91425" spcFirstLastPara="1" rIns="91425" wrap="square" tIns="45700">
            <a:noAutofit/>
          </a:bodyPr>
          <a:lstStyle/>
          <a:p>
            <a:pPr indent="-285750" lvl="0" marL="457200" rtl="0" algn="just">
              <a:lnSpc>
                <a:spcPct val="90000"/>
              </a:lnSpc>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Over the past 30 days, in East Africa, above-average rainfall was observed over central, southern, and eastern Ethiopia, much of Somalia, Djibouti, southeastern Eritrea, western, northern and central Kenya, central, western, and southern Tanzania, Rwanda, Burundi, Uganda, southern and western South Sudan, and pockets of northwestern Sudan. Rainfall was below-average over southeastern Kenya, eastern Tanzania, and parts of western Ethiopia. In southern Africa, above-average rainfall was observed over northwest, central, and pockets of southern Mozambique, Malawi, northern Zambia, west-central and northeastern Angola, southern and parts of central South Africa, western Lesotho, and southern, central, and coastal northern Madagascar. Below-average rainfall was observed over much of Namibia, northwestern, southern and east-central Angola, western and southern Zambia, many parts of Zimbabwe and Botswana, northern and eastern South Africa, northern and southern Eswatini, eastern Lesotho, Comoros, and parts of northeastern and northwestern Madagascar. In Central Africa, rainfall was above-average over parts of northern and southern Congo, central and western Cameroon, southern Chad, northern and central CAR, and eastern DRC. Rainfall was below-average over central DRC, Equatorial Guinea, western, central, and northern Gabon, parts of southern Cameroon, and southern CAR. In West Africa, rainfall was above-average over pockets of southeastern Guinea, north-central Liberia, many parts of Cote d’Ivoire, central and southern Ghana, Togo, central Benin, and southern and central Nigeria. Rainfall was below-average in eastern and northern Sierra Leone, central and southern  Liberia, northern Ghana, and southern Benin.</a:t>
            </a:r>
            <a:endParaRPr b="1" sz="850">
              <a:solidFill>
                <a:schemeClr val="lt1"/>
              </a:solidFill>
              <a:latin typeface="Arial"/>
              <a:ea typeface="Arial"/>
              <a:cs typeface="Arial"/>
              <a:sym typeface="Arial"/>
            </a:endParaRPr>
          </a:p>
          <a:p>
            <a:pPr indent="0" lvl="0" marL="158750" rtl="0" algn="just">
              <a:lnSpc>
                <a:spcPct val="100000"/>
              </a:lnSpc>
              <a:spcBef>
                <a:spcPts val="0"/>
              </a:spcBef>
              <a:spcAft>
                <a:spcPts val="0"/>
              </a:spcAft>
              <a:buClr>
                <a:schemeClr val="lt1"/>
              </a:buClr>
              <a:buSzPts val="1100"/>
              <a:buNone/>
            </a:pPr>
            <a:r>
              <a:t/>
            </a:r>
            <a:endParaRPr b="1" sz="1050">
              <a:solidFill>
                <a:schemeClr val="lt1"/>
              </a:solidFill>
              <a:latin typeface="Arial"/>
              <a:ea typeface="Arial"/>
              <a:cs typeface="Arial"/>
              <a:sym typeface="Arial"/>
            </a:endParaRPr>
          </a:p>
          <a:p>
            <a:pPr indent="-298450" lvl="0" marL="457200" rtl="0" algn="just">
              <a:lnSpc>
                <a:spcPct val="100000"/>
              </a:lnSpc>
              <a:spcBef>
                <a:spcPts val="0"/>
              </a:spcBef>
              <a:spcAft>
                <a:spcPts val="0"/>
              </a:spcAft>
              <a:buClr>
                <a:schemeClr val="lt1"/>
              </a:buClr>
              <a:buSzPts val="1100"/>
              <a:buFont typeface="Arial"/>
              <a:buChar char="•"/>
            </a:pPr>
            <a:r>
              <a:rPr b="1" lang="en-US" sz="900">
                <a:solidFill>
                  <a:schemeClr val="lt1"/>
                </a:solidFill>
                <a:latin typeface="Arial"/>
                <a:ea typeface="Arial"/>
                <a:cs typeface="Arial"/>
                <a:sym typeface="Arial"/>
              </a:rPr>
              <a:t>During the past 7 days, in East Africa, rainfall was above-average over southern, central, and eastern Ethiopia, parts of southwestern and northern Somalia, southern Djibouti, eastern Eritrea, central and southern Uganda, Rwanda, Burundi, parts of eastern Kenya, western, central, and southern Tanzania, and parts of southern South Sudan.  Below-average rainfall was observed across western and southeastern Kenya, parts of western South Sudan, and parts of southern Somalia. In Central Africa, rainfall was above-average over south-central and southwestern CAR, southern Cameroon, northern and southern Congo, most of DRC, eastern and central Equatorial Guinea, and pockets of northern Gabon. Below-average rainfall was observed across western and southeastern Gabon, parts of northern, central, a small portion of east-central DRC, northwestern and southeastern CAR, and central Cameroon. In West Africa, above-average rainfall was observed over pockets of northern and southeastern Cote d’Ivoire, central and southwestern Ghana, southern Guinea, parts of central Togo, southwestern and southeastern Nigeria, and parts of eastern Sierra Leone. Below average rainfall was observed over eastern Liberia, southwestern Cote d’Ivoire, a small portion of coastal south-central Ghana, and southwestern Nigeria. In southern Africa, rainfall was above-average over northern and pockets of southern Mozambique, most of Malawi, northern and eastern Zambia, northern, central, and southwestern Angola, northeastern Namibia (Caprivi Strip), pockets of eastern Botswana, northeastern South Africa, Eswatini, Comoros, and northern, central, southern, and eastern Madagascar. In contrast, rainfall was below-average over central Mozambique, central Zimbabwe, central and southeastern South Africa, parts of west-central and southeastern Angola, southern Zambia, central and western Botswana, central Namibia, and pockets of coastal northwestern Madagascar.</a:t>
            </a:r>
            <a:r>
              <a:rPr b="1" lang="en-US" sz="850">
                <a:solidFill>
                  <a:schemeClr val="lt1"/>
                </a:solidFill>
                <a:latin typeface="Arial"/>
                <a:ea typeface="Arial"/>
                <a:cs typeface="Arial"/>
                <a:sym typeface="Arial"/>
              </a:rPr>
              <a:t> </a:t>
            </a:r>
            <a:endParaRPr b="1" sz="850">
              <a:solidFill>
                <a:schemeClr val="lt1"/>
              </a:solidFill>
              <a:latin typeface="Arial"/>
              <a:ea typeface="Arial"/>
              <a:cs typeface="Arial"/>
              <a:sym typeface="Arial"/>
            </a:endParaRPr>
          </a:p>
          <a:p>
            <a:pPr indent="0" lvl="0" marL="457200" rtl="0" algn="just">
              <a:lnSpc>
                <a:spcPct val="100000"/>
              </a:lnSpc>
              <a:spcBef>
                <a:spcPts val="0"/>
              </a:spcBef>
              <a:spcAft>
                <a:spcPts val="0"/>
              </a:spcAft>
              <a:buNone/>
            </a:pPr>
            <a:r>
              <a:t/>
            </a:r>
            <a:endParaRPr b="1" sz="1050">
              <a:solidFill>
                <a:schemeClr val="lt1"/>
              </a:solidFill>
              <a:latin typeface="Arial"/>
              <a:ea typeface="Arial"/>
              <a:cs typeface="Arial"/>
              <a:sym typeface="Arial"/>
            </a:endParaRPr>
          </a:p>
          <a:p>
            <a:pPr indent="-282575" lvl="0" marL="457200" rtl="0" algn="just">
              <a:spcBef>
                <a:spcPts val="0"/>
              </a:spcBef>
              <a:spcAft>
                <a:spcPts val="0"/>
              </a:spcAft>
              <a:buClr>
                <a:schemeClr val="lt1"/>
              </a:buClr>
              <a:buSzPts val="850"/>
              <a:buFont typeface="Arial"/>
              <a:buChar char="•"/>
            </a:pPr>
            <a:r>
              <a:rPr b="1" lang="en-US" sz="900">
                <a:solidFill>
                  <a:schemeClr val="lt1"/>
                </a:solidFill>
                <a:latin typeface="Arial"/>
                <a:ea typeface="Arial"/>
                <a:cs typeface="Arial"/>
                <a:sym typeface="Arial"/>
              </a:rPr>
              <a:t>The Week-1 outlook calls for an increased chance for above-average rainfall over central and northeastern Ethiopia, northwestern Somalia, eastern Kenya, southern Burundi, most of Tanzania, Equatorial Guinea, Gabon, Congo, Liberia, central and southern Cote d’Ivoire, central and southern Ghana, southern Cameroon, southern and most of western DRC, northern parts of Zambia, northern Mozambique, northern and central Angola, Comoros, and Madagascar. In contrast, there is an increased chance for below-average rainfall over parts of central Sierra Leone, central and southern Nigeria, east-central Cameroon, southeastern CAR, southern South Sudan, western and southern Ethiopia, southwestern Somalia, western and southern Zambia, southern Angola, most of Namibia, Botswana, Zimbabwe, southern Malawi, central and western Mozambique, Uganda, southwestern Kenya, parts of northern Tanzania, and much of northern and central South Africa. The Week-2 outlook suggests an increased chance for above-average rainfall over central, northern, and southeastern Ethiopia, eastern South Sudan, Equatorial Guinea, western Gabon, southwestern parts of Congo, central and southern Cameroon, southern Tanzania, eastern Zambia, northern Angola, northern Madagascar, eastern South Africa, Lesotho, Eswatini, northern Malawi, and most of the Gulf of Guinea region. Below-average rainfall is likely over much of central Africa (especially eastern DRC, Uganda, Rwanda, Burundi, northern Tanzania, and southern Kenya), as well as southwestern Angola, east-central Mozambique, and southeastern Madagascar.</a:t>
            </a:r>
            <a:endParaRPr b="1" sz="850">
              <a:solidFill>
                <a:schemeClr val="lt1"/>
              </a:solidFill>
              <a:latin typeface="Arial"/>
              <a:ea typeface="Arial"/>
              <a:cs typeface="Arial"/>
              <a:sym typeface="Arial"/>
            </a:endParaRPr>
          </a:p>
          <a:p>
            <a:pPr indent="-228600" lvl="0" marL="457200" rtl="0" algn="just">
              <a:lnSpc>
                <a:spcPct val="100000"/>
              </a:lnSpc>
              <a:spcBef>
                <a:spcPts val="0"/>
              </a:spcBef>
              <a:spcAft>
                <a:spcPts val="0"/>
              </a:spcAft>
              <a:buClr>
                <a:schemeClr val="lt1"/>
              </a:buClr>
              <a:buSzPts val="1100"/>
              <a:buFont typeface="Arial"/>
              <a:buNone/>
            </a:pPr>
            <a:r>
              <a:t/>
            </a:r>
            <a:endParaRPr b="1" sz="1050">
              <a:solidFill>
                <a:schemeClr val="lt1"/>
              </a:solidFill>
              <a:latin typeface="Arial"/>
              <a:ea typeface="Arial"/>
              <a:cs typeface="Arial"/>
              <a:sym typeface="Arial"/>
            </a:endParaRPr>
          </a:p>
          <a:p>
            <a:pPr indent="-228600" lvl="0" marL="457200" rtl="0" algn="just">
              <a:lnSpc>
                <a:spcPct val="100000"/>
              </a:lnSpc>
              <a:spcBef>
                <a:spcPts val="0"/>
              </a:spcBef>
              <a:spcAft>
                <a:spcPts val="0"/>
              </a:spcAft>
              <a:buClr>
                <a:schemeClr val="lt1"/>
              </a:buClr>
              <a:buSzPts val="1100"/>
              <a:buFont typeface="Arial"/>
              <a:buNone/>
            </a:pPr>
            <a:r>
              <a:t/>
            </a:r>
            <a:endParaRPr b="1" sz="1050">
              <a:solidFill>
                <a:schemeClr val="lt1"/>
              </a:solidFill>
              <a:latin typeface="Arial"/>
              <a:ea typeface="Arial"/>
              <a:cs typeface="Arial"/>
              <a:sym typeface="Arial"/>
            </a:endParaRPr>
          </a:p>
          <a:p>
            <a:pPr indent="-228600" lvl="0" marL="457200" rtl="0" algn="just">
              <a:lnSpc>
                <a:spcPct val="100000"/>
              </a:lnSpc>
              <a:spcBef>
                <a:spcPts val="0"/>
              </a:spcBef>
              <a:spcAft>
                <a:spcPts val="0"/>
              </a:spcAft>
              <a:buClr>
                <a:schemeClr val="lt1"/>
              </a:buClr>
              <a:buSzPts val="1100"/>
              <a:buFont typeface="Arial"/>
              <a:buNone/>
            </a:pPr>
            <a:r>
              <a:t/>
            </a:r>
            <a:endParaRPr b="1" sz="1050">
              <a:solidFill>
                <a:schemeClr val="lt1"/>
              </a:solidFill>
              <a:latin typeface="Arial"/>
              <a:ea typeface="Arial"/>
              <a:cs typeface="Arial"/>
              <a:sym typeface="Arial"/>
            </a:endParaRPr>
          </a:p>
        </p:txBody>
      </p:sp>
      <p:sp>
        <p:nvSpPr>
          <p:cNvPr id="206" name="Google Shape;206;p24"/>
          <p:cNvSpPr txBox="1"/>
          <p:nvPr>
            <p:ph idx="4294967295" type="title"/>
          </p:nvPr>
        </p:nvSpPr>
        <p:spPr>
          <a:xfrm>
            <a:off x="1086447" y="76597"/>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334537" y="228600"/>
            <a:ext cx="8430321"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15"/>
          <p:cNvSpPr/>
          <p:nvPr/>
        </p:nvSpPr>
        <p:spPr>
          <a:xfrm>
            <a:off x="72225" y="1304795"/>
            <a:ext cx="8896200" cy="375300"/>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a:p>
            <a:pPr indent="-260350" lvl="0" marL="285750" marR="0" rtl="0" algn="just">
              <a:lnSpc>
                <a:spcPct val="100000"/>
              </a:lnSpc>
              <a:spcBef>
                <a:spcPts val="0"/>
              </a:spcBef>
              <a:spcAft>
                <a:spcPts val="0"/>
              </a:spcAft>
              <a:buClr>
                <a:schemeClr val="lt1"/>
              </a:buClr>
              <a:buSzPts val="1000"/>
              <a:buFont typeface="Arial"/>
              <a:buChar char="•"/>
            </a:pPr>
            <a:r>
              <a:rPr b="1" i="0" lang="en-US" sz="1100" u="none" cap="none" strike="noStrike">
                <a:solidFill>
                  <a:schemeClr val="lt1"/>
                </a:solidFill>
                <a:latin typeface="Arial"/>
                <a:ea typeface="Arial"/>
                <a:cs typeface="Arial"/>
                <a:sym typeface="Arial"/>
              </a:rPr>
              <a:t>During the past 7 days, in East Africa, rainfall was above-average over southern, central, and eastern Ethiopia, parts</a:t>
            </a:r>
            <a:r>
              <a:rPr b="1" lang="en-US" sz="1100">
                <a:solidFill>
                  <a:schemeClr val="lt1"/>
                </a:solidFill>
              </a:rPr>
              <a:t> of south</a:t>
            </a:r>
            <a:r>
              <a:rPr b="1" i="0" lang="en-US" sz="1100" u="none" cap="none" strike="noStrike">
                <a:solidFill>
                  <a:schemeClr val="lt1"/>
                </a:solidFill>
                <a:latin typeface="Arial"/>
                <a:ea typeface="Arial"/>
                <a:cs typeface="Arial"/>
                <a:sym typeface="Arial"/>
              </a:rPr>
              <a:t>western and northern Somalia, southern Djibouti, eastern Eritrea, central </a:t>
            </a:r>
            <a:r>
              <a:rPr b="1" lang="en-US" sz="1100">
                <a:solidFill>
                  <a:schemeClr val="lt1"/>
                </a:solidFill>
              </a:rPr>
              <a:t>and southern </a:t>
            </a:r>
            <a:r>
              <a:rPr b="1" i="0" lang="en-US" sz="1100" u="none" cap="none" strike="noStrike">
                <a:solidFill>
                  <a:schemeClr val="lt1"/>
                </a:solidFill>
                <a:latin typeface="Arial"/>
                <a:ea typeface="Arial"/>
                <a:cs typeface="Arial"/>
                <a:sym typeface="Arial"/>
              </a:rPr>
              <a:t>Uganda, Rwanda, Burundi, </a:t>
            </a:r>
            <a:r>
              <a:rPr b="1" lang="en-US" sz="1100">
                <a:solidFill>
                  <a:schemeClr val="lt1"/>
                </a:solidFill>
              </a:rPr>
              <a:t>parts of eastern </a:t>
            </a:r>
            <a:r>
              <a:rPr b="1" i="0" lang="en-US" sz="1100" u="none" cap="none" strike="noStrike">
                <a:solidFill>
                  <a:schemeClr val="lt1"/>
                </a:solidFill>
                <a:latin typeface="Arial"/>
                <a:ea typeface="Arial"/>
                <a:cs typeface="Arial"/>
                <a:sym typeface="Arial"/>
              </a:rPr>
              <a:t>Kenya,</a:t>
            </a:r>
            <a:r>
              <a:rPr b="1" lang="en-US" sz="1100">
                <a:solidFill>
                  <a:schemeClr val="lt1"/>
                </a:solidFill>
              </a:rPr>
              <a:t> western, central, and southern </a:t>
            </a:r>
            <a:r>
              <a:rPr b="1" i="0" lang="en-US" sz="1100" u="none" cap="none" strike="noStrike">
                <a:solidFill>
                  <a:schemeClr val="lt1"/>
                </a:solidFill>
                <a:latin typeface="Arial"/>
                <a:ea typeface="Arial"/>
                <a:cs typeface="Arial"/>
                <a:sym typeface="Arial"/>
              </a:rPr>
              <a:t>Tanzania, and </a:t>
            </a:r>
            <a:r>
              <a:rPr b="1" lang="en-US" sz="1100">
                <a:solidFill>
                  <a:schemeClr val="lt1"/>
                </a:solidFill>
              </a:rPr>
              <a:t>parts of southern</a:t>
            </a:r>
            <a:r>
              <a:rPr b="1" i="0" lang="en-US" sz="1100" u="none" cap="none" strike="noStrike">
                <a:solidFill>
                  <a:schemeClr val="lt1"/>
                </a:solidFill>
                <a:latin typeface="Arial"/>
                <a:ea typeface="Arial"/>
                <a:cs typeface="Arial"/>
                <a:sym typeface="Arial"/>
              </a:rPr>
              <a:t> South Sudan</a:t>
            </a:r>
            <a:r>
              <a:rPr b="1" lang="en-US" sz="1100">
                <a:solidFill>
                  <a:schemeClr val="lt1"/>
                </a:solidFill>
              </a:rPr>
              <a:t>. </a:t>
            </a:r>
            <a:r>
              <a:rPr b="1" i="0" lang="en-US" sz="1100" u="none" cap="none" strike="noStrike">
                <a:solidFill>
                  <a:schemeClr val="lt1"/>
                </a:solidFill>
                <a:latin typeface="Arial"/>
                <a:ea typeface="Arial"/>
                <a:cs typeface="Arial"/>
                <a:sym typeface="Arial"/>
              </a:rPr>
              <a:t> Below-average rainfall was observed ac</a:t>
            </a:r>
            <a:r>
              <a:rPr b="1" lang="en-US" sz="1100">
                <a:solidFill>
                  <a:schemeClr val="lt1"/>
                </a:solidFill>
              </a:rPr>
              <a:t>ross western and </a:t>
            </a:r>
            <a:r>
              <a:rPr b="1" i="0" lang="en-US" sz="1100" u="none" cap="none" strike="noStrike">
                <a:solidFill>
                  <a:schemeClr val="lt1"/>
                </a:solidFill>
                <a:latin typeface="Arial"/>
                <a:ea typeface="Arial"/>
                <a:cs typeface="Arial"/>
                <a:sym typeface="Arial"/>
              </a:rPr>
              <a:t>southeastern Kenya, parts of western So</a:t>
            </a:r>
            <a:r>
              <a:rPr b="1" lang="en-US" sz="1100">
                <a:solidFill>
                  <a:schemeClr val="lt1"/>
                </a:solidFill>
              </a:rPr>
              <a:t>uth Sudan, and parts of southern Somalia</a:t>
            </a:r>
            <a:r>
              <a:rPr b="1" i="0" lang="en-US" sz="1100" u="none" cap="none" strike="noStrike">
                <a:solidFill>
                  <a:schemeClr val="lt1"/>
                </a:solidFill>
                <a:latin typeface="Arial"/>
                <a:ea typeface="Arial"/>
                <a:cs typeface="Arial"/>
                <a:sym typeface="Arial"/>
              </a:rPr>
              <a:t>. In Central Africa, rainfall was above-average over </a:t>
            </a:r>
            <a:r>
              <a:rPr b="1" lang="en-US" sz="1100">
                <a:solidFill>
                  <a:schemeClr val="lt1"/>
                </a:solidFill>
              </a:rPr>
              <a:t>south-central and southwestern</a:t>
            </a:r>
            <a:r>
              <a:rPr b="1" i="0" lang="en-US" sz="1100" u="none" cap="none" strike="noStrike">
                <a:solidFill>
                  <a:schemeClr val="lt1"/>
                </a:solidFill>
                <a:latin typeface="Arial"/>
                <a:ea typeface="Arial"/>
                <a:cs typeface="Arial"/>
                <a:sym typeface="Arial"/>
              </a:rPr>
              <a:t> CAR</a:t>
            </a:r>
            <a:r>
              <a:rPr b="1" lang="en-US" sz="1100">
                <a:solidFill>
                  <a:schemeClr val="lt1"/>
                </a:solidFill>
              </a:rPr>
              <a:t>,</a:t>
            </a:r>
            <a:r>
              <a:rPr b="1" i="0" lang="en-US" sz="1100" u="none" cap="none" strike="noStrike">
                <a:solidFill>
                  <a:schemeClr val="lt1"/>
                </a:solidFill>
                <a:latin typeface="Arial"/>
                <a:ea typeface="Arial"/>
                <a:cs typeface="Arial"/>
                <a:sym typeface="Arial"/>
              </a:rPr>
              <a:t> </a:t>
            </a:r>
            <a:r>
              <a:rPr b="1" lang="en-US" sz="1100">
                <a:solidFill>
                  <a:schemeClr val="lt1"/>
                </a:solidFill>
              </a:rPr>
              <a:t>southern</a:t>
            </a:r>
            <a:r>
              <a:rPr b="1" i="0" lang="en-US" sz="1100" u="none" cap="none" strike="noStrike">
                <a:solidFill>
                  <a:schemeClr val="lt1"/>
                </a:solidFill>
                <a:latin typeface="Arial"/>
                <a:ea typeface="Arial"/>
                <a:cs typeface="Arial"/>
                <a:sym typeface="Arial"/>
              </a:rPr>
              <a:t> Cameroon, northern and sou</a:t>
            </a:r>
            <a:r>
              <a:rPr b="1" lang="en-US" sz="1100">
                <a:solidFill>
                  <a:schemeClr val="lt1"/>
                </a:solidFill>
              </a:rPr>
              <a:t>thern </a:t>
            </a:r>
            <a:r>
              <a:rPr b="1" i="0" lang="en-US" sz="1100" u="none" cap="none" strike="noStrike">
                <a:solidFill>
                  <a:schemeClr val="lt1"/>
                </a:solidFill>
                <a:latin typeface="Arial"/>
                <a:ea typeface="Arial"/>
                <a:cs typeface="Arial"/>
                <a:sym typeface="Arial"/>
              </a:rPr>
              <a:t>Congo, </a:t>
            </a:r>
            <a:r>
              <a:rPr b="1" lang="en-US" sz="1100">
                <a:solidFill>
                  <a:schemeClr val="lt1"/>
                </a:solidFill>
              </a:rPr>
              <a:t>most of </a:t>
            </a:r>
            <a:r>
              <a:rPr b="1" i="0" lang="en-US" sz="1100" u="none" cap="none" strike="noStrike">
                <a:solidFill>
                  <a:schemeClr val="lt1"/>
                </a:solidFill>
                <a:latin typeface="Arial"/>
                <a:ea typeface="Arial"/>
                <a:cs typeface="Arial"/>
                <a:sym typeface="Arial"/>
              </a:rPr>
              <a:t>DRC, </a:t>
            </a:r>
            <a:r>
              <a:rPr b="1" lang="en-US" sz="1100">
                <a:solidFill>
                  <a:schemeClr val="lt1"/>
                </a:solidFill>
              </a:rPr>
              <a:t>eastern and central </a:t>
            </a:r>
            <a:r>
              <a:rPr b="1" i="0" lang="en-US" sz="1100" u="none" cap="none" strike="noStrike">
                <a:solidFill>
                  <a:schemeClr val="lt1"/>
                </a:solidFill>
                <a:latin typeface="Arial"/>
                <a:ea typeface="Arial"/>
                <a:cs typeface="Arial"/>
                <a:sym typeface="Arial"/>
              </a:rPr>
              <a:t>Equatorial Guinea, and pockets of no</a:t>
            </a:r>
            <a:r>
              <a:rPr b="1" lang="en-US" sz="1100">
                <a:solidFill>
                  <a:schemeClr val="lt1"/>
                </a:solidFill>
              </a:rPr>
              <a:t>rthern </a:t>
            </a:r>
            <a:r>
              <a:rPr b="1" i="0" lang="en-US" sz="1100" u="none" cap="none" strike="noStrike">
                <a:solidFill>
                  <a:schemeClr val="lt1"/>
                </a:solidFill>
                <a:latin typeface="Arial"/>
                <a:ea typeface="Arial"/>
                <a:cs typeface="Arial"/>
                <a:sym typeface="Arial"/>
              </a:rPr>
              <a:t>Gabon. Below-average rainfall was observed across western and southeastern Gabon, parts of northern, central, </a:t>
            </a:r>
            <a:r>
              <a:rPr b="1" lang="en-US" sz="1100">
                <a:solidFill>
                  <a:schemeClr val="lt1"/>
                </a:solidFill>
              </a:rPr>
              <a:t>a small portion of east-central </a:t>
            </a:r>
            <a:r>
              <a:rPr b="1" i="0" lang="en-US" sz="1100" u="none" cap="none" strike="noStrike">
                <a:solidFill>
                  <a:schemeClr val="lt1"/>
                </a:solidFill>
                <a:latin typeface="Arial"/>
                <a:ea typeface="Arial"/>
                <a:cs typeface="Arial"/>
                <a:sym typeface="Arial"/>
              </a:rPr>
              <a:t>DRC, </a:t>
            </a:r>
            <a:r>
              <a:rPr b="1" lang="en-US" sz="1100">
                <a:solidFill>
                  <a:schemeClr val="lt1"/>
                </a:solidFill>
              </a:rPr>
              <a:t>northwestern</a:t>
            </a:r>
            <a:r>
              <a:rPr b="1" lang="en-US" sz="1100">
                <a:solidFill>
                  <a:schemeClr val="lt1"/>
                </a:solidFill>
              </a:rPr>
              <a:t> and southeastern CAR, and central Cameroon</a:t>
            </a:r>
            <a:r>
              <a:rPr b="1" i="0" lang="en-US" sz="1100" u="none" cap="none" strike="noStrike">
                <a:solidFill>
                  <a:schemeClr val="lt1"/>
                </a:solidFill>
                <a:latin typeface="Arial"/>
                <a:ea typeface="Arial"/>
                <a:cs typeface="Arial"/>
                <a:sym typeface="Arial"/>
              </a:rPr>
              <a:t>. In West Africa, above-average rainfall was observed over pockets of north</a:t>
            </a:r>
            <a:r>
              <a:rPr b="1" lang="en-US" sz="1100">
                <a:solidFill>
                  <a:schemeClr val="lt1"/>
                </a:solidFill>
              </a:rPr>
              <a:t>ern and southeastern </a:t>
            </a:r>
            <a:r>
              <a:rPr b="1" i="0" lang="en-US" sz="1100" u="none" cap="none" strike="noStrike">
                <a:solidFill>
                  <a:schemeClr val="lt1"/>
                </a:solidFill>
                <a:latin typeface="Arial"/>
                <a:ea typeface="Arial"/>
                <a:cs typeface="Arial"/>
                <a:sym typeface="Arial"/>
              </a:rPr>
              <a:t>Cote d’Ivoire, central and southwestern Ghana, southe</a:t>
            </a:r>
            <a:r>
              <a:rPr b="1" lang="en-US" sz="1100">
                <a:solidFill>
                  <a:schemeClr val="lt1"/>
                </a:solidFill>
              </a:rPr>
              <a:t>rn</a:t>
            </a:r>
            <a:r>
              <a:rPr b="1" i="0" lang="en-US" sz="1100" u="none" cap="none" strike="noStrike">
                <a:solidFill>
                  <a:schemeClr val="lt1"/>
                </a:solidFill>
                <a:latin typeface="Arial"/>
                <a:ea typeface="Arial"/>
                <a:cs typeface="Arial"/>
                <a:sym typeface="Arial"/>
              </a:rPr>
              <a:t> Guinea, </a:t>
            </a:r>
            <a:r>
              <a:rPr b="1" lang="en-US" sz="1100">
                <a:solidFill>
                  <a:schemeClr val="lt1"/>
                </a:solidFill>
              </a:rPr>
              <a:t>parts of central </a:t>
            </a:r>
            <a:r>
              <a:rPr b="1" i="0" lang="en-US" sz="1100" u="none" cap="none" strike="noStrike">
                <a:solidFill>
                  <a:schemeClr val="lt1"/>
                </a:solidFill>
                <a:latin typeface="Arial"/>
                <a:ea typeface="Arial"/>
                <a:cs typeface="Arial"/>
                <a:sym typeface="Arial"/>
              </a:rPr>
              <a:t>Togo,</a:t>
            </a:r>
            <a:r>
              <a:rPr b="1" lang="en-US" sz="1100">
                <a:solidFill>
                  <a:schemeClr val="lt1"/>
                </a:solidFill>
              </a:rPr>
              <a:t> </a:t>
            </a:r>
            <a:r>
              <a:rPr b="1" i="0" lang="en-US" sz="1100" u="none" cap="none" strike="noStrike">
                <a:solidFill>
                  <a:schemeClr val="lt1"/>
                </a:solidFill>
                <a:latin typeface="Arial"/>
                <a:ea typeface="Arial"/>
                <a:cs typeface="Arial"/>
                <a:sym typeface="Arial"/>
              </a:rPr>
              <a:t>southwestern</a:t>
            </a:r>
            <a:r>
              <a:rPr b="1" lang="en-US" sz="1100">
                <a:solidFill>
                  <a:schemeClr val="lt1"/>
                </a:solidFill>
              </a:rPr>
              <a:t> </a:t>
            </a:r>
            <a:r>
              <a:rPr b="1" i="0" lang="en-US" sz="1100" u="none" cap="none" strike="noStrike">
                <a:solidFill>
                  <a:schemeClr val="lt1"/>
                </a:solidFill>
                <a:latin typeface="Arial"/>
                <a:ea typeface="Arial"/>
                <a:cs typeface="Arial"/>
                <a:sym typeface="Arial"/>
              </a:rPr>
              <a:t>and southeastern Nigeria, and parts of eastern Sierra L</a:t>
            </a:r>
            <a:r>
              <a:rPr b="1" lang="en-US" sz="1100">
                <a:solidFill>
                  <a:schemeClr val="lt1"/>
                </a:solidFill>
              </a:rPr>
              <a:t>eone</a:t>
            </a:r>
            <a:r>
              <a:rPr b="1" i="0" lang="en-US" sz="1100" u="none" cap="none" strike="noStrike">
                <a:solidFill>
                  <a:schemeClr val="lt1"/>
                </a:solidFill>
                <a:latin typeface="Arial"/>
                <a:ea typeface="Arial"/>
                <a:cs typeface="Arial"/>
                <a:sym typeface="Arial"/>
              </a:rPr>
              <a:t>. Below average rainfall was observed over</a:t>
            </a:r>
            <a:r>
              <a:rPr b="1" lang="en-US" sz="1100">
                <a:solidFill>
                  <a:schemeClr val="lt1"/>
                </a:solidFill>
              </a:rPr>
              <a:t> eastern Liberia, southwestern Cote d’Ivoire, a small portion of coastal south-central Ghana, and southwestern Nigeria</a:t>
            </a:r>
            <a:r>
              <a:rPr b="1" i="0" lang="en-US" sz="1100" u="none" cap="none" strike="noStrike">
                <a:solidFill>
                  <a:schemeClr val="lt1"/>
                </a:solidFill>
                <a:latin typeface="Arial"/>
                <a:ea typeface="Arial"/>
                <a:cs typeface="Arial"/>
                <a:sym typeface="Arial"/>
              </a:rPr>
              <a:t>. In southern Africa, rainfall was above-average over northern and pockets of southern Mozambique, </a:t>
            </a:r>
            <a:r>
              <a:rPr b="1" lang="en-US" sz="1100">
                <a:solidFill>
                  <a:schemeClr val="lt1"/>
                </a:solidFill>
              </a:rPr>
              <a:t>most of M</a:t>
            </a:r>
            <a:r>
              <a:rPr b="1" i="0" lang="en-US" sz="1100" u="none" cap="none" strike="noStrike">
                <a:solidFill>
                  <a:schemeClr val="lt1"/>
                </a:solidFill>
                <a:latin typeface="Arial"/>
                <a:ea typeface="Arial"/>
                <a:cs typeface="Arial"/>
                <a:sym typeface="Arial"/>
              </a:rPr>
              <a:t>alawi, </a:t>
            </a:r>
            <a:r>
              <a:rPr b="1" lang="en-US" sz="1100">
                <a:solidFill>
                  <a:schemeClr val="lt1"/>
                </a:solidFill>
              </a:rPr>
              <a:t>northern</a:t>
            </a:r>
            <a:r>
              <a:rPr b="1" lang="en-US" sz="1100">
                <a:solidFill>
                  <a:schemeClr val="lt1"/>
                </a:solidFill>
              </a:rPr>
              <a:t> and eastern </a:t>
            </a:r>
            <a:r>
              <a:rPr b="1" i="0" lang="en-US" sz="1100" u="none" cap="none" strike="noStrike">
                <a:solidFill>
                  <a:schemeClr val="lt1"/>
                </a:solidFill>
                <a:latin typeface="Arial"/>
                <a:ea typeface="Arial"/>
                <a:cs typeface="Arial"/>
                <a:sym typeface="Arial"/>
              </a:rPr>
              <a:t>Zambia, </a:t>
            </a:r>
            <a:r>
              <a:rPr b="1" lang="en-US" sz="1100">
                <a:solidFill>
                  <a:schemeClr val="lt1"/>
                </a:solidFill>
              </a:rPr>
              <a:t>northern, central, and southwestern </a:t>
            </a:r>
            <a:r>
              <a:rPr b="1" i="0" lang="en-US" sz="1100" u="none" cap="none" strike="noStrike">
                <a:solidFill>
                  <a:schemeClr val="lt1"/>
                </a:solidFill>
                <a:latin typeface="Arial"/>
                <a:ea typeface="Arial"/>
                <a:cs typeface="Arial"/>
                <a:sym typeface="Arial"/>
              </a:rPr>
              <a:t>Angola, northeastern Namibia (Caprivi Strip</a:t>
            </a:r>
            <a:r>
              <a:rPr b="1" lang="en-US" sz="1100">
                <a:solidFill>
                  <a:schemeClr val="lt1"/>
                </a:solidFill>
              </a:rPr>
              <a:t>)</a:t>
            </a:r>
            <a:r>
              <a:rPr b="1" i="0" lang="en-US" sz="1100" u="none" cap="none" strike="noStrike">
                <a:solidFill>
                  <a:schemeClr val="lt1"/>
                </a:solidFill>
                <a:latin typeface="Arial"/>
                <a:ea typeface="Arial"/>
                <a:cs typeface="Arial"/>
                <a:sym typeface="Arial"/>
              </a:rPr>
              <a:t>, p</a:t>
            </a:r>
            <a:r>
              <a:rPr b="1" lang="en-US" sz="1100">
                <a:solidFill>
                  <a:schemeClr val="lt1"/>
                </a:solidFill>
              </a:rPr>
              <a:t>ockets</a:t>
            </a:r>
            <a:r>
              <a:rPr b="1" i="0" lang="en-US" sz="1100" u="none" cap="none" strike="noStrike">
                <a:solidFill>
                  <a:schemeClr val="lt1"/>
                </a:solidFill>
                <a:latin typeface="Arial"/>
                <a:ea typeface="Arial"/>
                <a:cs typeface="Arial"/>
                <a:sym typeface="Arial"/>
              </a:rPr>
              <a:t> of </a:t>
            </a:r>
            <a:r>
              <a:rPr b="1" lang="en-US" sz="1100">
                <a:solidFill>
                  <a:schemeClr val="lt1"/>
                </a:solidFill>
              </a:rPr>
              <a:t>eastern</a:t>
            </a:r>
            <a:r>
              <a:rPr b="1" i="0" lang="en-US" sz="1100" u="none" cap="none" strike="noStrike">
                <a:solidFill>
                  <a:schemeClr val="lt1"/>
                </a:solidFill>
                <a:latin typeface="Arial"/>
                <a:ea typeface="Arial"/>
                <a:cs typeface="Arial"/>
                <a:sym typeface="Arial"/>
              </a:rPr>
              <a:t> Botswana, </a:t>
            </a:r>
            <a:r>
              <a:rPr b="1" lang="en-US" sz="1100">
                <a:solidFill>
                  <a:schemeClr val="lt1"/>
                </a:solidFill>
              </a:rPr>
              <a:t>north</a:t>
            </a:r>
            <a:r>
              <a:rPr b="1" i="0" lang="en-US" sz="1100" u="none" cap="none" strike="noStrike">
                <a:solidFill>
                  <a:schemeClr val="lt1"/>
                </a:solidFill>
                <a:latin typeface="Arial"/>
                <a:ea typeface="Arial"/>
                <a:cs typeface="Arial"/>
                <a:sym typeface="Arial"/>
              </a:rPr>
              <a:t>eastern South Africa, </a:t>
            </a:r>
            <a:r>
              <a:rPr b="1" lang="en-US" sz="1100">
                <a:solidFill>
                  <a:schemeClr val="lt1"/>
                </a:solidFill>
              </a:rPr>
              <a:t>Eswatini, Comoros, </a:t>
            </a:r>
            <a:r>
              <a:rPr b="1" i="0" lang="en-US" sz="1100" u="none" cap="none" strike="noStrike">
                <a:solidFill>
                  <a:schemeClr val="lt1"/>
                </a:solidFill>
                <a:latin typeface="Arial"/>
                <a:ea typeface="Arial"/>
                <a:cs typeface="Arial"/>
                <a:sym typeface="Arial"/>
              </a:rPr>
              <a:t>and northern</a:t>
            </a:r>
            <a:r>
              <a:rPr b="1" lang="en-US" sz="1100">
                <a:solidFill>
                  <a:schemeClr val="lt1"/>
                </a:solidFill>
              </a:rPr>
              <a:t>, </a:t>
            </a:r>
            <a:r>
              <a:rPr b="1" i="0" lang="en-US" sz="1100" u="none" cap="none" strike="noStrike">
                <a:solidFill>
                  <a:schemeClr val="lt1"/>
                </a:solidFill>
                <a:latin typeface="Arial"/>
                <a:ea typeface="Arial"/>
                <a:cs typeface="Arial"/>
                <a:sym typeface="Arial"/>
              </a:rPr>
              <a:t>central, southern, and eastern Madagascar. In contrast, rainfall was below-average over central Mozambique, central Zimbabwe, central and southeastern South Africa, parts of </a:t>
            </a:r>
            <a:r>
              <a:rPr b="1" lang="en-US" sz="1100">
                <a:solidFill>
                  <a:schemeClr val="lt1"/>
                </a:solidFill>
              </a:rPr>
              <a:t>west-central and southeastern </a:t>
            </a:r>
            <a:r>
              <a:rPr b="1" i="0" lang="en-US" sz="1100" u="none" cap="none" strike="noStrike">
                <a:solidFill>
                  <a:schemeClr val="lt1"/>
                </a:solidFill>
                <a:latin typeface="Arial"/>
                <a:ea typeface="Arial"/>
                <a:cs typeface="Arial"/>
                <a:sym typeface="Arial"/>
              </a:rPr>
              <a:t>Angola, southern </a:t>
            </a:r>
            <a:r>
              <a:rPr b="1" lang="en-US" sz="1100">
                <a:solidFill>
                  <a:schemeClr val="lt1"/>
                </a:solidFill>
              </a:rPr>
              <a:t>Zambia, central and western Botswana, central </a:t>
            </a:r>
            <a:r>
              <a:rPr b="1" i="0" lang="en-US" sz="1100" u="none" cap="none" strike="noStrike">
                <a:solidFill>
                  <a:schemeClr val="lt1"/>
                </a:solidFill>
                <a:latin typeface="Arial"/>
                <a:ea typeface="Arial"/>
                <a:cs typeface="Arial"/>
                <a:sym typeface="Arial"/>
              </a:rPr>
              <a:t>Namibia, and pockets of coastal </a:t>
            </a:r>
            <a:r>
              <a:rPr b="1" lang="en-US" sz="1100">
                <a:solidFill>
                  <a:schemeClr val="lt1"/>
                </a:solidFill>
              </a:rPr>
              <a:t>northwestern</a:t>
            </a:r>
            <a:r>
              <a:rPr b="1" i="0" lang="en-US" sz="1100" u="none" cap="none" strike="noStrike">
                <a:solidFill>
                  <a:schemeClr val="lt1"/>
                </a:solidFill>
                <a:latin typeface="Arial"/>
                <a:ea typeface="Arial"/>
                <a:cs typeface="Arial"/>
                <a:sym typeface="Arial"/>
              </a:rPr>
              <a:t> Madagascar. </a:t>
            </a:r>
            <a:endParaRPr/>
          </a:p>
          <a:p>
            <a:pPr indent="-196850" lvl="0" marL="285750" marR="0" rtl="0" algn="just">
              <a:lnSpc>
                <a:spcPct val="100000"/>
              </a:lnSpc>
              <a:spcBef>
                <a:spcPts val="0"/>
              </a:spcBef>
              <a:spcAft>
                <a:spcPts val="0"/>
              </a:spcAft>
              <a:buClr>
                <a:schemeClr val="lt1"/>
              </a:buClr>
              <a:buSzPts val="1000"/>
              <a:buFont typeface="Arial"/>
              <a:buNone/>
            </a:pPr>
            <a:r>
              <a:t/>
            </a:r>
            <a:endParaRPr b="1" i="0" sz="1100" u="none" cap="none" strike="noStrike">
              <a:solidFill>
                <a:schemeClr val="lt1"/>
              </a:solidFill>
              <a:latin typeface="Arial"/>
              <a:ea typeface="Arial"/>
              <a:cs typeface="Arial"/>
              <a:sym typeface="Arial"/>
            </a:endParaRPr>
          </a:p>
          <a:p>
            <a:pPr indent="-260350" lvl="0" marL="285750" marR="0" rtl="0" algn="just">
              <a:lnSpc>
                <a:spcPct val="100000"/>
              </a:lnSpc>
              <a:spcBef>
                <a:spcPts val="0"/>
              </a:spcBef>
              <a:spcAft>
                <a:spcPts val="0"/>
              </a:spcAft>
              <a:buClr>
                <a:schemeClr val="lt1"/>
              </a:buClr>
              <a:buSzPts val="1000"/>
              <a:buFont typeface="Arial"/>
              <a:buChar char="•"/>
            </a:pPr>
            <a:r>
              <a:rPr b="1" lang="en-US" sz="1100">
                <a:solidFill>
                  <a:schemeClr val="lt1"/>
                </a:solidFill>
              </a:rPr>
              <a:t>The W</a:t>
            </a:r>
            <a:r>
              <a:rPr b="1" i="0" lang="en-US" sz="1100" u="none" cap="none" strike="noStrike">
                <a:solidFill>
                  <a:schemeClr val="lt1"/>
                </a:solidFill>
                <a:latin typeface="Arial"/>
                <a:ea typeface="Arial"/>
                <a:cs typeface="Arial"/>
                <a:sym typeface="Arial"/>
              </a:rPr>
              <a:t>eek-1 outlook calls for an increased chance for above-average rainfall over central</a:t>
            </a:r>
            <a:r>
              <a:rPr b="1" lang="en-US" sz="1100">
                <a:solidFill>
                  <a:schemeClr val="lt1"/>
                </a:solidFill>
              </a:rPr>
              <a:t> and </a:t>
            </a:r>
            <a:r>
              <a:rPr b="1" i="0" lang="en-US" sz="1100" u="none" cap="none" strike="noStrike">
                <a:solidFill>
                  <a:schemeClr val="lt1"/>
                </a:solidFill>
                <a:latin typeface="Arial"/>
                <a:ea typeface="Arial"/>
                <a:cs typeface="Arial"/>
                <a:sym typeface="Arial"/>
              </a:rPr>
              <a:t>northeastern Ethiopia, northwestern Somalia, </a:t>
            </a:r>
            <a:r>
              <a:rPr b="1" lang="en-US" sz="1100">
                <a:solidFill>
                  <a:schemeClr val="lt1"/>
                </a:solidFill>
              </a:rPr>
              <a:t>eastern</a:t>
            </a:r>
            <a:r>
              <a:rPr b="1" i="0" lang="en-US" sz="1100" u="none" cap="none" strike="noStrike">
                <a:solidFill>
                  <a:schemeClr val="lt1"/>
                </a:solidFill>
                <a:latin typeface="Arial"/>
                <a:ea typeface="Arial"/>
                <a:cs typeface="Arial"/>
                <a:sym typeface="Arial"/>
              </a:rPr>
              <a:t> Kenya, </a:t>
            </a:r>
            <a:r>
              <a:rPr b="1" lang="en-US" sz="1100">
                <a:solidFill>
                  <a:schemeClr val="lt1"/>
                </a:solidFill>
              </a:rPr>
              <a:t>southern </a:t>
            </a:r>
            <a:r>
              <a:rPr b="1" i="0" lang="en-US" sz="1100" u="none" cap="none" strike="noStrike">
                <a:solidFill>
                  <a:schemeClr val="lt1"/>
                </a:solidFill>
                <a:latin typeface="Arial"/>
                <a:ea typeface="Arial"/>
                <a:cs typeface="Arial"/>
                <a:sym typeface="Arial"/>
              </a:rPr>
              <a:t>Burundi, most of Tanzania, Equatorial Guinea, Gabon, Congo, Liberia, </a:t>
            </a:r>
            <a:r>
              <a:rPr b="1" lang="en-US" sz="1100">
                <a:solidFill>
                  <a:schemeClr val="lt1"/>
                </a:solidFill>
              </a:rPr>
              <a:t>central and southern </a:t>
            </a:r>
            <a:r>
              <a:rPr b="1" i="0" lang="en-US" sz="1100" u="none" cap="none" strike="noStrike">
                <a:solidFill>
                  <a:schemeClr val="lt1"/>
                </a:solidFill>
                <a:latin typeface="Arial"/>
                <a:ea typeface="Arial"/>
                <a:cs typeface="Arial"/>
                <a:sym typeface="Arial"/>
              </a:rPr>
              <a:t>Cote d’Ivoire, central and southern Ghana, southern Cameroon, southern and </a:t>
            </a:r>
            <a:r>
              <a:rPr b="1" lang="en-US" sz="1100">
                <a:solidFill>
                  <a:schemeClr val="lt1"/>
                </a:solidFill>
              </a:rPr>
              <a:t>most of western </a:t>
            </a:r>
            <a:r>
              <a:rPr b="1" i="0" lang="en-US" sz="1100" u="none" cap="none" strike="noStrike">
                <a:solidFill>
                  <a:schemeClr val="lt1"/>
                </a:solidFill>
                <a:latin typeface="Arial"/>
                <a:ea typeface="Arial"/>
                <a:cs typeface="Arial"/>
                <a:sym typeface="Arial"/>
              </a:rPr>
              <a:t>DRC, northern parts of Zambia, northern Mozambiqu</a:t>
            </a:r>
            <a:r>
              <a:rPr b="1" lang="en-US" sz="1100">
                <a:solidFill>
                  <a:schemeClr val="lt1"/>
                </a:solidFill>
              </a:rPr>
              <a:t>e, </a:t>
            </a:r>
            <a:r>
              <a:rPr b="1" lang="en-US" sz="1100">
                <a:solidFill>
                  <a:schemeClr val="lt1"/>
                </a:solidFill>
              </a:rPr>
              <a:t>northern</a:t>
            </a:r>
            <a:r>
              <a:rPr b="1" lang="en-US" sz="1100">
                <a:solidFill>
                  <a:schemeClr val="lt1"/>
                </a:solidFill>
              </a:rPr>
              <a:t> and central</a:t>
            </a:r>
            <a:r>
              <a:rPr b="1" i="0" lang="en-US" sz="1100" u="none" cap="none" strike="noStrike">
                <a:solidFill>
                  <a:schemeClr val="lt1"/>
                </a:solidFill>
                <a:latin typeface="Arial"/>
                <a:ea typeface="Arial"/>
                <a:cs typeface="Arial"/>
                <a:sym typeface="Arial"/>
              </a:rPr>
              <a:t> Angola, Comoros, and Madagascar. In contrast, there is an increased chance for below-average rainfall over </a:t>
            </a:r>
            <a:r>
              <a:rPr b="1" lang="en-US" sz="1100">
                <a:solidFill>
                  <a:schemeClr val="lt1"/>
                </a:solidFill>
              </a:rPr>
              <a:t>parts of central Sierra Leone, central and southern Nigeria, east-central Cameroon, </a:t>
            </a:r>
            <a:r>
              <a:rPr b="1" i="0" lang="en-US" sz="1100" u="none" cap="none" strike="noStrike">
                <a:solidFill>
                  <a:schemeClr val="lt1"/>
                </a:solidFill>
                <a:latin typeface="Arial"/>
                <a:ea typeface="Arial"/>
                <a:cs typeface="Arial"/>
                <a:sym typeface="Arial"/>
              </a:rPr>
              <a:t>southeastern CAR, southern South Sudan, western and southern Ethi</a:t>
            </a:r>
            <a:r>
              <a:rPr b="1" lang="en-US" sz="1100">
                <a:solidFill>
                  <a:schemeClr val="lt1"/>
                </a:solidFill>
              </a:rPr>
              <a:t>opia, </a:t>
            </a:r>
            <a:r>
              <a:rPr b="1" i="0" lang="en-US" sz="1100" u="none" cap="none" strike="noStrike">
                <a:solidFill>
                  <a:schemeClr val="lt1"/>
                </a:solidFill>
                <a:latin typeface="Arial"/>
                <a:ea typeface="Arial"/>
                <a:cs typeface="Arial"/>
                <a:sym typeface="Arial"/>
              </a:rPr>
              <a:t>south</a:t>
            </a:r>
            <a:r>
              <a:rPr b="1" lang="en-US" sz="1100">
                <a:solidFill>
                  <a:schemeClr val="lt1"/>
                </a:solidFill>
              </a:rPr>
              <a:t>western</a:t>
            </a:r>
            <a:r>
              <a:rPr b="1" i="0" lang="en-US" sz="1100" u="none" cap="none" strike="noStrike">
                <a:solidFill>
                  <a:schemeClr val="lt1"/>
                </a:solidFill>
                <a:latin typeface="Arial"/>
                <a:ea typeface="Arial"/>
                <a:cs typeface="Arial"/>
                <a:sym typeface="Arial"/>
              </a:rPr>
              <a:t> Somalia, western and southern Zambia, southern Angola</a:t>
            </a:r>
            <a:r>
              <a:rPr b="1" lang="en-US" sz="1100">
                <a:solidFill>
                  <a:schemeClr val="lt1"/>
                </a:solidFill>
              </a:rPr>
              <a:t>, most of Namibia, Botswana, Zimbabwe, southern Malawi, central and western Mozambique, Uganda, southwestern Kenya, parts of northern Tanzania, </a:t>
            </a:r>
            <a:r>
              <a:rPr b="1" i="0" lang="en-US" sz="1100" u="none" cap="none" strike="noStrike">
                <a:solidFill>
                  <a:schemeClr val="lt1"/>
                </a:solidFill>
                <a:latin typeface="Arial"/>
                <a:ea typeface="Arial"/>
                <a:cs typeface="Arial"/>
                <a:sym typeface="Arial"/>
              </a:rPr>
              <a:t>and m</a:t>
            </a:r>
            <a:r>
              <a:rPr b="1" lang="en-US" sz="1100">
                <a:solidFill>
                  <a:schemeClr val="lt1"/>
                </a:solidFill>
              </a:rPr>
              <a:t>uch of northern and central South </a:t>
            </a:r>
            <a:r>
              <a:rPr b="1" i="0" lang="en-US" sz="1100" u="none" cap="none" strike="noStrike">
                <a:solidFill>
                  <a:schemeClr val="lt1"/>
                </a:solidFill>
                <a:latin typeface="Arial"/>
                <a:ea typeface="Arial"/>
                <a:cs typeface="Arial"/>
                <a:sym typeface="Arial"/>
              </a:rPr>
              <a:t>Africa. The Week-2 outlook suggests an increased chance for above-average rainfall over central</a:t>
            </a:r>
            <a:r>
              <a:rPr b="1" lang="en-US" sz="1100">
                <a:solidFill>
                  <a:schemeClr val="lt1"/>
                </a:solidFill>
              </a:rPr>
              <a:t>, northern,</a:t>
            </a:r>
            <a:r>
              <a:rPr b="1" i="0" lang="en-US" sz="1100" u="none" cap="none" strike="noStrike">
                <a:solidFill>
                  <a:schemeClr val="lt1"/>
                </a:solidFill>
                <a:latin typeface="Arial"/>
                <a:ea typeface="Arial"/>
                <a:cs typeface="Arial"/>
                <a:sym typeface="Arial"/>
              </a:rPr>
              <a:t> and </a:t>
            </a:r>
            <a:r>
              <a:rPr b="1" lang="en-US" sz="1100">
                <a:solidFill>
                  <a:schemeClr val="lt1"/>
                </a:solidFill>
              </a:rPr>
              <a:t>south</a:t>
            </a:r>
            <a:r>
              <a:rPr b="1" i="0" lang="en-US" sz="1100" u="none" cap="none" strike="noStrike">
                <a:solidFill>
                  <a:schemeClr val="lt1"/>
                </a:solidFill>
                <a:latin typeface="Arial"/>
                <a:ea typeface="Arial"/>
                <a:cs typeface="Arial"/>
                <a:sym typeface="Arial"/>
              </a:rPr>
              <a:t>eastern Ethiopia, eastern South Sudan, Equatorial Guinea, western Gabon, southwestern parts of Congo,</a:t>
            </a:r>
            <a:r>
              <a:rPr b="1" lang="en-US" sz="1100">
                <a:solidFill>
                  <a:schemeClr val="lt1"/>
                </a:solidFill>
              </a:rPr>
              <a:t> central and southern Cameroon,</a:t>
            </a:r>
            <a:r>
              <a:rPr b="1" i="0" lang="en-US" sz="1100" u="none" cap="none" strike="noStrike">
                <a:solidFill>
                  <a:schemeClr val="lt1"/>
                </a:solidFill>
                <a:latin typeface="Arial"/>
                <a:ea typeface="Arial"/>
                <a:cs typeface="Arial"/>
                <a:sym typeface="Arial"/>
              </a:rPr>
              <a:t> </a:t>
            </a:r>
            <a:r>
              <a:rPr b="1" lang="en-US" sz="1100">
                <a:solidFill>
                  <a:schemeClr val="lt1"/>
                </a:solidFill>
              </a:rPr>
              <a:t>southern </a:t>
            </a:r>
            <a:r>
              <a:rPr b="1" i="0" lang="en-US" sz="1100" u="none" cap="none" strike="noStrike">
                <a:solidFill>
                  <a:schemeClr val="lt1"/>
                </a:solidFill>
                <a:latin typeface="Arial"/>
                <a:ea typeface="Arial"/>
                <a:cs typeface="Arial"/>
                <a:sym typeface="Arial"/>
              </a:rPr>
              <a:t>Tanzania, </a:t>
            </a:r>
            <a:r>
              <a:rPr b="1" lang="en-US" sz="1100">
                <a:solidFill>
                  <a:schemeClr val="lt1"/>
                </a:solidFill>
              </a:rPr>
              <a:t>eastern </a:t>
            </a:r>
            <a:r>
              <a:rPr b="1" i="0" lang="en-US" sz="1100" u="none" cap="none" strike="noStrike">
                <a:solidFill>
                  <a:schemeClr val="lt1"/>
                </a:solidFill>
                <a:latin typeface="Arial"/>
                <a:ea typeface="Arial"/>
                <a:cs typeface="Arial"/>
                <a:sym typeface="Arial"/>
              </a:rPr>
              <a:t>Zambia, northern </a:t>
            </a:r>
            <a:r>
              <a:rPr b="1" lang="en-US" sz="1100">
                <a:solidFill>
                  <a:schemeClr val="lt1"/>
                </a:solidFill>
              </a:rPr>
              <a:t>A</a:t>
            </a:r>
            <a:r>
              <a:rPr b="1" i="0" lang="en-US" sz="1100" u="none" cap="none" strike="noStrike">
                <a:solidFill>
                  <a:schemeClr val="lt1"/>
                </a:solidFill>
                <a:latin typeface="Arial"/>
                <a:ea typeface="Arial"/>
                <a:cs typeface="Arial"/>
                <a:sym typeface="Arial"/>
              </a:rPr>
              <a:t>ngola, northern Madagascar, eastern South Africa, Lesotho, Eswatini, northern Mala</a:t>
            </a:r>
            <a:r>
              <a:rPr b="1" lang="en-US" sz="1100">
                <a:solidFill>
                  <a:schemeClr val="lt1"/>
                </a:solidFill>
              </a:rPr>
              <a:t>wi, and most of the Gulf of Guinea region. B</a:t>
            </a:r>
            <a:r>
              <a:rPr b="1" i="0" lang="en-US" sz="1100" u="none" cap="none" strike="noStrike">
                <a:solidFill>
                  <a:schemeClr val="lt1"/>
                </a:solidFill>
                <a:latin typeface="Arial"/>
                <a:ea typeface="Arial"/>
                <a:cs typeface="Arial"/>
                <a:sym typeface="Arial"/>
              </a:rPr>
              <a:t>elow-average rainfall is likely over</a:t>
            </a:r>
            <a:r>
              <a:rPr b="1" lang="en-US" sz="1100">
                <a:solidFill>
                  <a:schemeClr val="lt1"/>
                </a:solidFill>
              </a:rPr>
              <a:t> much o</a:t>
            </a:r>
            <a:r>
              <a:rPr b="1" i="0" lang="en-US" sz="1100" u="none" cap="none" strike="noStrike">
                <a:solidFill>
                  <a:schemeClr val="lt1"/>
                </a:solidFill>
                <a:latin typeface="Arial"/>
                <a:ea typeface="Arial"/>
                <a:cs typeface="Arial"/>
                <a:sym typeface="Arial"/>
              </a:rPr>
              <a:t>f central Africa (especially</a:t>
            </a:r>
            <a:r>
              <a:rPr b="1" lang="en-US" sz="1100">
                <a:solidFill>
                  <a:schemeClr val="lt1"/>
                </a:solidFill>
              </a:rPr>
              <a:t> eastern DRC, Uganda, Rwanda, Burundi, northern Tanzania, and southern Kenya), as well as southwestern Angola, east-central Mozambique, and southeastern Madagascar.</a:t>
            </a:r>
            <a:endParaRPr/>
          </a:p>
          <a:p>
            <a:pPr indent="-196850" lvl="0" marL="285750" marR="0" rtl="0" algn="just">
              <a:lnSpc>
                <a:spcPct val="100000"/>
              </a:lnSpc>
              <a:spcBef>
                <a:spcPts val="0"/>
              </a:spcBef>
              <a:spcAft>
                <a:spcPts val="0"/>
              </a:spcAft>
              <a:buClr>
                <a:schemeClr val="lt1"/>
              </a:buClr>
              <a:buSzPts val="1000"/>
              <a:buFont typeface="Arial"/>
              <a:buNone/>
            </a:pPr>
            <a:r>
              <a:t/>
            </a:r>
            <a:endParaRPr b="1" i="0" sz="11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idx="4294967295" type="title"/>
          </p:nvPr>
        </p:nvSpPr>
        <p:spPr>
          <a:xfrm>
            <a:off x="677436" y="69695"/>
            <a:ext cx="7696200" cy="81403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29736" y="4362717"/>
            <a:ext cx="8991600" cy="2565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050" u="none" cap="none" strike="noStrike">
                <a:solidFill>
                  <a:schemeClr val="lt1"/>
                </a:solidFill>
                <a:latin typeface="Arial"/>
                <a:ea typeface="Arial"/>
                <a:cs typeface="Arial"/>
                <a:sym typeface="Arial"/>
              </a:rPr>
              <a:t>Over the past 90 days, in East Africa, above-average rainfall was observed over parts of central, eastern and southe</a:t>
            </a:r>
            <a:r>
              <a:rPr b="1" lang="en-US" sz="1050">
                <a:solidFill>
                  <a:schemeClr val="lt1"/>
                </a:solidFill>
              </a:rPr>
              <a:t>rn</a:t>
            </a:r>
            <a:r>
              <a:rPr b="1" i="0" lang="en-US" sz="1050" u="none" cap="none" strike="noStrike">
                <a:solidFill>
                  <a:schemeClr val="lt1"/>
                </a:solidFill>
                <a:latin typeface="Arial"/>
                <a:ea typeface="Arial"/>
                <a:cs typeface="Arial"/>
                <a:sym typeface="Arial"/>
              </a:rPr>
              <a:t> Ethiopia, many parts of Somalia, Djibouti, southea</a:t>
            </a:r>
            <a:r>
              <a:rPr b="1" lang="en-US" sz="1050">
                <a:solidFill>
                  <a:schemeClr val="lt1"/>
                </a:solidFill>
              </a:rPr>
              <a:t>ste</a:t>
            </a:r>
            <a:r>
              <a:rPr b="1" i="0" lang="en-US" sz="1050" u="none" cap="none" strike="noStrike">
                <a:solidFill>
                  <a:schemeClr val="lt1"/>
                </a:solidFill>
                <a:latin typeface="Arial"/>
                <a:ea typeface="Arial"/>
                <a:cs typeface="Arial"/>
                <a:sym typeface="Arial"/>
              </a:rPr>
              <a:t>rn Eritrea, pockets of northeastern and western Kenya, northern, central and southeastern Uganda, western Tanzania, Burundi, parts of eastern and western Rwanda, southeastern South Sudan, and part</a:t>
            </a:r>
            <a:r>
              <a:rPr b="1" lang="en-US" sz="1050">
                <a:solidFill>
                  <a:schemeClr val="lt1"/>
                </a:solidFill>
              </a:rPr>
              <a:t>s of </a:t>
            </a:r>
            <a:r>
              <a:rPr b="1" i="0" lang="en-US" sz="1050" u="none" cap="none" strike="noStrike">
                <a:solidFill>
                  <a:schemeClr val="lt1"/>
                </a:solidFill>
                <a:latin typeface="Arial"/>
                <a:ea typeface="Arial"/>
                <a:cs typeface="Arial"/>
                <a:sym typeface="Arial"/>
              </a:rPr>
              <a:t>northwestern Sudan. Rainfall was below-average over parts of west-centr</a:t>
            </a:r>
            <a:r>
              <a:rPr b="1" lang="en-US" sz="1050">
                <a:solidFill>
                  <a:schemeClr val="lt1"/>
                </a:solidFill>
              </a:rPr>
              <a:t>al</a:t>
            </a:r>
            <a:r>
              <a:rPr b="1" i="0" lang="en-US" sz="1050" u="none" cap="none" strike="noStrike">
                <a:solidFill>
                  <a:schemeClr val="lt1"/>
                </a:solidFill>
                <a:latin typeface="Arial"/>
                <a:ea typeface="Arial"/>
                <a:cs typeface="Arial"/>
                <a:sym typeface="Arial"/>
              </a:rPr>
              <a:t> Ethiopia</a:t>
            </a:r>
            <a:r>
              <a:rPr b="1" lang="en-US" sz="1050">
                <a:solidFill>
                  <a:schemeClr val="lt1"/>
                </a:solidFill>
              </a:rPr>
              <a:t>, southwestern</a:t>
            </a:r>
            <a:r>
              <a:rPr b="1" i="0" lang="en-US" sz="1050" u="none" cap="none" strike="noStrike">
                <a:solidFill>
                  <a:schemeClr val="lt1"/>
                </a:solidFill>
                <a:latin typeface="Arial"/>
                <a:ea typeface="Arial"/>
                <a:cs typeface="Arial"/>
                <a:sym typeface="Arial"/>
              </a:rPr>
              <a:t> Uganda, </a:t>
            </a:r>
            <a:r>
              <a:rPr b="1" lang="en-US" sz="1050">
                <a:solidFill>
                  <a:schemeClr val="lt1"/>
                </a:solidFill>
              </a:rPr>
              <a:t>must of western and central</a:t>
            </a:r>
            <a:r>
              <a:rPr b="1" i="0" lang="en-US" sz="1050" u="none" cap="none" strike="noStrike">
                <a:solidFill>
                  <a:schemeClr val="lt1"/>
                </a:solidFill>
                <a:latin typeface="Arial"/>
                <a:ea typeface="Arial"/>
                <a:cs typeface="Arial"/>
                <a:sym typeface="Arial"/>
              </a:rPr>
              <a:t> South Sudan, southe</a:t>
            </a:r>
            <a:r>
              <a:rPr b="1" lang="en-US" sz="1050">
                <a:solidFill>
                  <a:schemeClr val="lt1"/>
                </a:solidFill>
              </a:rPr>
              <a:t>rn</a:t>
            </a:r>
            <a:r>
              <a:rPr b="1" i="0" lang="en-US" sz="1050" u="none" cap="none" strike="noStrike">
                <a:solidFill>
                  <a:schemeClr val="lt1"/>
                </a:solidFill>
                <a:latin typeface="Arial"/>
                <a:ea typeface="Arial"/>
                <a:cs typeface="Arial"/>
                <a:sym typeface="Arial"/>
              </a:rPr>
              <a:t> Kenya, </a:t>
            </a:r>
            <a:r>
              <a:rPr b="1" lang="en-US" sz="1050">
                <a:solidFill>
                  <a:schemeClr val="lt1"/>
                </a:solidFill>
              </a:rPr>
              <a:t>eastern</a:t>
            </a:r>
            <a:r>
              <a:rPr b="1" i="0" lang="en-US" sz="1050" u="none" cap="none" strike="noStrike">
                <a:solidFill>
                  <a:schemeClr val="lt1"/>
                </a:solidFill>
                <a:latin typeface="Arial"/>
                <a:ea typeface="Arial"/>
                <a:cs typeface="Arial"/>
                <a:sym typeface="Arial"/>
              </a:rPr>
              <a:t> and </a:t>
            </a:r>
            <a:r>
              <a:rPr b="1" lang="en-US" sz="1050">
                <a:solidFill>
                  <a:schemeClr val="lt1"/>
                </a:solidFill>
              </a:rPr>
              <a:t>parts of central</a:t>
            </a:r>
            <a:r>
              <a:rPr b="1" i="0" lang="en-US" sz="1050" u="none" cap="none" strike="noStrike">
                <a:solidFill>
                  <a:schemeClr val="lt1"/>
                </a:solidFill>
                <a:latin typeface="Arial"/>
                <a:ea typeface="Arial"/>
                <a:cs typeface="Arial"/>
                <a:sym typeface="Arial"/>
              </a:rPr>
              <a:t> Tanzania, and </a:t>
            </a:r>
            <a:r>
              <a:rPr b="1" lang="en-US" sz="1050">
                <a:solidFill>
                  <a:schemeClr val="lt1"/>
                </a:solidFill>
              </a:rPr>
              <a:t>northern</a:t>
            </a:r>
            <a:r>
              <a:rPr b="1" i="0" lang="en-US" sz="1050" u="none" cap="none" strike="noStrike">
                <a:solidFill>
                  <a:schemeClr val="lt1"/>
                </a:solidFill>
                <a:latin typeface="Arial"/>
                <a:ea typeface="Arial"/>
                <a:cs typeface="Arial"/>
                <a:sym typeface="Arial"/>
              </a:rPr>
              <a:t> Rwanda. In southern Africa, above-average rainfall was observed over parts of northwest, central and southern Mozambique, much of Malawi, northern and eastern Zambia, pockets of central and northwestern Angola, pockets of central</a:t>
            </a:r>
            <a:r>
              <a:rPr b="1" lang="en-US" sz="1050">
                <a:solidFill>
                  <a:schemeClr val="lt1"/>
                </a:solidFill>
              </a:rPr>
              <a:t> </a:t>
            </a:r>
            <a:r>
              <a:rPr b="1" i="0" lang="en-US" sz="1050" u="none" cap="none" strike="noStrike">
                <a:solidFill>
                  <a:schemeClr val="lt1"/>
                </a:solidFill>
                <a:latin typeface="Arial"/>
                <a:ea typeface="Arial"/>
                <a:cs typeface="Arial"/>
                <a:sym typeface="Arial"/>
              </a:rPr>
              <a:t>Namibia, south</a:t>
            </a:r>
            <a:r>
              <a:rPr b="1" lang="en-US" sz="1050">
                <a:solidFill>
                  <a:schemeClr val="lt1"/>
                </a:solidFill>
              </a:rPr>
              <a:t>-central</a:t>
            </a:r>
            <a:r>
              <a:rPr b="1" i="0" lang="en-US" sz="1050" u="none" cap="none" strike="noStrike">
                <a:solidFill>
                  <a:schemeClr val="lt1"/>
                </a:solidFill>
                <a:latin typeface="Arial"/>
                <a:ea typeface="Arial"/>
                <a:cs typeface="Arial"/>
                <a:sym typeface="Arial"/>
              </a:rPr>
              <a:t> Botswana, sout</a:t>
            </a:r>
            <a:r>
              <a:rPr b="1" lang="en-US" sz="1050">
                <a:solidFill>
                  <a:schemeClr val="lt1"/>
                </a:solidFill>
              </a:rPr>
              <a:t>hern Zimbabwe, </a:t>
            </a:r>
            <a:r>
              <a:rPr b="1" i="0" lang="en-US" sz="1050" u="none" cap="none" strike="noStrike">
                <a:solidFill>
                  <a:schemeClr val="lt1"/>
                </a:solidFill>
                <a:latin typeface="Arial"/>
                <a:ea typeface="Arial"/>
                <a:cs typeface="Arial"/>
                <a:sym typeface="Arial"/>
              </a:rPr>
              <a:t>northern, eastern and </a:t>
            </a:r>
            <a:r>
              <a:rPr b="1" lang="en-US" sz="1050">
                <a:solidFill>
                  <a:schemeClr val="lt1"/>
                </a:solidFill>
              </a:rPr>
              <a:t>southern </a:t>
            </a:r>
            <a:r>
              <a:rPr b="1" i="0" lang="en-US" sz="1050" u="none" cap="none" strike="noStrike">
                <a:solidFill>
                  <a:schemeClr val="lt1"/>
                </a:solidFill>
                <a:latin typeface="Arial"/>
                <a:ea typeface="Arial"/>
                <a:cs typeface="Arial"/>
                <a:sym typeface="Arial"/>
              </a:rPr>
              <a:t>South Africa, </a:t>
            </a:r>
            <a:r>
              <a:rPr b="1" lang="en-US" sz="1050">
                <a:solidFill>
                  <a:schemeClr val="lt1"/>
                </a:solidFill>
              </a:rPr>
              <a:t>western and central </a:t>
            </a:r>
            <a:r>
              <a:rPr b="1" i="0" lang="en-US" sz="1050" u="none" cap="none" strike="noStrike">
                <a:solidFill>
                  <a:schemeClr val="lt1"/>
                </a:solidFill>
                <a:latin typeface="Arial"/>
                <a:ea typeface="Arial"/>
                <a:cs typeface="Arial"/>
                <a:sym typeface="Arial"/>
              </a:rPr>
              <a:t>Lesotho, </a:t>
            </a:r>
            <a:r>
              <a:rPr b="1" lang="en-US" sz="1050">
                <a:solidFill>
                  <a:schemeClr val="lt1"/>
                </a:solidFill>
              </a:rPr>
              <a:t>eastern and southern</a:t>
            </a:r>
            <a:r>
              <a:rPr b="1" i="0" lang="en-US" sz="1050" u="none" cap="none" strike="noStrike">
                <a:solidFill>
                  <a:schemeClr val="lt1"/>
                </a:solidFill>
                <a:latin typeface="Arial"/>
                <a:ea typeface="Arial"/>
                <a:cs typeface="Arial"/>
                <a:sym typeface="Arial"/>
              </a:rPr>
              <a:t> Eswatini, and parts of western, central, southern and southeastern Madagascar. Below-average rainfall was observed over western, southern and eastern Angola, western, northern, eastern and southern Namibia, western, northern and eastern Botswana, much of Zimbabwe, southwestern Zambia, northeastern and west-centr</a:t>
            </a:r>
            <a:r>
              <a:rPr b="1" lang="en-US" sz="1050">
                <a:solidFill>
                  <a:schemeClr val="lt1"/>
                </a:solidFill>
              </a:rPr>
              <a:t>al</a:t>
            </a:r>
            <a:r>
              <a:rPr b="1" i="0" lang="en-US" sz="1050" u="none" cap="none" strike="noStrike">
                <a:solidFill>
                  <a:schemeClr val="lt1"/>
                </a:solidFill>
                <a:latin typeface="Arial"/>
                <a:ea typeface="Arial"/>
                <a:cs typeface="Arial"/>
                <a:sym typeface="Arial"/>
              </a:rPr>
              <a:t> Mozambique, northeastern Madagascar, and </a:t>
            </a:r>
            <a:r>
              <a:rPr b="1" lang="en-US" sz="1050">
                <a:solidFill>
                  <a:schemeClr val="lt1"/>
                </a:solidFill>
              </a:rPr>
              <a:t>much of northern </a:t>
            </a:r>
            <a:r>
              <a:rPr b="1" i="0" lang="en-US" sz="1050" u="none" cap="none" strike="noStrike">
                <a:solidFill>
                  <a:schemeClr val="lt1"/>
                </a:solidFill>
                <a:latin typeface="Arial"/>
                <a:ea typeface="Arial"/>
                <a:cs typeface="Arial"/>
                <a:sym typeface="Arial"/>
              </a:rPr>
              <a:t>South Africa, eastern Lesotho, and C</a:t>
            </a:r>
            <a:r>
              <a:rPr b="1" lang="en-US" sz="1050">
                <a:solidFill>
                  <a:schemeClr val="lt1"/>
                </a:solidFill>
              </a:rPr>
              <a:t>omoros</a:t>
            </a:r>
            <a:r>
              <a:rPr b="1" i="0" lang="en-US" sz="1050" u="none" cap="none" strike="noStrike">
                <a:solidFill>
                  <a:schemeClr val="lt1"/>
                </a:solidFill>
                <a:latin typeface="Arial"/>
                <a:ea typeface="Arial"/>
                <a:cs typeface="Arial"/>
                <a:sym typeface="Arial"/>
              </a:rPr>
              <a:t>. In Central Africa, rainfall was above-average over </a:t>
            </a:r>
            <a:r>
              <a:rPr b="1" lang="en-US" sz="1050">
                <a:solidFill>
                  <a:schemeClr val="lt1"/>
                </a:solidFill>
              </a:rPr>
              <a:t>much</a:t>
            </a:r>
            <a:r>
              <a:rPr b="1" i="0" lang="en-US" sz="1050" u="none" cap="none" strike="noStrike">
                <a:solidFill>
                  <a:schemeClr val="lt1"/>
                </a:solidFill>
                <a:latin typeface="Arial"/>
                <a:ea typeface="Arial"/>
                <a:cs typeface="Arial"/>
                <a:sym typeface="Arial"/>
              </a:rPr>
              <a:t> of Congo, parts western</a:t>
            </a:r>
            <a:r>
              <a:rPr b="1" lang="en-US" sz="1050">
                <a:solidFill>
                  <a:schemeClr val="lt1"/>
                </a:solidFill>
              </a:rPr>
              <a:t>, </a:t>
            </a:r>
            <a:r>
              <a:rPr b="1" i="0" lang="en-US" sz="1050" u="none" cap="none" strike="noStrike">
                <a:solidFill>
                  <a:schemeClr val="lt1"/>
                </a:solidFill>
                <a:latin typeface="Arial"/>
                <a:ea typeface="Arial"/>
                <a:cs typeface="Arial"/>
                <a:sym typeface="Arial"/>
              </a:rPr>
              <a:t>southeastern, and north</a:t>
            </a:r>
            <a:r>
              <a:rPr b="1" lang="en-US" sz="1050">
                <a:solidFill>
                  <a:schemeClr val="lt1"/>
                </a:solidFill>
              </a:rPr>
              <a:t>eastern</a:t>
            </a:r>
            <a:r>
              <a:rPr b="1" i="0" lang="en-US" sz="1050" u="none" cap="none" strike="noStrike">
                <a:solidFill>
                  <a:schemeClr val="lt1"/>
                </a:solidFill>
                <a:latin typeface="Arial"/>
                <a:ea typeface="Arial"/>
                <a:cs typeface="Arial"/>
                <a:sym typeface="Arial"/>
              </a:rPr>
              <a:t> DRC, central and western Cameroon, southern Chad, and northern CAR. Rainfall was below-average over southern Cameroon, Gabon, Equatorial Guinea, southern CAR, and portions of northern, central, eastern, and southern DRC. In West Africa, rainfall was above-average over parts of southeaster</a:t>
            </a:r>
            <a:r>
              <a:rPr b="1" lang="en-US" sz="1050">
                <a:solidFill>
                  <a:schemeClr val="lt1"/>
                </a:solidFill>
              </a:rPr>
              <a:t>n</a:t>
            </a:r>
            <a:r>
              <a:rPr b="1" i="0" lang="en-US" sz="1050" u="none" cap="none" strike="noStrike">
                <a:solidFill>
                  <a:schemeClr val="lt1"/>
                </a:solidFill>
                <a:latin typeface="Arial"/>
                <a:ea typeface="Arial"/>
                <a:cs typeface="Arial"/>
                <a:sym typeface="Arial"/>
              </a:rPr>
              <a:t> Guinea and Liberia, </a:t>
            </a:r>
            <a:r>
              <a:rPr b="1" lang="en-US" sz="1050">
                <a:solidFill>
                  <a:schemeClr val="lt1"/>
                </a:solidFill>
              </a:rPr>
              <a:t>southeastern</a:t>
            </a:r>
            <a:r>
              <a:rPr b="1" i="0" lang="en-US" sz="1050" u="none" cap="none" strike="noStrike">
                <a:solidFill>
                  <a:schemeClr val="lt1"/>
                </a:solidFill>
                <a:latin typeface="Arial"/>
                <a:ea typeface="Arial"/>
                <a:cs typeface="Arial"/>
                <a:sym typeface="Arial"/>
              </a:rPr>
              <a:t> and central Cote d’Ivoire, southern parts of Ghana and Togo, parts of south</a:t>
            </a:r>
            <a:r>
              <a:rPr b="1" lang="en-US" sz="1050">
                <a:solidFill>
                  <a:schemeClr val="lt1"/>
                </a:solidFill>
              </a:rPr>
              <a:t>ern</a:t>
            </a:r>
            <a:r>
              <a:rPr b="1" i="0" lang="en-US" sz="1050" u="none" cap="none" strike="noStrike">
                <a:solidFill>
                  <a:schemeClr val="lt1"/>
                </a:solidFill>
                <a:latin typeface="Arial"/>
                <a:ea typeface="Arial"/>
                <a:cs typeface="Arial"/>
                <a:sym typeface="Arial"/>
              </a:rPr>
              <a:t> and central Nigeria, and northern and western Mauritania. In contrast, below-average rainfall was observed over eastern Sierra Leone, western and central Liberia, northern</a:t>
            </a:r>
            <a:r>
              <a:rPr b="1" lang="en-US" sz="1050">
                <a:solidFill>
                  <a:schemeClr val="lt1"/>
                </a:solidFill>
              </a:rPr>
              <a:t> </a:t>
            </a:r>
            <a:r>
              <a:rPr b="1" i="0" lang="en-US" sz="1050" u="none" cap="none" strike="noStrike">
                <a:solidFill>
                  <a:schemeClr val="lt1"/>
                </a:solidFill>
                <a:latin typeface="Arial"/>
                <a:ea typeface="Arial"/>
                <a:cs typeface="Arial"/>
                <a:sym typeface="Arial"/>
              </a:rPr>
              <a:t>parts of Cote d’Ivoire and Ghana, southern Benin, northern Togo, eastern Mauritania, and south</a:t>
            </a:r>
            <a:r>
              <a:rPr b="1" lang="en-US" sz="1050">
                <a:solidFill>
                  <a:schemeClr val="lt1"/>
                </a:solidFill>
              </a:rPr>
              <a:t>ern</a:t>
            </a:r>
            <a:r>
              <a:rPr b="1" i="0" lang="en-US" sz="1050" u="none" cap="none" strike="noStrike">
                <a:solidFill>
                  <a:schemeClr val="lt1"/>
                </a:solidFill>
                <a:latin typeface="Arial"/>
                <a:ea typeface="Arial"/>
                <a:cs typeface="Arial"/>
                <a:sym typeface="Arial"/>
              </a:rPr>
              <a:t> Burkina Faso. </a:t>
            </a:r>
            <a:endParaRPr/>
          </a:p>
        </p:txBody>
      </p:sp>
      <p:pic>
        <p:nvPicPr>
          <p:cNvPr id="113" name="Google Shape;113;p16"/>
          <p:cNvPicPr preferRelativeResize="0"/>
          <p:nvPr/>
        </p:nvPicPr>
        <p:blipFill rotWithShape="1">
          <a:blip r:embed="rId3">
            <a:alphaModFix/>
          </a:blip>
          <a:srcRect b="0" l="0" r="0" t="0"/>
          <a:stretch/>
        </p:blipFill>
        <p:spPr>
          <a:xfrm>
            <a:off x="955371" y="812725"/>
            <a:ext cx="3501427" cy="3501427"/>
          </a:xfrm>
          <a:prstGeom prst="rect">
            <a:avLst/>
          </a:prstGeom>
          <a:noFill/>
          <a:ln>
            <a:noFill/>
          </a:ln>
        </p:spPr>
      </p:pic>
      <p:pic>
        <p:nvPicPr>
          <p:cNvPr id="114" name="Google Shape;114;p16"/>
          <p:cNvPicPr preferRelativeResize="0"/>
          <p:nvPr/>
        </p:nvPicPr>
        <p:blipFill rotWithShape="1">
          <a:blip r:embed="rId4">
            <a:alphaModFix/>
          </a:blip>
          <a:srcRect b="0" l="0" r="0" t="0"/>
          <a:stretch/>
        </p:blipFill>
        <p:spPr>
          <a:xfrm>
            <a:off x="4525536" y="812725"/>
            <a:ext cx="3501427" cy="35014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17"/>
          <p:cNvSpPr txBox="1"/>
          <p:nvPr/>
        </p:nvSpPr>
        <p:spPr>
          <a:xfrm>
            <a:off x="66906" y="4669976"/>
            <a:ext cx="8991600" cy="22257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100" u="none" cap="none" strike="noStrike">
                <a:solidFill>
                  <a:schemeClr val="lt1"/>
                </a:solidFill>
                <a:latin typeface="Arial"/>
                <a:ea typeface="Arial"/>
                <a:cs typeface="Arial"/>
                <a:sym typeface="Arial"/>
              </a:rPr>
              <a:t>Over the past 30 days, in East Africa, above-average rainfall was observed over central, southern, and eastern Ethiopia, much of Somalia, Djibouti, southeast</a:t>
            </a:r>
            <a:r>
              <a:rPr b="1" lang="en-US" sz="1100">
                <a:solidFill>
                  <a:schemeClr val="lt1"/>
                </a:solidFill>
              </a:rPr>
              <a:t>e</a:t>
            </a:r>
            <a:r>
              <a:rPr b="1" i="0" lang="en-US" sz="1100" u="none" cap="none" strike="noStrike">
                <a:solidFill>
                  <a:schemeClr val="lt1"/>
                </a:solidFill>
                <a:latin typeface="Arial"/>
                <a:ea typeface="Arial"/>
                <a:cs typeface="Arial"/>
                <a:sym typeface="Arial"/>
              </a:rPr>
              <a:t>rn Eritrea, western, northern and central Kenya, </a:t>
            </a:r>
            <a:r>
              <a:rPr b="1" lang="en-US" sz="1100">
                <a:solidFill>
                  <a:schemeClr val="lt1"/>
                </a:solidFill>
              </a:rPr>
              <a:t>central</a:t>
            </a:r>
            <a:r>
              <a:rPr b="1" i="0" lang="en-US" sz="1100" u="none" cap="none" strike="noStrike">
                <a:solidFill>
                  <a:schemeClr val="lt1"/>
                </a:solidFill>
                <a:latin typeface="Arial"/>
                <a:ea typeface="Arial"/>
                <a:cs typeface="Arial"/>
                <a:sym typeface="Arial"/>
              </a:rPr>
              <a:t>, western, and south</a:t>
            </a:r>
            <a:r>
              <a:rPr b="1" lang="en-US" sz="1100">
                <a:solidFill>
                  <a:schemeClr val="lt1"/>
                </a:solidFill>
              </a:rPr>
              <a:t>ern</a:t>
            </a:r>
            <a:r>
              <a:rPr b="1" i="0" lang="en-US" sz="1100" u="none" cap="none" strike="noStrike">
                <a:solidFill>
                  <a:schemeClr val="lt1"/>
                </a:solidFill>
                <a:latin typeface="Arial"/>
                <a:ea typeface="Arial"/>
                <a:cs typeface="Arial"/>
                <a:sym typeface="Arial"/>
              </a:rPr>
              <a:t> Tanzania, Rwanda, Burundi, Uganda, southern and western South Sudan, and pockets of northwestern Sudan. Rainfall was below-average over southeastern Kenya, eastern Tanzania, and </a:t>
            </a:r>
            <a:r>
              <a:rPr b="1" lang="en-US" sz="1100">
                <a:solidFill>
                  <a:schemeClr val="lt1"/>
                </a:solidFill>
              </a:rPr>
              <a:t>parts of western</a:t>
            </a:r>
            <a:r>
              <a:rPr b="1" i="0" lang="en-US" sz="1100" u="none" cap="none" strike="noStrike">
                <a:solidFill>
                  <a:schemeClr val="lt1"/>
                </a:solidFill>
                <a:latin typeface="Arial"/>
                <a:ea typeface="Arial"/>
                <a:cs typeface="Arial"/>
                <a:sym typeface="Arial"/>
              </a:rPr>
              <a:t> Ethiopia. In southern Africa, above-average rainfall was observed over northwest, central, and poc</a:t>
            </a:r>
            <a:r>
              <a:rPr b="1" lang="en-US" sz="1100">
                <a:solidFill>
                  <a:schemeClr val="lt1"/>
                </a:solidFill>
              </a:rPr>
              <a:t>kets of </a:t>
            </a:r>
            <a:r>
              <a:rPr b="1" i="0" lang="en-US" sz="1100" u="none" cap="none" strike="noStrike">
                <a:solidFill>
                  <a:schemeClr val="lt1"/>
                </a:solidFill>
                <a:latin typeface="Arial"/>
                <a:ea typeface="Arial"/>
                <a:cs typeface="Arial"/>
                <a:sym typeface="Arial"/>
              </a:rPr>
              <a:t>southern Mozambique, Malawi, northern Zambia, west-central and northeastern Angola, southe</a:t>
            </a:r>
            <a:r>
              <a:rPr b="1" lang="en-US" sz="1100">
                <a:solidFill>
                  <a:schemeClr val="lt1"/>
                </a:solidFill>
              </a:rPr>
              <a:t>rn</a:t>
            </a:r>
            <a:r>
              <a:rPr b="1" i="0" lang="en-US" sz="1100" u="none" cap="none" strike="noStrike">
                <a:solidFill>
                  <a:schemeClr val="lt1"/>
                </a:solidFill>
                <a:latin typeface="Arial"/>
                <a:ea typeface="Arial"/>
                <a:cs typeface="Arial"/>
                <a:sym typeface="Arial"/>
              </a:rPr>
              <a:t> and parts of central South Africa, </a:t>
            </a:r>
            <a:r>
              <a:rPr b="1" lang="en-US" sz="1100">
                <a:solidFill>
                  <a:schemeClr val="lt1"/>
                </a:solidFill>
              </a:rPr>
              <a:t>western</a:t>
            </a:r>
            <a:r>
              <a:rPr b="1" i="0" lang="en-US" sz="1100" u="none" cap="none" strike="noStrike">
                <a:solidFill>
                  <a:schemeClr val="lt1"/>
                </a:solidFill>
                <a:latin typeface="Arial"/>
                <a:ea typeface="Arial"/>
                <a:cs typeface="Arial"/>
                <a:sym typeface="Arial"/>
              </a:rPr>
              <a:t> Lesotho, and southern</a:t>
            </a:r>
            <a:r>
              <a:rPr b="1" lang="en-US" sz="1100">
                <a:solidFill>
                  <a:schemeClr val="lt1"/>
                </a:solidFill>
              </a:rPr>
              <a:t>, central, and coastal northern</a:t>
            </a:r>
            <a:r>
              <a:rPr b="1" i="0" lang="en-US" sz="1100" u="none" cap="none" strike="noStrike">
                <a:solidFill>
                  <a:schemeClr val="lt1"/>
                </a:solidFill>
                <a:latin typeface="Arial"/>
                <a:ea typeface="Arial"/>
                <a:cs typeface="Arial"/>
                <a:sym typeface="Arial"/>
              </a:rPr>
              <a:t> Madagascar. Below-average rainfall was observed over much of Namibia, northwestern, southern and east</a:t>
            </a:r>
            <a:r>
              <a:rPr b="1" lang="en-US" sz="1100">
                <a:solidFill>
                  <a:schemeClr val="lt1"/>
                </a:solidFill>
              </a:rPr>
              <a:t>-central</a:t>
            </a:r>
            <a:r>
              <a:rPr b="1" i="0" lang="en-US" sz="1100" u="none" cap="none" strike="noStrike">
                <a:solidFill>
                  <a:schemeClr val="lt1"/>
                </a:solidFill>
                <a:latin typeface="Arial"/>
                <a:ea typeface="Arial"/>
                <a:cs typeface="Arial"/>
                <a:sym typeface="Arial"/>
              </a:rPr>
              <a:t> Angola, western and southern Zambia, many parts of Zimbabwe and Botswana, northern and eastern South Africa, no</a:t>
            </a:r>
            <a:r>
              <a:rPr b="1" lang="en-US" sz="1100">
                <a:solidFill>
                  <a:schemeClr val="lt1"/>
                </a:solidFill>
              </a:rPr>
              <a:t>rthern and southern </a:t>
            </a:r>
            <a:r>
              <a:rPr b="1" i="0" lang="en-US" sz="1100" u="none" cap="none" strike="noStrike">
                <a:solidFill>
                  <a:schemeClr val="lt1"/>
                </a:solidFill>
                <a:latin typeface="Arial"/>
                <a:ea typeface="Arial"/>
                <a:cs typeface="Arial"/>
                <a:sym typeface="Arial"/>
              </a:rPr>
              <a:t>Eswatini, </a:t>
            </a:r>
            <a:r>
              <a:rPr b="1" lang="en-US" sz="1100">
                <a:solidFill>
                  <a:schemeClr val="lt1"/>
                </a:solidFill>
              </a:rPr>
              <a:t>eastern</a:t>
            </a:r>
            <a:r>
              <a:rPr b="1" i="0" lang="en-US" sz="1100" u="none" cap="none" strike="noStrike">
                <a:solidFill>
                  <a:schemeClr val="lt1"/>
                </a:solidFill>
                <a:latin typeface="Arial"/>
                <a:ea typeface="Arial"/>
                <a:cs typeface="Arial"/>
                <a:sym typeface="Arial"/>
              </a:rPr>
              <a:t> Lesotho, Comoros, and </a:t>
            </a:r>
            <a:r>
              <a:rPr b="1" lang="en-US" sz="1100">
                <a:solidFill>
                  <a:schemeClr val="lt1"/>
                </a:solidFill>
              </a:rPr>
              <a:t>parts of</a:t>
            </a:r>
            <a:r>
              <a:rPr b="1" i="0" lang="en-US" sz="1100" u="none" cap="none" strike="noStrike">
                <a:solidFill>
                  <a:schemeClr val="lt1"/>
                </a:solidFill>
                <a:latin typeface="Arial"/>
                <a:ea typeface="Arial"/>
                <a:cs typeface="Arial"/>
                <a:sym typeface="Arial"/>
              </a:rPr>
              <a:t> northeastern and northwestern Madagascar. In Central Africa, rainfall was above-average over parts of </a:t>
            </a:r>
            <a:r>
              <a:rPr b="1" lang="en-US" sz="1100">
                <a:solidFill>
                  <a:schemeClr val="lt1"/>
                </a:solidFill>
              </a:rPr>
              <a:t>northern</a:t>
            </a:r>
            <a:r>
              <a:rPr b="1" i="0" lang="en-US" sz="1100" u="none" cap="none" strike="noStrike">
                <a:solidFill>
                  <a:schemeClr val="lt1"/>
                </a:solidFill>
                <a:latin typeface="Arial"/>
                <a:ea typeface="Arial"/>
                <a:cs typeface="Arial"/>
                <a:sym typeface="Arial"/>
              </a:rPr>
              <a:t> and southern Congo, central and western Cameroon, southern Chad, northern and central CAR, and eastern DRC. Rainfall was below-average over</a:t>
            </a:r>
            <a:r>
              <a:rPr b="1" lang="en-US" sz="1100">
                <a:solidFill>
                  <a:schemeClr val="lt1"/>
                </a:solidFill>
              </a:rPr>
              <a:t> </a:t>
            </a:r>
            <a:r>
              <a:rPr b="1" i="0" lang="en-US" sz="1100" u="none" cap="none" strike="noStrike">
                <a:solidFill>
                  <a:schemeClr val="lt1"/>
                </a:solidFill>
                <a:latin typeface="Arial"/>
                <a:ea typeface="Arial"/>
                <a:cs typeface="Arial"/>
                <a:sym typeface="Arial"/>
              </a:rPr>
              <a:t>centra</a:t>
            </a:r>
            <a:r>
              <a:rPr b="1" lang="en-US" sz="1100">
                <a:solidFill>
                  <a:schemeClr val="lt1"/>
                </a:solidFill>
              </a:rPr>
              <a:t>l </a:t>
            </a:r>
            <a:r>
              <a:rPr b="1" i="0" lang="en-US" sz="1100" u="none" cap="none" strike="noStrike">
                <a:solidFill>
                  <a:schemeClr val="lt1"/>
                </a:solidFill>
                <a:latin typeface="Arial"/>
                <a:ea typeface="Arial"/>
                <a:cs typeface="Arial"/>
                <a:sym typeface="Arial"/>
              </a:rPr>
              <a:t>DRC, Equatorial Guinea, western, central, and northern Gabon, </a:t>
            </a:r>
            <a:r>
              <a:rPr b="1" lang="en-US" sz="1100">
                <a:solidFill>
                  <a:schemeClr val="lt1"/>
                </a:solidFill>
              </a:rPr>
              <a:t>parts of </a:t>
            </a:r>
            <a:r>
              <a:rPr b="1" i="0" lang="en-US" sz="1100" u="none" cap="none" strike="noStrike">
                <a:solidFill>
                  <a:schemeClr val="lt1"/>
                </a:solidFill>
                <a:latin typeface="Arial"/>
                <a:ea typeface="Arial"/>
                <a:cs typeface="Arial"/>
                <a:sym typeface="Arial"/>
              </a:rPr>
              <a:t>southern Cameroon, and sout</a:t>
            </a:r>
            <a:r>
              <a:rPr b="1" lang="en-US" sz="1100">
                <a:solidFill>
                  <a:schemeClr val="lt1"/>
                </a:solidFill>
              </a:rPr>
              <a:t>hern</a:t>
            </a:r>
            <a:r>
              <a:rPr b="1" i="0" lang="en-US" sz="1100" u="none" cap="none" strike="noStrike">
                <a:solidFill>
                  <a:schemeClr val="lt1"/>
                </a:solidFill>
                <a:latin typeface="Arial"/>
                <a:ea typeface="Arial"/>
                <a:cs typeface="Arial"/>
                <a:sym typeface="Arial"/>
              </a:rPr>
              <a:t> CAR. In West Africa, rainfall was above-average over pockets of southeastern Guine</a:t>
            </a:r>
            <a:r>
              <a:rPr b="1" lang="en-US" sz="1100">
                <a:solidFill>
                  <a:schemeClr val="lt1"/>
                </a:solidFill>
              </a:rPr>
              <a:t>a, north-central </a:t>
            </a:r>
            <a:r>
              <a:rPr b="1" i="0" lang="en-US" sz="1100" u="none" cap="none" strike="noStrike">
                <a:solidFill>
                  <a:schemeClr val="lt1"/>
                </a:solidFill>
                <a:latin typeface="Arial"/>
                <a:ea typeface="Arial"/>
                <a:cs typeface="Arial"/>
                <a:sym typeface="Arial"/>
              </a:rPr>
              <a:t>Liberia, many parts of Cote d’Ivoire, central and </a:t>
            </a:r>
            <a:r>
              <a:rPr b="1" lang="en-US" sz="1100">
                <a:solidFill>
                  <a:schemeClr val="lt1"/>
                </a:solidFill>
              </a:rPr>
              <a:t>southern</a:t>
            </a:r>
            <a:r>
              <a:rPr b="1" i="0" lang="en-US" sz="1100" u="none" cap="none" strike="noStrike">
                <a:solidFill>
                  <a:schemeClr val="lt1"/>
                </a:solidFill>
                <a:latin typeface="Arial"/>
                <a:ea typeface="Arial"/>
                <a:cs typeface="Arial"/>
                <a:sym typeface="Arial"/>
              </a:rPr>
              <a:t> Ghana, Togo</a:t>
            </a:r>
            <a:r>
              <a:rPr b="1" lang="en-US" sz="1100">
                <a:solidFill>
                  <a:schemeClr val="lt1"/>
                </a:solidFill>
              </a:rPr>
              <a:t>, central </a:t>
            </a:r>
            <a:r>
              <a:rPr b="1" i="0" lang="en-US" sz="1100" u="none" cap="none" strike="noStrike">
                <a:solidFill>
                  <a:schemeClr val="lt1"/>
                </a:solidFill>
                <a:latin typeface="Arial"/>
                <a:ea typeface="Arial"/>
                <a:cs typeface="Arial"/>
                <a:sym typeface="Arial"/>
              </a:rPr>
              <a:t>Benin, and southern and central Nigeria. Rainfall was below-average in eastern and northern Sierra Leone,</a:t>
            </a:r>
            <a:r>
              <a:rPr b="1" lang="en-US" sz="1100">
                <a:solidFill>
                  <a:schemeClr val="lt1"/>
                </a:solidFill>
              </a:rPr>
              <a:t> </a:t>
            </a:r>
            <a:r>
              <a:rPr b="1" i="0" lang="en-US" sz="1100" u="none" cap="none" strike="noStrike">
                <a:solidFill>
                  <a:schemeClr val="lt1"/>
                </a:solidFill>
                <a:latin typeface="Arial"/>
                <a:ea typeface="Arial"/>
                <a:cs typeface="Arial"/>
                <a:sym typeface="Arial"/>
              </a:rPr>
              <a:t>central</a:t>
            </a:r>
            <a:r>
              <a:rPr b="1" lang="en-US" sz="1100">
                <a:solidFill>
                  <a:schemeClr val="lt1"/>
                </a:solidFill>
              </a:rPr>
              <a:t> and southern </a:t>
            </a:r>
            <a:r>
              <a:rPr b="1" i="0" lang="en-US" sz="1100" u="none" cap="none" strike="noStrike">
                <a:solidFill>
                  <a:schemeClr val="lt1"/>
                </a:solidFill>
                <a:latin typeface="Arial"/>
                <a:ea typeface="Arial"/>
                <a:cs typeface="Arial"/>
                <a:sym typeface="Arial"/>
              </a:rPr>
              <a:t> Liberia, northern Ghana, and southern Benin.</a:t>
            </a:r>
            <a:endParaRPr b="1" i="0" sz="1100" u="none" cap="none" strike="noStrike">
              <a:solidFill>
                <a:schemeClr val="lt1"/>
              </a:solidFill>
              <a:latin typeface="Arial"/>
              <a:ea typeface="Arial"/>
              <a:cs typeface="Arial"/>
              <a:sym typeface="Arial"/>
            </a:endParaRPr>
          </a:p>
        </p:txBody>
      </p:sp>
      <p:pic>
        <p:nvPicPr>
          <p:cNvPr id="122" name="Google Shape;122;p17"/>
          <p:cNvPicPr preferRelativeResize="0"/>
          <p:nvPr/>
        </p:nvPicPr>
        <p:blipFill rotWithShape="1">
          <a:blip r:embed="rId3">
            <a:alphaModFix/>
          </a:blip>
          <a:srcRect b="0" l="0" r="0" t="0"/>
          <a:stretch/>
        </p:blipFill>
        <p:spPr>
          <a:xfrm>
            <a:off x="699380" y="914400"/>
            <a:ext cx="3640309" cy="3640309"/>
          </a:xfrm>
          <a:prstGeom prst="rect">
            <a:avLst/>
          </a:prstGeom>
          <a:noFill/>
          <a:ln>
            <a:noFill/>
          </a:ln>
        </p:spPr>
      </p:pic>
      <p:pic>
        <p:nvPicPr>
          <p:cNvPr id="123" name="Google Shape;123;p17"/>
          <p:cNvPicPr preferRelativeResize="0"/>
          <p:nvPr/>
        </p:nvPicPr>
        <p:blipFill rotWithShape="1">
          <a:blip r:embed="rId4">
            <a:alphaModFix/>
          </a:blip>
          <a:srcRect b="0" l="0" r="0" t="0"/>
          <a:stretch/>
        </p:blipFill>
        <p:spPr>
          <a:xfrm>
            <a:off x="4456568" y="914399"/>
            <a:ext cx="3640309" cy="36403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683799" y="121730"/>
            <a:ext cx="7696200" cy="7540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18"/>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18"/>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18"/>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18"/>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18"/>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18"/>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18"/>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18"/>
          <p:cNvSpPr txBox="1"/>
          <p:nvPr/>
        </p:nvSpPr>
        <p:spPr>
          <a:xfrm>
            <a:off x="79248" y="4642606"/>
            <a:ext cx="8991600" cy="2247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1000">
                <a:solidFill>
                  <a:schemeClr val="lt1"/>
                </a:solidFill>
              </a:rPr>
              <a:t>During the past 7 days, in East Africa, rainfall was above-average over southern, central, and eastern Ethiopia, parts of southwestern and northern Somalia, southern Djibouti, eastern Eritrea, central and southern Uganda, Rwanda, Burundi, parts of eastern Kenya, western, central, and southern Tanzania, and parts of southern South Sudan.  Below-average rainfall was observed across western and southeastern Kenya, parts of western South Sudan, and parts of southern Somalia. In Central Africa, rainfall was above-average over south-central and southwestern CAR, southern Cameroon, northern and southern Congo, most of DRC, eastern and central Equatorial Guinea, and pockets of northern Gabon. Below-average rainfall was observed across western and southeastern Gabon, parts of northern, central, a small portion of east-central DRC, northwestern and southeastern CAR, and central Cameroon. In West Africa, above-average rainfall was observed over pockets of northern and southeastern Cote d’Ivoire, central and southwestern Ghana, southern Guinea, parts of central Togo, southwestern and southeastern Nigeria, and parts of eastern Sierra Leone. Below average rainfall was observed over eastern Liberia, southwestern Cote d’Ivoire, a small portion of coastal south-central Ghana, and southwestern Nigeria. In southern Africa, rainfall was above-average over northern and pockets of southern Mozambique, most of Malawi, northern and eastern Zambia, northern, central, and southwestern Angola, northeastern Namibia (Caprivi Strip), pockets of eastern Botswana, northeastern South Africa, Eswatini, Comoros, and northern, central, southern, and eastern Madagascar. In contrast, rainfall was below-average over central Mozambique, central Zimbabwe, central and southeastern South Africa, parts of west-central and southeastern Angola, southern Zambia, central and western Botswana, central Namibia, and pockets of coastal northwestern Madagascar. </a:t>
            </a:r>
            <a:endParaRPr sz="1300"/>
          </a:p>
        </p:txBody>
      </p:sp>
      <p:pic>
        <p:nvPicPr>
          <p:cNvPr id="138" name="Google Shape;138;p18"/>
          <p:cNvPicPr preferRelativeResize="0"/>
          <p:nvPr/>
        </p:nvPicPr>
        <p:blipFill rotWithShape="1">
          <a:blip r:embed="rId3">
            <a:alphaModFix/>
          </a:blip>
          <a:srcRect b="0" l="0" r="0" t="0"/>
          <a:stretch/>
        </p:blipFill>
        <p:spPr>
          <a:xfrm>
            <a:off x="536418" y="908404"/>
            <a:ext cx="3673444" cy="3673444"/>
          </a:xfrm>
          <a:prstGeom prst="rect">
            <a:avLst/>
          </a:prstGeom>
          <a:noFill/>
          <a:ln>
            <a:noFill/>
          </a:ln>
        </p:spPr>
      </p:pic>
      <p:pic>
        <p:nvPicPr>
          <p:cNvPr id="139" name="Google Shape;139;p18"/>
          <p:cNvPicPr preferRelativeResize="0"/>
          <p:nvPr/>
        </p:nvPicPr>
        <p:blipFill rotWithShape="1">
          <a:blip r:embed="rId4">
            <a:alphaModFix/>
          </a:blip>
          <a:srcRect b="0" l="0" r="0" t="0"/>
          <a:stretch/>
        </p:blipFill>
        <p:spPr>
          <a:xfrm>
            <a:off x="4362261" y="908404"/>
            <a:ext cx="3691549" cy="3691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At 850-hPa level (left panel), anomalous westerly and </a:t>
            </a:r>
            <a:r>
              <a:rPr b="1" lang="en-US" sz="1200">
                <a:solidFill>
                  <a:schemeClr val="lt1"/>
                </a:solidFill>
              </a:rPr>
              <a:t>southerly </a:t>
            </a:r>
            <a:r>
              <a:rPr b="1" i="0" lang="en-US" sz="1200" u="none" cap="none" strike="noStrike">
                <a:solidFill>
                  <a:schemeClr val="lt1"/>
                </a:solidFill>
                <a:latin typeface="Arial"/>
                <a:ea typeface="Arial"/>
                <a:cs typeface="Arial"/>
                <a:sym typeface="Arial"/>
              </a:rPr>
              <a:t>flow and resulting conflue</a:t>
            </a:r>
            <a:r>
              <a:rPr b="1" lang="en-US" sz="1200">
                <a:solidFill>
                  <a:schemeClr val="lt1"/>
                </a:solidFill>
              </a:rPr>
              <a:t>nce/convergence </a:t>
            </a:r>
            <a:r>
              <a:rPr b="1" i="0" lang="en-US" sz="1200" u="none" cap="none" strike="noStrike">
                <a:solidFill>
                  <a:schemeClr val="lt1"/>
                </a:solidFill>
                <a:latin typeface="Arial"/>
                <a:ea typeface="Arial"/>
                <a:cs typeface="Arial"/>
                <a:sym typeface="Arial"/>
              </a:rPr>
              <a:t>was observed </a:t>
            </a:r>
            <a:r>
              <a:rPr b="1" lang="en-US" sz="1200">
                <a:solidFill>
                  <a:schemeClr val="lt1"/>
                </a:solidFill>
              </a:rPr>
              <a:t>from southeastern DRC to eastern Tanzania, contributing to above normal rainfall</a:t>
            </a:r>
            <a:r>
              <a:rPr b="1" i="0" lang="en-US" sz="1200" u="none" cap="none" strike="noStrike">
                <a:solidFill>
                  <a:schemeClr val="lt1"/>
                </a:solidFill>
                <a:latin typeface="Arial"/>
                <a:ea typeface="Arial"/>
                <a:cs typeface="Arial"/>
                <a:sym typeface="Arial"/>
              </a:rPr>
              <a:t>. Anomalous wind low-level convergence across </a:t>
            </a:r>
            <a:r>
              <a:rPr b="1" lang="en-US" sz="1200">
                <a:solidFill>
                  <a:schemeClr val="lt1"/>
                </a:solidFill>
              </a:rPr>
              <a:t>Ethiopia</a:t>
            </a:r>
            <a:r>
              <a:rPr b="1" i="0" lang="en-US" sz="1200" u="none" cap="none" strike="noStrike">
                <a:solidFill>
                  <a:schemeClr val="lt1"/>
                </a:solidFill>
                <a:latin typeface="Arial"/>
                <a:ea typeface="Arial"/>
                <a:cs typeface="Arial"/>
                <a:sym typeface="Arial"/>
              </a:rPr>
              <a:t> may have contributed to the observed above-average rainfall across </a:t>
            </a:r>
            <a:r>
              <a:rPr b="1" lang="en-US" sz="1200">
                <a:solidFill>
                  <a:schemeClr val="lt1"/>
                </a:solidFill>
              </a:rPr>
              <a:t>the region. Upper-level divergence was present at 200-hPa (right panel) across these two regions as well.</a:t>
            </a:r>
            <a:r>
              <a:rPr b="1" i="0" lang="en-US" sz="1200" u="none" cap="none" strike="noStrike">
                <a:solidFill>
                  <a:schemeClr val="lt1"/>
                </a:solidFill>
                <a:latin typeface="Arial"/>
                <a:ea typeface="Arial"/>
                <a:cs typeface="Arial"/>
                <a:sym typeface="Arial"/>
              </a:rPr>
              <a:t> </a:t>
            </a:r>
            <a:endParaRPr/>
          </a:p>
        </p:txBody>
      </p:sp>
      <p:pic>
        <p:nvPicPr>
          <p:cNvPr id="147" name="Google Shape;147;p19"/>
          <p:cNvPicPr preferRelativeResize="0"/>
          <p:nvPr/>
        </p:nvPicPr>
        <p:blipFill rotWithShape="1">
          <a:blip r:embed="rId3">
            <a:alphaModFix/>
          </a:blip>
          <a:srcRect b="0" l="0" r="0" t="0"/>
          <a:stretch/>
        </p:blipFill>
        <p:spPr>
          <a:xfrm>
            <a:off x="557161" y="1607428"/>
            <a:ext cx="3846908" cy="3846908"/>
          </a:xfrm>
          <a:prstGeom prst="rect">
            <a:avLst/>
          </a:prstGeom>
          <a:noFill/>
          <a:ln>
            <a:noFill/>
          </a:ln>
        </p:spPr>
      </p:pic>
      <p:pic>
        <p:nvPicPr>
          <p:cNvPr id="148" name="Google Shape;148;p19"/>
          <p:cNvPicPr preferRelativeResize="0"/>
          <p:nvPr/>
        </p:nvPicPr>
        <p:blipFill rotWithShape="1">
          <a:blip r:embed="rId4">
            <a:alphaModFix/>
          </a:blip>
          <a:srcRect b="0" l="0" r="0" t="0"/>
          <a:stretch/>
        </p:blipFill>
        <p:spPr>
          <a:xfrm>
            <a:off x="4592372" y="1617932"/>
            <a:ext cx="3836404" cy="3836404"/>
          </a:xfrm>
          <a:prstGeom prst="rect">
            <a:avLst/>
          </a:prstGeom>
          <a:noFill/>
          <a:ln>
            <a:noFill/>
          </a:ln>
        </p:spPr>
      </p:pic>
      <p:sp>
        <p:nvSpPr>
          <p:cNvPr id="149" name="Google Shape;149;p19"/>
          <p:cNvSpPr/>
          <p:nvPr/>
        </p:nvSpPr>
        <p:spPr>
          <a:xfrm rot="-798095">
            <a:off x="3109040" y="2922593"/>
            <a:ext cx="805818" cy="284518"/>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9"/>
          <p:cNvSpPr/>
          <p:nvPr/>
        </p:nvSpPr>
        <p:spPr>
          <a:xfrm>
            <a:off x="2762950" y="3686375"/>
            <a:ext cx="849600" cy="522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9"/>
          <p:cNvSpPr/>
          <p:nvPr/>
        </p:nvSpPr>
        <p:spPr>
          <a:xfrm>
            <a:off x="6725350" y="3610175"/>
            <a:ext cx="849600" cy="522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9"/>
          <p:cNvSpPr/>
          <p:nvPr/>
        </p:nvSpPr>
        <p:spPr>
          <a:xfrm rot="-798095">
            <a:off x="7071440" y="2998793"/>
            <a:ext cx="805818" cy="284518"/>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8" name="Google Shape;158;p20"/>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9" name="Google Shape;159;p20"/>
          <p:cNvPicPr preferRelativeResize="0"/>
          <p:nvPr/>
        </p:nvPicPr>
        <p:blipFill rotWithShape="1">
          <a:blip r:embed="rId3">
            <a:alphaModFix/>
          </a:blip>
          <a:srcRect b="0" l="0" r="0" t="0"/>
          <a:stretch/>
        </p:blipFill>
        <p:spPr>
          <a:xfrm>
            <a:off x="1544249" y="664149"/>
            <a:ext cx="2743199" cy="2628900"/>
          </a:xfrm>
          <a:prstGeom prst="rect">
            <a:avLst/>
          </a:prstGeom>
          <a:noFill/>
          <a:ln cap="flat" cmpd="sng" w="38100">
            <a:solidFill>
              <a:srgbClr val="FFFF00"/>
            </a:solidFill>
            <a:prstDash val="solid"/>
            <a:miter lim="800000"/>
            <a:headEnd len="sm" w="sm" type="none"/>
            <a:tailEnd len="sm" w="sm" type="none"/>
          </a:ln>
        </p:spPr>
      </p:pic>
      <p:cxnSp>
        <p:nvCxnSpPr>
          <p:cNvPr id="160" name="Google Shape;160;p20"/>
          <p:cNvCxnSpPr/>
          <p:nvPr/>
        </p:nvCxnSpPr>
        <p:spPr>
          <a:xfrm flipH="1" rot="10800000">
            <a:off x="2382449" y="2214095"/>
            <a:ext cx="1409100" cy="1413900"/>
          </a:xfrm>
          <a:prstGeom prst="straightConnector1">
            <a:avLst/>
          </a:prstGeom>
          <a:noFill/>
          <a:ln cap="flat" cmpd="sng" w="50800">
            <a:solidFill>
              <a:srgbClr val="FF0000"/>
            </a:solidFill>
            <a:prstDash val="solid"/>
            <a:round/>
            <a:headEnd len="sm" w="sm" type="none"/>
            <a:tailEnd len="med" w="med" type="triangle"/>
          </a:ln>
        </p:spPr>
      </p:cxnSp>
      <p:cxnSp>
        <p:nvCxnSpPr>
          <p:cNvPr id="161" name="Google Shape;161;p20"/>
          <p:cNvCxnSpPr/>
          <p:nvPr/>
        </p:nvCxnSpPr>
        <p:spPr>
          <a:xfrm rot="10800000">
            <a:off x="3892989" y="1698171"/>
            <a:ext cx="1354752" cy="420093"/>
          </a:xfrm>
          <a:prstGeom prst="straightConnector1">
            <a:avLst/>
          </a:prstGeom>
          <a:noFill/>
          <a:ln cap="flat" cmpd="sng" w="50800">
            <a:solidFill>
              <a:srgbClr val="FF0000"/>
            </a:solidFill>
            <a:prstDash val="solid"/>
            <a:round/>
            <a:headEnd len="sm" w="sm" type="none"/>
            <a:tailEnd len="med" w="med" type="triangle"/>
          </a:ln>
        </p:spPr>
      </p:cxnSp>
      <p:sp>
        <p:nvSpPr>
          <p:cNvPr id="162" name="Google Shape;162;p20"/>
          <p:cNvSpPr txBox="1"/>
          <p:nvPr/>
        </p:nvSpPr>
        <p:spPr>
          <a:xfrm>
            <a:off x="85725" y="6073775"/>
            <a:ext cx="8925000" cy="591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200" u="none" cap="none" strike="noStrike">
                <a:solidFill>
                  <a:schemeClr val="lt1"/>
                </a:solidFill>
                <a:latin typeface="Arial"/>
                <a:ea typeface="Arial"/>
                <a:cs typeface="Arial"/>
                <a:sym typeface="Arial"/>
              </a:rPr>
              <a:t>Daily evolution of rainfall over the last 90 days at selected locations shows worsening moisture deficits over parts of northeastern </a:t>
            </a:r>
            <a:r>
              <a:rPr b="1" lang="en-US" sz="1200">
                <a:solidFill>
                  <a:schemeClr val="lt1"/>
                </a:solidFill>
              </a:rPr>
              <a:t>Tanzania</a:t>
            </a:r>
            <a:r>
              <a:rPr b="1" i="0" lang="en-US" sz="1200" u="none" cap="none" strike="noStrike">
                <a:solidFill>
                  <a:schemeClr val="lt1"/>
                </a:solidFill>
                <a:latin typeface="Arial"/>
                <a:ea typeface="Arial"/>
                <a:cs typeface="Arial"/>
                <a:sym typeface="Arial"/>
              </a:rPr>
              <a:t> (bottom left) and central Zimbabwe (bottom right). Moderate to locally heavy rainfall also resulted in moisture surpluses over parts of eastern and northeastern Ethiopia (top right).</a:t>
            </a:r>
            <a:endParaRPr b="1" i="0" sz="1200" u="none" cap="none" strike="noStrike">
              <a:solidFill>
                <a:schemeClr val="lt1"/>
              </a:solidFill>
              <a:latin typeface="Arial"/>
              <a:ea typeface="Arial"/>
              <a:cs typeface="Arial"/>
              <a:sym typeface="Arial"/>
            </a:endParaRPr>
          </a:p>
        </p:txBody>
      </p:sp>
      <p:cxnSp>
        <p:nvCxnSpPr>
          <p:cNvPr id="163" name="Google Shape;163;p20"/>
          <p:cNvCxnSpPr/>
          <p:nvPr/>
        </p:nvCxnSpPr>
        <p:spPr>
          <a:xfrm rot="10800000">
            <a:off x="3440467" y="2668555"/>
            <a:ext cx="1807274" cy="1025695"/>
          </a:xfrm>
          <a:prstGeom prst="straightConnector1">
            <a:avLst/>
          </a:prstGeom>
          <a:noFill/>
          <a:ln cap="flat" cmpd="sng" w="50800">
            <a:solidFill>
              <a:srgbClr val="FF0000"/>
            </a:solidFill>
            <a:prstDash val="solid"/>
            <a:round/>
            <a:headEnd len="sm" w="sm" type="none"/>
            <a:tailEnd len="med" w="med" type="triangle"/>
          </a:ln>
        </p:spPr>
      </p:cxnSp>
      <p:pic>
        <p:nvPicPr>
          <p:cNvPr id="164" name="Google Shape;164;p20"/>
          <p:cNvPicPr preferRelativeResize="0"/>
          <p:nvPr/>
        </p:nvPicPr>
        <p:blipFill rotWithShape="1">
          <a:blip r:embed="rId4">
            <a:alphaModFix/>
          </a:blip>
          <a:srcRect b="0" l="0" r="0" t="0"/>
          <a:stretch/>
        </p:blipFill>
        <p:spPr>
          <a:xfrm>
            <a:off x="847064" y="3627995"/>
            <a:ext cx="3045924" cy="2369054"/>
          </a:xfrm>
          <a:prstGeom prst="rect">
            <a:avLst/>
          </a:prstGeom>
          <a:noFill/>
          <a:ln>
            <a:noFill/>
          </a:ln>
        </p:spPr>
      </p:pic>
      <p:pic>
        <p:nvPicPr>
          <p:cNvPr id="165" name="Google Shape;165;p20"/>
          <p:cNvPicPr preferRelativeResize="0"/>
          <p:nvPr/>
        </p:nvPicPr>
        <p:blipFill rotWithShape="1">
          <a:blip r:embed="rId5">
            <a:alphaModFix/>
          </a:blip>
          <a:srcRect b="3806" l="0" r="0" t="3806"/>
          <a:stretch/>
        </p:blipFill>
        <p:spPr>
          <a:xfrm>
            <a:off x="5288394" y="3562966"/>
            <a:ext cx="3342422" cy="2401728"/>
          </a:xfrm>
          <a:prstGeom prst="rect">
            <a:avLst/>
          </a:prstGeom>
          <a:noFill/>
          <a:ln>
            <a:noFill/>
          </a:ln>
        </p:spPr>
      </p:pic>
      <p:pic>
        <p:nvPicPr>
          <p:cNvPr id="166" name="Google Shape;166;p20"/>
          <p:cNvPicPr preferRelativeResize="0"/>
          <p:nvPr/>
        </p:nvPicPr>
        <p:blipFill rotWithShape="1">
          <a:blip r:embed="rId6">
            <a:alphaModFix/>
          </a:blip>
          <a:srcRect b="0" l="0" r="0" t="0"/>
          <a:stretch/>
        </p:blipFill>
        <p:spPr>
          <a:xfrm>
            <a:off x="5330405" y="726063"/>
            <a:ext cx="3300410" cy="25669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3" name="Google Shape;173;p21"/>
          <p:cNvSpPr txBox="1"/>
          <p:nvPr/>
        </p:nvSpPr>
        <p:spPr>
          <a:xfrm>
            <a:off x="4836544" y="1519241"/>
            <a:ext cx="36918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11</a:t>
            </a:r>
            <a:r>
              <a:rPr b="1" i="0" lang="en-US" sz="1600" u="none" cap="none" strike="noStrike">
                <a:solidFill>
                  <a:srgbClr val="FFFF00"/>
                </a:solidFill>
                <a:latin typeface="Arial"/>
                <a:ea typeface="Arial"/>
                <a:cs typeface="Arial"/>
                <a:sym typeface="Arial"/>
              </a:rPr>
              <a:t> – 1</a:t>
            </a:r>
            <a:r>
              <a:rPr b="1" lang="en-US" sz="1600">
                <a:solidFill>
                  <a:srgbClr val="FFFF00"/>
                </a:solidFill>
              </a:rPr>
              <a:t>7</a:t>
            </a:r>
            <a:r>
              <a:rPr b="1" i="0" lang="en-US" sz="1600" u="none" cap="none" strike="noStrike">
                <a:solidFill>
                  <a:srgbClr val="FFFF00"/>
                </a:solidFill>
                <a:latin typeface="Arial"/>
                <a:ea typeface="Arial"/>
                <a:cs typeface="Arial"/>
                <a:sym typeface="Arial"/>
              </a:rPr>
              <a:t> Apr 2023</a:t>
            </a:r>
            <a:endParaRPr b="0" i="0" sz="1600" u="none" cap="none" strike="noStrike">
              <a:solidFill>
                <a:schemeClr val="dk1"/>
              </a:solidFill>
              <a:latin typeface="Arial"/>
              <a:ea typeface="Arial"/>
              <a:cs typeface="Arial"/>
              <a:sym typeface="Arial"/>
            </a:endParaRPr>
          </a:p>
        </p:txBody>
      </p:sp>
      <p:sp>
        <p:nvSpPr>
          <p:cNvPr id="174" name="Google Shape;174;p21"/>
          <p:cNvSpPr txBox="1"/>
          <p:nvPr/>
        </p:nvSpPr>
        <p:spPr>
          <a:xfrm>
            <a:off x="75465" y="5229412"/>
            <a:ext cx="8889900" cy="1108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100" u="none" cap="none" strike="noStrike">
                <a:solidFill>
                  <a:schemeClr val="lt1"/>
                </a:solidFill>
                <a:latin typeface="Arial"/>
                <a:ea typeface="Arial"/>
                <a:cs typeface="Arial"/>
                <a:sym typeface="Arial"/>
              </a:rPr>
              <a:t>For week-1 (left panel), the NCEP GEFS forecasts indicate a moderate to high chance (over 70%) for rainfall to exceed 50 mm over central and southern Ethiopia, Equatorial Guinea, much of Gabon, southern Congo, southeastern and east</a:t>
            </a:r>
            <a:r>
              <a:rPr b="1" lang="en-US" sz="1100">
                <a:solidFill>
                  <a:schemeClr val="lt1"/>
                </a:solidFill>
              </a:rPr>
              <a:t>-central</a:t>
            </a:r>
            <a:r>
              <a:rPr b="1" i="0" lang="en-US" sz="1100" u="none" cap="none" strike="noStrike">
                <a:solidFill>
                  <a:schemeClr val="lt1"/>
                </a:solidFill>
                <a:latin typeface="Arial"/>
                <a:ea typeface="Arial"/>
                <a:cs typeface="Arial"/>
                <a:sym typeface="Arial"/>
              </a:rPr>
              <a:t> DRC, Rwanda, Burundi, southwestern Cameroon, eastern Liberia, Tanzania, central and northe</a:t>
            </a:r>
            <a:r>
              <a:rPr b="1" lang="en-US" sz="1100">
                <a:solidFill>
                  <a:schemeClr val="lt1"/>
                </a:solidFill>
              </a:rPr>
              <a:t>rn</a:t>
            </a:r>
            <a:r>
              <a:rPr b="1" i="0" lang="en-US" sz="1100" u="none" cap="none" strike="noStrike">
                <a:solidFill>
                  <a:schemeClr val="lt1"/>
                </a:solidFill>
                <a:latin typeface="Arial"/>
                <a:ea typeface="Arial"/>
                <a:cs typeface="Arial"/>
                <a:sym typeface="Arial"/>
              </a:rPr>
              <a:t> Angola, northern parts of Zambia, Malawi, and Mozambique, and northwestern</a:t>
            </a:r>
            <a:r>
              <a:rPr b="1" lang="en-US" sz="1100">
                <a:solidFill>
                  <a:schemeClr val="lt1"/>
                </a:solidFill>
              </a:rPr>
              <a:t> </a:t>
            </a:r>
            <a:r>
              <a:rPr b="1" i="0" lang="en-US" sz="1100" u="none" cap="none" strike="noStrike">
                <a:solidFill>
                  <a:schemeClr val="lt1"/>
                </a:solidFill>
                <a:latin typeface="Arial"/>
                <a:ea typeface="Arial"/>
                <a:cs typeface="Arial"/>
                <a:sym typeface="Arial"/>
              </a:rPr>
              <a:t>and central Madagascar. For week-2 (right panel), the NCEP GEFS forecasts indicate a moderate to high chance (over 70%) for rainfall to exceed 50 mm over Equatorial Guinea, western and southern Gabon, pockets of western and central Cameroon, south</a:t>
            </a:r>
            <a:r>
              <a:rPr b="1" lang="en-US" sz="1100">
                <a:solidFill>
                  <a:schemeClr val="lt1"/>
                </a:solidFill>
              </a:rPr>
              <a:t>-central and southeastern</a:t>
            </a:r>
            <a:r>
              <a:rPr b="1" i="0" lang="en-US" sz="1100" u="none" cap="none" strike="noStrike">
                <a:solidFill>
                  <a:schemeClr val="lt1"/>
                </a:solidFill>
                <a:latin typeface="Arial"/>
                <a:ea typeface="Arial"/>
                <a:cs typeface="Arial"/>
                <a:sym typeface="Arial"/>
              </a:rPr>
              <a:t> Tanzania, and </a:t>
            </a:r>
            <a:r>
              <a:rPr b="1" lang="en-US" sz="1100">
                <a:solidFill>
                  <a:schemeClr val="lt1"/>
                </a:solidFill>
              </a:rPr>
              <a:t>a small area of northwestern</a:t>
            </a:r>
            <a:r>
              <a:rPr b="1" i="0" lang="en-US" sz="1100" u="none" cap="none" strike="noStrike">
                <a:solidFill>
                  <a:schemeClr val="lt1"/>
                </a:solidFill>
                <a:latin typeface="Arial"/>
                <a:ea typeface="Arial"/>
                <a:cs typeface="Arial"/>
                <a:sym typeface="Arial"/>
              </a:rPr>
              <a:t> Madagascar. </a:t>
            </a:r>
            <a:endParaRPr/>
          </a:p>
        </p:txBody>
      </p:sp>
      <p:sp>
        <p:nvSpPr>
          <p:cNvPr id="175" name="Google Shape;175;p21"/>
          <p:cNvSpPr txBox="1"/>
          <p:nvPr/>
        </p:nvSpPr>
        <p:spPr>
          <a:xfrm>
            <a:off x="416459" y="1519241"/>
            <a:ext cx="3954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04</a:t>
            </a:r>
            <a:r>
              <a:rPr b="1" i="0" lang="en-US" sz="1600" u="none" cap="none" strike="noStrike">
                <a:solidFill>
                  <a:srgbClr val="FFFF00"/>
                </a:solidFill>
                <a:latin typeface="Arial"/>
                <a:ea typeface="Arial"/>
                <a:cs typeface="Arial"/>
                <a:sym typeface="Arial"/>
              </a:rPr>
              <a:t> – </a:t>
            </a:r>
            <a:r>
              <a:rPr b="1" lang="en-US" sz="1600">
                <a:solidFill>
                  <a:srgbClr val="FFFF00"/>
                </a:solidFill>
              </a:rPr>
              <a:t>10</a:t>
            </a:r>
            <a:r>
              <a:rPr b="1" i="0" lang="en-US" sz="1600" u="none" cap="none" strike="noStrike">
                <a:solidFill>
                  <a:srgbClr val="FFFF00"/>
                </a:solidFill>
                <a:latin typeface="Arial"/>
                <a:ea typeface="Arial"/>
                <a:cs typeface="Arial"/>
                <a:sym typeface="Arial"/>
              </a:rPr>
              <a:t> April 2023</a:t>
            </a:r>
            <a:endParaRPr b="0" i="0" sz="1400" u="none" cap="none" strike="noStrike">
              <a:solidFill>
                <a:srgbClr val="000000"/>
              </a:solidFill>
              <a:latin typeface="Arial"/>
              <a:ea typeface="Arial"/>
              <a:cs typeface="Arial"/>
              <a:sym typeface="Arial"/>
            </a:endParaRPr>
          </a:p>
        </p:txBody>
      </p:sp>
      <p:pic>
        <p:nvPicPr>
          <p:cNvPr id="176" name="Google Shape;176;p21"/>
          <p:cNvPicPr preferRelativeResize="0"/>
          <p:nvPr/>
        </p:nvPicPr>
        <p:blipFill rotWithShape="1">
          <a:blip r:embed="rId3">
            <a:alphaModFix/>
          </a:blip>
          <a:srcRect b="0" l="0" r="0" t="0"/>
          <a:stretch/>
        </p:blipFill>
        <p:spPr>
          <a:xfrm>
            <a:off x="416459" y="2077083"/>
            <a:ext cx="3982010" cy="2986508"/>
          </a:xfrm>
          <a:prstGeom prst="rect">
            <a:avLst/>
          </a:prstGeom>
          <a:noFill/>
          <a:ln>
            <a:noFill/>
          </a:ln>
        </p:spPr>
      </p:pic>
      <p:pic>
        <p:nvPicPr>
          <p:cNvPr id="177" name="Google Shape;177;p21"/>
          <p:cNvPicPr preferRelativeResize="0"/>
          <p:nvPr/>
        </p:nvPicPr>
        <p:blipFill rotWithShape="1">
          <a:blip r:embed="rId4">
            <a:alphaModFix/>
          </a:blip>
          <a:srcRect b="0" l="0" r="0" t="0"/>
          <a:stretch/>
        </p:blipFill>
        <p:spPr>
          <a:xfrm>
            <a:off x="4681813" y="2076509"/>
            <a:ext cx="3928788" cy="29465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