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0"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01 May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02 – 08 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2492950"/>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consolidated probabilistic forecasts call for above 50% chance for weekly rainfall to be below-normal (below the lower </a:t>
            </a:r>
            <a:r>
              <a:rPr lang="en-US" sz="1200" b="1" dirty="0" err="1">
                <a:solidFill>
                  <a:schemeClr val="lt1"/>
                </a:solidFill>
              </a:rPr>
              <a:t>tercile</a:t>
            </a:r>
            <a:r>
              <a:rPr lang="en-US" sz="1200" b="1" dirty="0">
                <a:solidFill>
                  <a:schemeClr val="lt1"/>
                </a:solidFill>
              </a:rPr>
              <a:t>) over southern Nigeria, central CAR, northeastern South Sudan, western Ethiopia, southeastern Ethiopia, parts of central Somalia and coastal Tanzania.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above-normal (above the upper </a:t>
            </a:r>
            <a:r>
              <a:rPr lang="en-US" sz="1200" b="1" dirty="0" err="1">
                <a:solidFill>
                  <a:schemeClr val="lt1"/>
                </a:solidFill>
              </a:rPr>
              <a:t>tercile</a:t>
            </a:r>
            <a:r>
              <a:rPr lang="en-US" sz="1200" b="1" dirty="0">
                <a:solidFill>
                  <a:schemeClr val="lt1"/>
                </a:solidFill>
              </a:rPr>
              <a:t>) over pockets of DRC and Somalia</a:t>
            </a:r>
            <a:r>
              <a:rPr lang="en-US" sz="1200" b="1" dirty="0" smtClean="0">
                <a:solidFill>
                  <a:schemeClr val="lt1"/>
                </a:solidFill>
              </a:rPr>
              <a:t>.</a:t>
            </a:r>
            <a:endParaRPr sz="1200" b="1" dirty="0">
              <a:solidFill>
                <a:schemeClr val="lt1"/>
              </a:solidFill>
            </a:endParaRPr>
          </a:p>
          <a:p>
            <a:pPr marL="457200" marR="0" lvl="0" indent="0" algn="just" rtl="0">
              <a:lnSpc>
                <a:spcPct val="100000"/>
              </a:lnSpc>
              <a:spcBef>
                <a:spcPts val="0"/>
              </a:spcBef>
              <a:spcAft>
                <a:spcPts val="0"/>
              </a:spcAft>
              <a:buNone/>
            </a:pPr>
            <a:endParaRPr sz="1200" b="1" dirty="0">
              <a:solidFill>
                <a:schemeClr val="lt1"/>
              </a:solidFill>
            </a:endParaRPr>
          </a:p>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5"/>
            <a:ext cx="3764691" cy="48719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09 – 15 May</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4186800"/>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marR="0" lvl="0" indent="-304800" algn="just" rtl="0">
              <a:lnSpc>
                <a:spcPct val="100000"/>
              </a:lnSpc>
              <a:spcBef>
                <a:spcPts val="0"/>
              </a:spcBef>
              <a:spcAft>
                <a:spcPts val="0"/>
              </a:spcAft>
              <a:buClr>
                <a:schemeClr val="lt1"/>
              </a:buClr>
              <a:buSzPts val="1200"/>
              <a:buAutoNum type="arabicPeriod"/>
            </a:pPr>
            <a:r>
              <a:rPr lang="en-US" sz="1200" b="1" dirty="0">
                <a:solidFill>
                  <a:schemeClr val="lt1"/>
                </a:solidFill>
              </a:rPr>
              <a:t>The consolidated probabilistic forecasts indicate a continuation of increased rainfall activity from central to eastern Africa. Accordingly, the forecasts suggest above 50% chance for weekly total rainfall to be wetter than normal (above the upper </a:t>
            </a:r>
            <a:r>
              <a:rPr lang="en-US" sz="1200" b="1" dirty="0" err="1">
                <a:solidFill>
                  <a:schemeClr val="lt1"/>
                </a:solidFill>
              </a:rPr>
              <a:t>tercile</a:t>
            </a:r>
            <a:r>
              <a:rPr lang="en-US" sz="1200" b="1" dirty="0">
                <a:solidFill>
                  <a:schemeClr val="lt1"/>
                </a:solidFill>
              </a:rPr>
              <a:t>) from Congo Brazzaville through DRC, Burundi, Rwanda, Uganda, south Sudan, Ethiopia, and northern Somalia. In particular, the forecasts suggest enhanced probability exceeding 80% for rainfall to be above normal across central DRC, and western Uganda. Enhanced chance of rainfall (&gt;60%) also expected across southern parts of South Sudan extending to Ethiopia.</a:t>
            </a:r>
            <a:endParaRPr sz="1200" b="1" dirty="0">
              <a:solidFill>
                <a:schemeClr val="lt1"/>
              </a:solidFill>
            </a:endParaRP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304800" algn="just" rtl="0">
              <a:lnSpc>
                <a:spcPct val="100000"/>
              </a:lnSpc>
              <a:spcBef>
                <a:spcPts val="0"/>
              </a:spcBef>
              <a:spcAft>
                <a:spcPts val="0"/>
              </a:spcAft>
              <a:buClr>
                <a:schemeClr val="lt1"/>
              </a:buClr>
              <a:buSzPts val="1200"/>
              <a:buAutoNum type="arabicPeriod"/>
            </a:pPr>
            <a:r>
              <a:rPr lang="en-US" sz="1200" b="1" dirty="0" smtClean="0">
                <a:solidFill>
                  <a:schemeClr val="lt1"/>
                </a:solidFill>
              </a:rPr>
              <a:t>The consolidated probabilistic forecasts suggest above 50% chance for weekly total rainfall to be drier than normal (below the lower </a:t>
            </a:r>
            <a:r>
              <a:rPr lang="en-US" sz="1200" b="1" dirty="0" err="1" smtClean="0">
                <a:solidFill>
                  <a:schemeClr val="lt1"/>
                </a:solidFill>
              </a:rPr>
              <a:t>tercile</a:t>
            </a:r>
            <a:r>
              <a:rPr lang="en-US" sz="1200" b="1" dirty="0" smtClean="0">
                <a:solidFill>
                  <a:schemeClr val="lt1"/>
                </a:solidFill>
              </a:rPr>
              <a:t>) over Sierra Leone, and coastal areas of southeastern Tanzania.</a:t>
            </a:r>
            <a:endParaRPr sz="1200" b="1" dirty="0" smtClean="0">
              <a:solidFill>
                <a:schemeClr val="lt1"/>
              </a:solidFill>
            </a:endParaRP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6" cy="47951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much Ethiopia, southern Somalia, Djibouti, eastern Eritrea, Kenya, southern Uganda, many parts Tanzania, Burundi, Rwanda, and northern and eastern South Sudan. Rainfall was below-average over the southern portion of South Sudan, southeastern Ethiopia, central Somalia and parts of central Tanzania. In southern Africa, above-average rainfall was observed over parts of western and northern Angola, northern and eastern Zambia,  and northern Mozambique and Madagascar. Below-average rainfall was observed over southern Angola, southern Zambia, much of Namibia, Botswana, Zimbabwe, South Africa, Lesotho, </a:t>
            </a:r>
            <a:r>
              <a:rPr lang="en-US" sz="1200" b="1" dirty="0" err="1">
                <a:solidFill>
                  <a:schemeClr val="lt1"/>
                </a:solidFill>
                <a:latin typeface="Arial"/>
                <a:ea typeface="Arial"/>
                <a:cs typeface="Arial"/>
                <a:sym typeface="Arial"/>
              </a:rPr>
              <a:t>Eswatini</a:t>
            </a:r>
            <a:r>
              <a:rPr lang="en-US" sz="1200" b="1" dirty="0">
                <a:solidFill>
                  <a:schemeClr val="lt1"/>
                </a:solidFill>
                <a:latin typeface="Arial"/>
                <a:ea typeface="Arial"/>
                <a:cs typeface="Arial"/>
                <a:sym typeface="Arial"/>
              </a:rPr>
              <a:t>, and central and southern Mozambique. In Central Africa, rainfall was above-average over pockets of Cameroon, western CAR, southern and northern Congo, and many parts of DRC. Below-average rainfall was observed over western Cameroon, western Gabon, parts of western DRC, and eastern CAR. In West Africa, rainfall was above-average near Liberia/Guinea border, over southeastern Cote d’Ivoire, Ghana, Togo, Benin and western and northern Nigeria. Below-average rainfall was observed over parts of much of Cote d’Ivoire, Burkina Faso and southeastern Nigeria.</a:t>
            </a:r>
          </a:p>
          <a:p>
            <a:pPr marL="0" lvl="0" indent="0" algn="just" rtl="0">
              <a:lnSpc>
                <a:spcPct val="90000"/>
              </a:lnSpc>
              <a:spcBef>
                <a:spcPts val="0"/>
              </a:spcBef>
              <a:spcAft>
                <a:spcPts val="0"/>
              </a:spcAft>
              <a:buNone/>
            </a:pPr>
            <a:endParaRPr sz="1200" b="1" dirty="0">
              <a:solidFill>
                <a:schemeClr val="lt1"/>
              </a:solidFill>
              <a:latin typeface="Arial"/>
              <a:ea typeface="Arial"/>
              <a:cs typeface="Arial"/>
              <a:sym typeface="Arial"/>
            </a:endParaRPr>
          </a:p>
          <a:p>
            <a:pPr marL="0" lvl="0" indent="0" algn="just" rtl="0">
              <a:lnSpc>
                <a:spcPct val="90000"/>
              </a:lnSpc>
              <a:spcBef>
                <a:spcPts val="0"/>
              </a:spcBef>
              <a:spcAft>
                <a:spcPts val="0"/>
              </a:spcAft>
              <a:buNone/>
            </a:pPr>
            <a:endParaRPr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much of South Sudan, Ethiopia, Uganda, Kenya, and parts of southern Sudan and southern Somalia. Below-average rainfall was observed over pockets of southeastern Ethiopia central Somalia. In Central Africa, rainfall was above-average over central CAR, and many parts of DRC. Below-average rainfall was observed over much of Cameroon, Equatorial Guinea, Gabon, central Congo, eastern CAR, and pockets of northern DRC. In West Africa, above-average rainfall was observed over eastern Liberia, eastern Cote d’Ivoire, southern Ghana, Togo, Benin, and southern Nigeria. Below average rainfall was observed over western Cote d’Ivoire. </a:t>
            </a:r>
          </a:p>
          <a:p>
            <a:pPr marL="0" lvl="0" indent="0" algn="just" rtl="0">
              <a:spcBef>
                <a:spcPts val="0"/>
              </a:spcBef>
              <a:spcAft>
                <a:spcPts val="0"/>
              </a:spcAft>
              <a:buNone/>
            </a:pPr>
            <a:endParaRPr sz="1200" b="1" dirty="0">
              <a:solidFill>
                <a:schemeClr val="lt1"/>
              </a:solidFill>
              <a:latin typeface="Arial"/>
              <a:ea typeface="Arial"/>
              <a:cs typeface="Arial"/>
              <a:sym typeface="Arial"/>
            </a:endParaRPr>
          </a:p>
          <a:p>
            <a:pPr marL="457200" lvl="0" indent="0" algn="just" rtl="0">
              <a:lnSpc>
                <a:spcPct val="100000"/>
              </a:lnSpc>
              <a:spcBef>
                <a:spcPts val="0"/>
              </a:spcBef>
              <a:spcAft>
                <a:spcPts val="0"/>
              </a:spcAft>
              <a:buNone/>
            </a:pPr>
            <a:endParaRPr sz="1200" b="1" dirty="0">
              <a:solidFill>
                <a:schemeClr val="lt1"/>
              </a:solidFill>
              <a:latin typeface="Arial"/>
              <a:ea typeface="Arial"/>
              <a:cs typeface="Arial"/>
              <a:sym typeface="Arial"/>
            </a:endParaRPr>
          </a:p>
          <a:p>
            <a:pPr marL="457200" lvl="0" indent="-285750" algn="just" rtl="0">
              <a:spcBef>
                <a:spcPts val="0"/>
              </a:spcBef>
              <a:spcAft>
                <a:spcPts val="0"/>
              </a:spcAft>
              <a:buClr>
                <a:schemeClr val="lt1"/>
              </a:buClr>
              <a:buSzPts val="900"/>
              <a:buFont typeface="Arial"/>
              <a:buChar char="•"/>
            </a:pPr>
            <a:r>
              <a:rPr lang="en-US" sz="1200" b="1" dirty="0">
                <a:solidFill>
                  <a:schemeClr val="lt1"/>
                </a:solidFill>
                <a:latin typeface="Arial"/>
                <a:ea typeface="Arial"/>
                <a:cs typeface="Arial"/>
                <a:sym typeface="Arial"/>
              </a:rPr>
              <a:t>The Week-1 outlook calls for </a:t>
            </a:r>
            <a:r>
              <a:rPr lang="en-US" sz="1200" b="1" dirty="0" smtClean="0">
                <a:solidFill>
                  <a:schemeClr val="lt1"/>
                </a:solidFill>
                <a:latin typeface="Arial"/>
                <a:ea typeface="Arial"/>
                <a:cs typeface="Arial"/>
                <a:sym typeface="Arial"/>
              </a:rPr>
              <a:t>above-normal </a:t>
            </a:r>
            <a:r>
              <a:rPr lang="en-US" sz="1200" b="1" dirty="0">
                <a:solidFill>
                  <a:schemeClr val="lt1"/>
                </a:solidFill>
                <a:latin typeface="Arial"/>
                <a:ea typeface="Arial"/>
                <a:cs typeface="Arial"/>
                <a:sym typeface="Arial"/>
              </a:rPr>
              <a:t>rainfall </a:t>
            </a:r>
            <a:r>
              <a:rPr lang="en-US" sz="1200" b="1" dirty="0" smtClean="0">
                <a:solidFill>
                  <a:schemeClr val="lt1"/>
                </a:solidFill>
                <a:latin typeface="Arial"/>
                <a:ea typeface="Arial"/>
                <a:cs typeface="Arial"/>
                <a:sym typeface="Arial"/>
              </a:rPr>
              <a:t>over much of Sierra Leone, and the neighboring areas of Guinea, southern Congo, southern and eastern DRC, much of Uganda, southeastern South Sudan, northwestern Kenya, and central, southern and eastern Ethiopia. In contrast, there is an increased chance for below-normal rainfall over southern and eastern Cote d’Ivoire, parts of CAR, the western, central and northern portions of South Sudan and western Ethiopia,  </a:t>
            </a:r>
            <a:r>
              <a:rPr lang="en-US" sz="1200" b="1" dirty="0">
                <a:solidFill>
                  <a:schemeClr val="lt1"/>
                </a:solidFill>
                <a:latin typeface="Arial"/>
                <a:ea typeface="Arial"/>
                <a:cs typeface="Arial"/>
                <a:sym typeface="Arial"/>
              </a:rPr>
              <a:t>The Week-2 outlook suggests </a:t>
            </a:r>
            <a:r>
              <a:rPr lang="en-US" sz="1200" b="1" dirty="0" smtClean="0">
                <a:solidFill>
                  <a:schemeClr val="lt1"/>
                </a:solidFill>
                <a:latin typeface="Arial"/>
                <a:ea typeface="Arial"/>
                <a:cs typeface="Arial"/>
                <a:sym typeface="Arial"/>
              </a:rPr>
              <a:t>below-normal </a:t>
            </a:r>
            <a:r>
              <a:rPr lang="en-US" sz="1200" b="1" dirty="0">
                <a:solidFill>
                  <a:schemeClr val="lt1"/>
                </a:solidFill>
                <a:latin typeface="Arial"/>
                <a:ea typeface="Arial"/>
                <a:cs typeface="Arial"/>
                <a:sym typeface="Arial"/>
              </a:rPr>
              <a:t>rainfall over </a:t>
            </a:r>
            <a:r>
              <a:rPr lang="en-US" sz="1200" b="1" dirty="0" smtClean="0">
                <a:solidFill>
                  <a:schemeClr val="lt1"/>
                </a:solidFill>
                <a:latin typeface="Arial"/>
                <a:ea typeface="Arial"/>
                <a:cs typeface="Arial"/>
                <a:sym typeface="Arial"/>
              </a:rPr>
              <a:t>pockets of CAR, northeastern DRC, south Sudan and southeastern Sudan. There is also an increased chance for below-normal rainfall over southeastern Ethiopia, central Somalia, and coastal Kenya and Tanzania. </a:t>
            </a:r>
            <a:endParaRPr sz="1200" b="1" dirty="0">
              <a:solidFill>
                <a:schemeClr val="lt1"/>
              </a:solidFill>
              <a:latin typeface="Arial"/>
              <a:ea typeface="Arial"/>
              <a:cs typeface="Arial"/>
              <a:sym typeface="Arial"/>
            </a:endParaRPr>
          </a:p>
          <a:p>
            <a:pPr marL="0" lvl="0" indent="0" algn="just" rtl="0">
              <a:spcBef>
                <a:spcPts val="0"/>
              </a:spcBef>
              <a:spcAft>
                <a:spcPts val="0"/>
              </a:spcAft>
              <a:buNone/>
            </a:pPr>
            <a:endParaRPr sz="9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512600" y="1626196"/>
            <a:ext cx="8074194" cy="4401205"/>
          </a:xfrm>
          <a:prstGeom prst="rect">
            <a:avLst/>
          </a:prstGeom>
        </p:spPr>
        <p:txBody>
          <a:bodyPr wrap="square">
            <a:spAutoFit/>
          </a:bodyPr>
          <a:lstStyle/>
          <a:p>
            <a:pPr marL="457200" indent="-285750" algn="just">
              <a:buClr>
                <a:schemeClr val="lt1"/>
              </a:buClr>
              <a:buSzPts val="900"/>
              <a:buFont typeface="Arial"/>
              <a:buChar char="•"/>
            </a:pPr>
            <a:r>
              <a:rPr lang="en-US" b="1" dirty="0" smtClean="0">
                <a:solidFill>
                  <a:schemeClr val="lt1"/>
                </a:solidFill>
              </a:rPr>
              <a:t>During </a:t>
            </a:r>
            <a:r>
              <a:rPr lang="en-US" b="1" dirty="0">
                <a:solidFill>
                  <a:schemeClr val="lt1"/>
                </a:solidFill>
              </a:rPr>
              <a:t>the past 7 days, in East Africa, rainfall was above-average over much of South Sudan, Ethiopia, Uganda, Kenya, and parts of southern Sudan and southern Somalia. Below-average rainfall was observed over pockets of southeastern Ethiopia central Somalia. In Central Africa, rainfall was above-average over central CAR, and many parts of DRC. Below-average rainfall was observed over much of Cameroon, Equatorial Guinea, Gabon, central Congo, eastern CAR, and pockets of northern DRC. In West Africa, above-average rainfall was observed over eastern Liberia, eastern Cote d’Ivoire, southern Ghana, Togo, Benin, and southern Nigeria. Below average rainfall was observed over western Cote d’Ivoire. </a:t>
            </a:r>
          </a:p>
          <a:p>
            <a:pPr marL="457200" lvl="0" indent="-285750" algn="just">
              <a:buClr>
                <a:schemeClr val="lt1"/>
              </a:buClr>
              <a:buSzPts val="900"/>
              <a:buFont typeface="Arial"/>
              <a:buChar char="•"/>
            </a:pPr>
            <a:endParaRPr lang="en-US" b="1" dirty="0" smtClean="0">
              <a:solidFill>
                <a:schemeClr val="lt1"/>
              </a:solidFill>
            </a:endParaRPr>
          </a:p>
          <a:p>
            <a:pPr marL="457200" indent="-285750" algn="just">
              <a:buClr>
                <a:schemeClr val="lt1"/>
              </a:buClr>
              <a:buSzPts val="900"/>
              <a:buFont typeface="Arial"/>
              <a:buChar char="•"/>
            </a:pPr>
            <a:r>
              <a:rPr lang="en-US" b="1" dirty="0">
                <a:solidFill>
                  <a:schemeClr val="lt1"/>
                </a:solidFill>
              </a:rPr>
              <a:t>The Week-1 outlook calls for above-normal rainfall over much of Sierra Leone, and the neighboring areas of Guinea, southern Congo, southern and eastern DRC, much of Uganda, southeastern South Sudan, northwestern Kenya, and central, southern and eastern Ethiopia. In contrast, there is an increased chance for below-normal rainfall over southern and eastern Cote d’Ivoire, parts of CAR, the western, central and northern portions of South Sudan and western Ethiopia,  The Week-2 outlook suggests below-normal rainfall over pockets of CAR, northeastern DRC, south Sudan and southeastern Sudan. There is also an increased chance for below-normal rainfall over southeastern Ethiopia, central Somalia, and coastal Kenya and Tanzania. </a:t>
            </a:r>
          </a:p>
          <a:p>
            <a:pPr marL="457200" lvl="0" indent="-285750" algn="just">
              <a:buClr>
                <a:schemeClr val="lt1"/>
              </a:buClr>
              <a:buSzPts val="900"/>
              <a:buFont typeface="Arial"/>
              <a:buChar char="•"/>
            </a:pPr>
            <a:endParaRPr lang="en-US" b="1"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339957"/>
            <a:ext cx="8991600" cy="1144888"/>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en-US" sz="950" b="1" i="0" u="none" strike="noStrike" cap="none" dirty="0">
                <a:solidFill>
                  <a:schemeClr val="lt1"/>
                </a:solidFill>
                <a:latin typeface="Arial"/>
                <a:ea typeface="Arial"/>
                <a:cs typeface="Arial"/>
                <a:sym typeface="Arial"/>
              </a:rPr>
              <a:t>, many parts of Somalia, Djibouti,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Kenya</a:t>
            </a:r>
            <a:r>
              <a:rPr lang="en-US" sz="950" b="1" dirty="0">
                <a:solidFill>
                  <a:schemeClr val="lt1"/>
                </a:solidFill>
              </a:rPr>
              <a:t>,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a:solidFill>
                  <a:schemeClr val="lt1"/>
                </a:solidFill>
                <a:latin typeface="Arial"/>
                <a:ea typeface="Arial"/>
                <a:cs typeface="Arial"/>
                <a:sym typeface="Arial"/>
              </a:rPr>
              <a:t>, western Tanzania, Burundi, Rwanda, </a:t>
            </a:r>
            <a:r>
              <a:rPr lang="en-US" sz="950" b="1" i="0" u="none" strike="noStrike" cap="none" dirty="0" smtClean="0">
                <a:solidFill>
                  <a:schemeClr val="lt1"/>
                </a:solidFill>
                <a:latin typeface="Arial"/>
                <a:ea typeface="Arial"/>
                <a:cs typeface="Arial"/>
                <a:sym typeface="Arial"/>
              </a:rPr>
              <a:t>and northern southeastern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southwestern South Sudan and eastern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parts of northern Angola, eastern Zambia, southern Botswana, eastern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much of Mozambique and southern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Angola, western Zambia, much of Namibia, western and northern Botswana, western South Africa, Zimbabwe, pockets of northeastern Mozambique and northern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many parts of Cameroon and CAR, Congo, and the far northern and southern DRC</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near Liberia/Guinea border, and over parts of Cote d’Ivoire, Ghana, Togo, Benin and many parts of Nigeria. Below-average rainfall was observed over parts of Sierra Leone and Cote d’Ivoire, Burkina Faso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339957"/>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southern Somalia</a:t>
            </a:r>
            <a:r>
              <a:rPr lang="en-US" sz="950" b="1" i="0" u="none" strike="noStrike" cap="none" dirty="0">
                <a:solidFill>
                  <a:schemeClr val="lt1"/>
                </a:solidFill>
                <a:latin typeface="Arial"/>
                <a:ea typeface="Arial"/>
                <a:cs typeface="Arial"/>
                <a:sym typeface="Arial"/>
              </a:rPr>
              <a:t>, Djibouti, ea</a:t>
            </a:r>
            <a:r>
              <a:rPr lang="en-US" sz="950" b="1" dirty="0">
                <a:solidFill>
                  <a:schemeClr val="lt1"/>
                </a:solidFill>
              </a:rPr>
              <a:t>ste</a:t>
            </a:r>
            <a:r>
              <a:rPr lang="en-US" sz="950" b="1" i="0" u="none" strike="noStrike" cap="none" dirty="0">
                <a:solidFill>
                  <a:schemeClr val="lt1"/>
                </a:solidFill>
                <a:latin typeface="Arial"/>
                <a:ea typeface="Arial"/>
                <a:cs typeface="Arial"/>
                <a:sym typeface="Arial"/>
              </a:rPr>
              <a:t>rn Eritrea, </a:t>
            </a:r>
            <a:r>
              <a:rPr lang="en-US" sz="950" b="1" i="0" u="none" strike="noStrike" cap="none" dirty="0" smtClean="0">
                <a:solidFill>
                  <a:schemeClr val="lt1"/>
                </a:solidFill>
                <a:latin typeface="Arial"/>
                <a:ea typeface="Arial"/>
                <a:cs typeface="Arial"/>
                <a:sym typeface="Arial"/>
              </a:rPr>
              <a:t>Kenya</a:t>
            </a:r>
            <a:r>
              <a:rPr lang="en-US" sz="950" b="1" dirty="0">
                <a:solidFill>
                  <a:schemeClr val="lt1"/>
                </a:solidFill>
              </a:rPr>
              <a:t>, </a:t>
            </a:r>
            <a:r>
              <a:rPr lang="en-US" sz="950" b="1" dirty="0" smtClean="0">
                <a:solidFill>
                  <a:schemeClr val="lt1"/>
                </a:solidFill>
              </a:rPr>
              <a:t>southern </a:t>
            </a:r>
            <a:r>
              <a:rPr lang="en-US" sz="950" b="1" i="0" u="none" strike="noStrike" cap="none" dirty="0" smtClean="0">
                <a:solidFill>
                  <a:schemeClr val="lt1"/>
                </a:solidFill>
                <a:latin typeface="Arial"/>
                <a:ea typeface="Arial"/>
                <a:cs typeface="Arial"/>
                <a:sym typeface="Arial"/>
              </a:rPr>
              <a:t>Uganda, many parts 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northern and eastern </a:t>
            </a:r>
            <a:r>
              <a:rPr lang="en-US" sz="950" b="1" i="0" u="none" strike="noStrike" cap="none" dirty="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the southern portion of South Sudan, southeastern Ethiopia, central Somalia and parts of central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parts of western and northern Angola, northern and eastern Zambia,  and northern Mozambique and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southern Angola, southern Zambia, much of Namibia, Botswana, Zimbabwe,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and central and southern Mozambique.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pockets of Cameroon, western CAR, southern and northern Congo, and many parts of DRC</a:t>
            </a:r>
            <a:r>
              <a:rPr lang="en-US" sz="950" b="1" i="0" u="none" strike="noStrike" cap="none" dirty="0" smtClean="0">
                <a:solidFill>
                  <a:schemeClr val="lt1"/>
                </a:solidFill>
                <a:latin typeface="Arial"/>
                <a:ea typeface="Arial"/>
                <a:cs typeface="Arial"/>
                <a:sym typeface="Arial"/>
              </a:rPr>
              <a:t>. Below-average rainfall was observed over western Cameroon, western Gabon, parts of western DRC, and 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near Liberia/Guinea border, over southeastern Cote d’Ivoire, Ghana, Togo, Benin and western and northern Nigeria. Below-average rainfall was observed over parts of much of Cote d’Ivoire, Burkina Faso and southeastern Nigeria.</a:t>
            </a:r>
            <a:endParaRPr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18"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440274"/>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much of South Sudan, Ethiopia, Uganda, Kenya, and parts of southern Sudan and southern Somalia. </a:t>
            </a:r>
            <a:r>
              <a:rPr lang="en-US" sz="1000" b="1" dirty="0">
                <a:solidFill>
                  <a:schemeClr val="lt1"/>
                </a:solidFill>
              </a:rPr>
              <a:t>Below-average rainfall was observed </a:t>
            </a:r>
            <a:r>
              <a:rPr lang="en-US" sz="1000" b="1" dirty="0" smtClean="0">
                <a:solidFill>
                  <a:schemeClr val="lt1"/>
                </a:solidFill>
              </a:rPr>
              <a:t>over pockets of southeastern Ethiopia central Somalia. </a:t>
            </a:r>
            <a:r>
              <a:rPr lang="en-US" sz="1000" b="1" dirty="0">
                <a:solidFill>
                  <a:schemeClr val="lt1"/>
                </a:solidFill>
              </a:rPr>
              <a:t>In Central Africa, rainfall was above-average over </a:t>
            </a:r>
            <a:r>
              <a:rPr lang="en-US" sz="1000" b="1" dirty="0" smtClean="0">
                <a:solidFill>
                  <a:schemeClr val="lt1"/>
                </a:solidFill>
              </a:rPr>
              <a:t>central CAR, and many parts of DRC. </a:t>
            </a:r>
            <a:r>
              <a:rPr lang="en-US" sz="1000" b="1" dirty="0">
                <a:solidFill>
                  <a:schemeClr val="lt1"/>
                </a:solidFill>
              </a:rPr>
              <a:t>Below-average rainfall was observed over </a:t>
            </a:r>
            <a:r>
              <a:rPr lang="en-US" sz="1000" b="1" dirty="0" smtClean="0">
                <a:solidFill>
                  <a:schemeClr val="lt1"/>
                </a:solidFill>
              </a:rPr>
              <a:t>much of Cameroon, Equatorial Guinea, Gabon, central Congo, eastern CAR, and pockets of northern DRC. </a:t>
            </a:r>
            <a:r>
              <a:rPr lang="en-US" sz="1000" b="1" dirty="0">
                <a:solidFill>
                  <a:schemeClr val="lt1"/>
                </a:solidFill>
              </a:rPr>
              <a:t>In West Africa, above-average rainfall was observed over </a:t>
            </a:r>
            <a:r>
              <a:rPr lang="en-US" sz="1000" b="1" dirty="0" smtClean="0">
                <a:solidFill>
                  <a:schemeClr val="lt1"/>
                </a:solidFill>
              </a:rPr>
              <a:t>eastern Liberia, eastern Cote d’Ivoire, southern Ghana, Togo, Benin, and southern Nigeria. </a:t>
            </a:r>
            <a:r>
              <a:rPr lang="en-US" sz="1000" b="1" dirty="0">
                <a:solidFill>
                  <a:schemeClr val="lt1"/>
                </a:solidFill>
              </a:rPr>
              <a:t>Below average rainfall was observed over </a:t>
            </a:r>
            <a:r>
              <a:rPr lang="en-US" sz="1000" b="1" dirty="0" smtClean="0">
                <a:solidFill>
                  <a:schemeClr val="lt1"/>
                </a:solidFill>
              </a:rPr>
              <a:t>western Cote d’Ivoire. </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850-hPa level (left panel),</a:t>
            </a:r>
            <a:r>
              <a:rPr lang="en-US" sz="1200" b="1" dirty="0">
                <a:solidFill>
                  <a:schemeClr val="lt1"/>
                </a:solidFill>
              </a:rPr>
              <a:t> </a:t>
            </a:r>
            <a:r>
              <a:rPr lang="en-US" sz="1200" b="1" i="0" u="none" strike="noStrike" cap="none" dirty="0" smtClean="0">
                <a:solidFill>
                  <a:schemeClr val="lt1"/>
                </a:solidFill>
                <a:latin typeface="Arial"/>
                <a:ea typeface="Arial"/>
                <a:cs typeface="Arial"/>
                <a:sym typeface="Arial"/>
              </a:rPr>
              <a:t>An area of anomalous westerly flow with its associated lower-level wind convergence may have contributed to the observed above-average rainfall in the Greater Horn of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149" name="Google Shape;149;p19"/>
          <p:cNvSpPr/>
          <p:nvPr/>
        </p:nvSpPr>
        <p:spPr>
          <a:xfrm>
            <a:off x="2344366" y="2805376"/>
            <a:ext cx="1663430" cy="887213"/>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700784"/>
            <a:ext cx="104719" cy="192721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03320" y="1627632"/>
            <a:ext cx="1544421" cy="490633"/>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that moderate to heavy rains sustained rainfall surpluses over parts of southern Nigeria (bottom left) and Ethiopia (top right). The seasonal total rainfall remained below-average over parts of central DRC (bottom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136393" y="2048256"/>
            <a:ext cx="2272186" cy="1735804"/>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10" cy="2566985"/>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10" cy="25669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09 </a:t>
            </a:r>
            <a:r>
              <a:rPr lang="en-US" sz="1600" b="1" i="0" u="none" strike="noStrike" cap="none" dirty="0" smtClean="0">
                <a:solidFill>
                  <a:srgbClr val="FFFF00"/>
                </a:solidFill>
                <a:latin typeface="Arial"/>
                <a:ea typeface="Arial"/>
                <a:cs typeface="Arial"/>
                <a:sym typeface="Arial"/>
              </a:rPr>
              <a:t>– 15 </a:t>
            </a:r>
            <a:r>
              <a:rPr lang="en-US" sz="1600" b="1" dirty="0">
                <a:solidFill>
                  <a:srgbClr val="FFFF00"/>
                </a:solidFill>
              </a:rPr>
              <a:t>May</a:t>
            </a:r>
            <a:r>
              <a:rPr lang="en-US" sz="1600" b="1" i="0" u="none" strike="noStrike" cap="none" dirty="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 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much of Sierra Leone, parts of Cameroon, Equatorial Guinea, western Gabon, eastern DRC, Rwanda, Burundi, western Tanzania, southwestern Kenya, and portions of Ethiopia (left panel). For week-2, there is a moderate to high chance for weekly rainfall to exceed 50mm over Sierra Leone, parts of Cameroon, Equatorial Guinea, western Gabon, and southwestern Ethiopia. (right panel)</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02 – 08 May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10" cy="2986507"/>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5" cy="2946589"/>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1801</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Endalkachew Bekele</dc:creator>
  <cp:lastModifiedBy>Endalkachew Bekele</cp:lastModifiedBy>
  <cp:revision>15</cp:revision>
  <dcterms:modified xsi:type="dcterms:W3CDTF">2023-05-01T16:20:47Z</dcterms:modified>
</cp:coreProperties>
</file>