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snapToGrid="0">
      <p:cViewPr>
        <p:scale>
          <a:sx n="100" d="100"/>
          <a:sy n="100" d="100"/>
        </p:scale>
        <p:origin x="300" y="-14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2" name="Google Shape;142;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7"/>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a:solidFill>
                  <a:srgbClr val="FFFF00"/>
                </a:solidFill>
                <a:latin typeface="Arial"/>
                <a:ea typeface="Arial"/>
                <a:cs typeface="Arial"/>
                <a:sym typeface="Arial"/>
              </a:rPr>
              <a:t>The African Monsoon Recent Evolution and Current Status</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
            </a:r>
            <a:br>
              <a:rPr lang="en-US" b="1">
                <a:solidFill>
                  <a:srgbClr val="FFFF00"/>
                </a:solidFill>
                <a:latin typeface="Arial"/>
                <a:ea typeface="Arial"/>
                <a:cs typeface="Arial"/>
                <a:sym typeface="Arial"/>
              </a:rPr>
            </a:br>
            <a:r>
              <a:rPr lang="en-US" b="1">
                <a:solidFill>
                  <a:srgbClr val="FFFF00"/>
                </a:solidFill>
                <a:latin typeface="Arial"/>
                <a:ea typeface="Arial"/>
                <a:cs typeface="Arial"/>
                <a:sym typeface="Arial"/>
              </a:rPr>
              <a:t>Include Week-1 and Week-2 Outlooks </a:t>
            </a:r>
            <a:endParaRPr/>
          </a:p>
        </p:txBody>
      </p:sp>
      <p:sp>
        <p:nvSpPr>
          <p:cNvPr id="90" name="Google Shape;90;p13"/>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LID8192" sz="2800" b="1" smtClean="0">
                <a:solidFill>
                  <a:schemeClr val="lt1"/>
                </a:solidFill>
              </a:rPr>
              <a:t>30</a:t>
            </a:r>
            <a:r>
              <a:rPr lang="en-US" sz="2800" b="1" smtClean="0">
                <a:solidFill>
                  <a:schemeClr val="lt1"/>
                </a:solidFill>
              </a:rPr>
              <a:t> </a:t>
            </a:r>
            <a:r>
              <a:rPr lang="en-US" sz="2800" b="1" dirty="0" smtClean="0">
                <a:solidFill>
                  <a:schemeClr val="lt1"/>
                </a:solidFill>
              </a:rPr>
              <a:t>May</a:t>
            </a:r>
            <a:r>
              <a:rPr lang="en-US" sz="2800" b="1" i="0" u="none" strike="noStrike" cap="none" dirty="0" smtClean="0">
                <a:solidFill>
                  <a:schemeClr val="lt1"/>
                </a:solidFill>
                <a:latin typeface="Arial"/>
                <a:ea typeface="Arial"/>
                <a:cs typeface="Arial"/>
                <a:sym typeface="Arial"/>
              </a:rPr>
              <a:t> </a:t>
            </a:r>
            <a:r>
              <a:rPr lang="en-US" sz="2800" b="1" i="0" u="none" strike="noStrike" cap="none" dirty="0">
                <a:solidFill>
                  <a:schemeClr val="lt1"/>
                </a:solidFill>
                <a:latin typeface="Arial"/>
                <a:ea typeface="Arial"/>
                <a:cs typeface="Arial"/>
                <a:sym typeface="Arial"/>
              </a:rPr>
              <a:t>2023</a:t>
            </a:r>
            <a:endParaRPr sz="2800" b="1" i="0" u="none" strike="noStrike" cap="none" dirty="0">
              <a:solidFill>
                <a:schemeClr val="lt1"/>
              </a:solidFill>
              <a:latin typeface="Times New Roman"/>
              <a:ea typeface="Times New Roman"/>
              <a:cs typeface="Times New Roman"/>
              <a:sym typeface="Times New Roman"/>
            </a:endParaRPr>
          </a:p>
        </p:txBody>
      </p:sp>
      <p:sp>
        <p:nvSpPr>
          <p:cNvPr id="91" name="Google Shape;91;p13"/>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22"/>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22"/>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Week-1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84" name="Google Shape;184;p22"/>
          <p:cNvSpPr txBox="1"/>
          <p:nvPr/>
        </p:nvSpPr>
        <p:spPr>
          <a:xfrm>
            <a:off x="629728" y="1162413"/>
            <a:ext cx="2898476" cy="338554"/>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LID8192" sz="1600" b="1" dirty="0" smtClean="0">
                <a:solidFill>
                  <a:srgbClr val="FFFF00"/>
                </a:solidFill>
              </a:rPr>
              <a:t>31 May</a:t>
            </a:r>
            <a:r>
              <a:rPr lang="en-US" sz="1600" b="1" dirty="0" smtClean="0">
                <a:solidFill>
                  <a:srgbClr val="FFFF00"/>
                </a:solidFill>
              </a:rPr>
              <a:t> – </a:t>
            </a:r>
            <a:r>
              <a:rPr lang="LID8192" sz="1600" b="1" dirty="0" smtClean="0">
                <a:solidFill>
                  <a:srgbClr val="FFFF00"/>
                </a:solidFill>
              </a:rPr>
              <a:t>06 June</a:t>
            </a:r>
            <a:r>
              <a:rPr lang="en-US" sz="1600" b="1" i="0" u="none" strike="noStrike" cap="none" dirty="0" smtClean="0">
                <a:solidFill>
                  <a:srgbClr val="FFFF00"/>
                </a:solidFill>
                <a:latin typeface="Arial"/>
                <a:ea typeface="Arial"/>
                <a:cs typeface="Arial"/>
                <a:sym typeface="Arial"/>
              </a:rPr>
              <a:t>2023</a:t>
            </a:r>
            <a:endParaRPr sz="1600" b="0" i="0" u="none" strike="noStrike" cap="none" dirty="0">
              <a:solidFill>
                <a:srgbClr val="000000"/>
              </a:solidFill>
              <a:latin typeface="Arial"/>
              <a:ea typeface="Arial"/>
              <a:cs typeface="Arial"/>
              <a:sym typeface="Arial"/>
            </a:endParaRPr>
          </a:p>
        </p:txBody>
      </p:sp>
      <p:sp>
        <p:nvSpPr>
          <p:cNvPr id="185" name="Google Shape;185;p22"/>
          <p:cNvSpPr txBox="1"/>
          <p:nvPr/>
        </p:nvSpPr>
        <p:spPr>
          <a:xfrm>
            <a:off x="4175403" y="1480039"/>
            <a:ext cx="4819200" cy="4893607"/>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eastern Guinea, western Cote d’Ivoire, northern and southeastern parts of Nigeria, northern and southern Cameroon, southern Chad, southwestern Sudan, much of Equatorial Guinea, northern and central parts of Gabon, northern and central parts of Ethiopia, southern Eritrea, much of Djibouti, eastern part of South Africa, and much of Lesotho and </a:t>
            </a:r>
            <a:r>
              <a:rPr lang="en-US" sz="1200" b="1" dirty="0" err="1">
                <a:solidFill>
                  <a:schemeClr val="lt1"/>
                </a:solidFill>
              </a:rPr>
              <a:t>Eswatini</a:t>
            </a:r>
            <a:r>
              <a:rPr lang="en-US" sz="1200" b="1" dirty="0">
                <a:solidFill>
                  <a:schemeClr val="lt1"/>
                </a:solidFill>
              </a:rPr>
              <a:t>. In particular, there is above 65% chance for rainfall to be above-normal over southeastern Chad, southwestern Sudan, northern and central parts of Ethiopia, and eastern parts of South Africa. </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northeastern DR Congo, central and southern portions of South Sudan, western Ethiopia, much of Uganda and Rwanda, northern Burundi and Tanzania, and western portions of Kenya. In particular, there is above 65% chance for rainfall to be below-normal over eastern South Sudan, southwestern Ethiopia, northeastern DR Congo, western and northern portions of Uganda, much of Rwanda and northwestern Tanzania</a:t>
            </a:r>
            <a:r>
              <a:rPr lang="en-US" sz="1200" b="1" dirty="0" smtClean="0">
                <a:solidFill>
                  <a:schemeClr val="lt1"/>
                </a:solidFill>
              </a:rPr>
              <a:t>.</a:t>
            </a:r>
            <a:endParaRPr lang="en-US" sz="1200" b="1" dirty="0">
              <a:solidFill>
                <a:schemeClr val="lt1"/>
              </a:solidFill>
            </a:endParaRPr>
          </a:p>
        </p:txBody>
      </p:sp>
      <p:pic>
        <p:nvPicPr>
          <p:cNvPr id="186" name="Google Shape;186;p22"/>
          <p:cNvPicPr preferRelativeResize="0"/>
          <p:nvPr/>
        </p:nvPicPr>
        <p:blipFill>
          <a:blip r:embed="rId3">
            <a:extLst>
              <a:ext uri="{28A0092B-C50C-407E-A947-70E740481C1C}">
                <a14:useLocalDpi xmlns:a14="http://schemas.microsoft.com/office/drawing/2010/main" val="0"/>
              </a:ext>
            </a:extLst>
          </a:blip>
          <a:stretch>
            <a:fillRect/>
          </a:stretch>
        </p:blipFill>
        <p:spPr>
          <a:xfrm>
            <a:off x="258893" y="1590596"/>
            <a:ext cx="3764689" cy="48719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23"/>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4" name="Google Shape;194;p23"/>
          <p:cNvSpPr txBox="1"/>
          <p:nvPr/>
        </p:nvSpPr>
        <p:spPr>
          <a:xfrm>
            <a:off x="335834" y="1194349"/>
            <a:ext cx="34290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600"/>
              <a:buFont typeface="Arial"/>
              <a:buNone/>
            </a:pPr>
            <a:r>
              <a:rPr lang="LID8192" sz="1600" b="1" dirty="0" smtClean="0">
                <a:solidFill>
                  <a:srgbClr val="FFFF00"/>
                </a:solidFill>
              </a:rPr>
              <a:t>07 </a:t>
            </a:r>
            <a:r>
              <a:rPr lang="en-US" sz="1600" b="1" dirty="0" smtClean="0">
                <a:solidFill>
                  <a:srgbClr val="FFFF00"/>
                </a:solidFill>
              </a:rPr>
              <a:t>–</a:t>
            </a:r>
            <a:r>
              <a:rPr lang="LID8192" sz="1600" b="1" dirty="0" smtClean="0">
                <a:solidFill>
                  <a:srgbClr val="FFFF00"/>
                </a:solidFill>
              </a:rPr>
              <a:t> 13 June </a:t>
            </a:r>
            <a:r>
              <a:rPr lang="en-US" sz="1600" b="1" i="0" u="none" strike="noStrike" cap="none" dirty="0" smtClean="0">
                <a:solidFill>
                  <a:srgbClr val="FFFF00"/>
                </a:solidFill>
                <a:latin typeface="Arial"/>
                <a:ea typeface="Arial"/>
                <a:cs typeface="Arial"/>
                <a:sym typeface="Arial"/>
              </a:rPr>
              <a:t>2023</a:t>
            </a:r>
            <a:endParaRPr sz="1400" b="0" i="0" u="none" strike="noStrike" cap="none" dirty="0">
              <a:solidFill>
                <a:srgbClr val="000000"/>
              </a:solidFill>
              <a:latin typeface="Arial"/>
              <a:ea typeface="Arial"/>
              <a:cs typeface="Arial"/>
              <a:sym typeface="Arial"/>
            </a:endParaRPr>
          </a:p>
        </p:txBody>
      </p:sp>
      <p:sp>
        <p:nvSpPr>
          <p:cNvPr id="195" name="Google Shape;195;p23"/>
          <p:cNvSpPr txBox="1"/>
          <p:nvPr/>
        </p:nvSpPr>
        <p:spPr>
          <a:xfrm>
            <a:off x="762000" y="304800"/>
            <a:ext cx="76962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Week-2 Precipitation Outlooks</a:t>
            </a:r>
            <a:br>
              <a:rPr lang="en-US" sz="2400" b="1" i="0" u="none" strike="noStrike" cap="none">
                <a:solidFill>
                  <a:srgbClr val="FFFF00"/>
                </a:solidFill>
                <a:latin typeface="Arial"/>
                <a:ea typeface="Arial"/>
                <a:cs typeface="Arial"/>
                <a:sym typeface="Arial"/>
              </a:rPr>
            </a:br>
            <a:endParaRPr sz="2400" b="1" i="0" u="none" strike="noStrike" cap="none">
              <a:solidFill>
                <a:srgbClr val="FFFF00"/>
              </a:solidFill>
              <a:latin typeface="Arial"/>
              <a:ea typeface="Arial"/>
              <a:cs typeface="Arial"/>
              <a:sym typeface="Arial"/>
            </a:endParaRPr>
          </a:p>
        </p:txBody>
      </p:sp>
      <p:sp>
        <p:nvSpPr>
          <p:cNvPr id="196" name="Google Shape;196;p23"/>
          <p:cNvSpPr txBox="1"/>
          <p:nvPr/>
        </p:nvSpPr>
        <p:spPr>
          <a:xfrm>
            <a:off x="4260545" y="1762812"/>
            <a:ext cx="4528500" cy="4555053"/>
          </a:xfrm>
          <a:prstGeom prst="rect">
            <a:avLst/>
          </a:prstGeom>
          <a:noFill/>
          <a:ln>
            <a:noFill/>
          </a:ln>
        </p:spPr>
        <p:txBody>
          <a:bodyPr spcFirstLastPara="1" wrap="square" lIns="91425" tIns="45700" rIns="91425" bIns="45700" anchor="t" anchorCtr="0">
            <a:spAutoFit/>
          </a:bodyPr>
          <a:lstStyle/>
          <a:p>
            <a:pPr marL="152400" marR="0" lvl="0" indent="0" algn="l" rtl="0">
              <a:lnSpc>
                <a:spcPct val="100000"/>
              </a:lnSpc>
              <a:spcBef>
                <a:spcPts val="0"/>
              </a:spcBef>
              <a:spcAft>
                <a:spcPts val="0"/>
              </a:spcAft>
              <a:buNone/>
            </a:pPr>
            <a:endParaRPr sz="1200" b="1" i="0" u="none" strike="noStrike" cap="none" dirty="0">
              <a:solidFill>
                <a:schemeClr val="lt1"/>
              </a:solidFill>
              <a:latin typeface="Arial"/>
              <a:ea typeface="Arial"/>
              <a:cs typeface="Arial"/>
              <a:sym typeface="Arial"/>
            </a:endParaRPr>
          </a:p>
          <a:p>
            <a:pPr marL="457200" lvl="0" indent="-304800" algn="just">
              <a:buClr>
                <a:schemeClr val="lt1"/>
              </a:buClr>
              <a:buSzPts val="1200"/>
              <a:buAutoNum type="arabicPeriod"/>
            </a:pPr>
            <a:r>
              <a:rPr lang="en-US" sz="1200" b="1" dirty="0">
                <a:solidFill>
                  <a:schemeClr val="lt1"/>
                </a:solidFill>
              </a:rPr>
              <a:t>The probabilistic forecasts call for above 50% chance for weekly rainfall to be above-normal (above the upper </a:t>
            </a:r>
            <a:r>
              <a:rPr lang="en-US" sz="1200" b="1" dirty="0" err="1">
                <a:solidFill>
                  <a:schemeClr val="lt1"/>
                </a:solidFill>
              </a:rPr>
              <a:t>tercile</a:t>
            </a:r>
            <a:r>
              <a:rPr lang="en-US" sz="1200" b="1" dirty="0">
                <a:solidFill>
                  <a:schemeClr val="lt1"/>
                </a:solidFill>
              </a:rPr>
              <a:t>) over much of Sierra Leone, Liberia, Cote d’Ivoire, Ghana, Togo, Benin, Nigeria, Cameroon and Equatorial Guinea, southern Niger, central and southern parts of Chad, southern Sudan, northern South Sudan, northern and central parts of Gabon, and western Congo. In particular, there is above 65% chance for rainfall to be above-normal over southern Cote d’Ivoire, north-central Nigeria, southern portions of Chad and Sudan.</a:t>
            </a:r>
          </a:p>
          <a:p>
            <a:pPr marL="457200" lvl="0" indent="-304800" algn="just">
              <a:buClr>
                <a:schemeClr val="lt1"/>
              </a:buClr>
              <a:buSzPts val="1200"/>
              <a:buAutoNum type="arabicPeriod"/>
            </a:pPr>
            <a:endParaRPr lang="en-US" sz="1200" b="1" dirty="0">
              <a:solidFill>
                <a:schemeClr val="lt1"/>
              </a:solidFill>
            </a:endParaRPr>
          </a:p>
          <a:p>
            <a:pPr marL="457200" lvl="0" indent="-304800" algn="just">
              <a:buClr>
                <a:schemeClr val="lt1"/>
              </a:buClr>
              <a:buSzPts val="1200"/>
              <a:buAutoNum type="arabicPeriod"/>
            </a:pPr>
            <a:r>
              <a:rPr lang="en-US" sz="1200" b="1" dirty="0">
                <a:solidFill>
                  <a:schemeClr val="lt1"/>
                </a:solidFill>
              </a:rPr>
              <a:t>The forecasts call for above 50% chance for weekly total rainfall to be below-normal (below the lower </a:t>
            </a:r>
            <a:r>
              <a:rPr lang="en-US" sz="1200" b="1" dirty="0" err="1">
                <a:solidFill>
                  <a:schemeClr val="lt1"/>
                </a:solidFill>
              </a:rPr>
              <a:t>tercile</a:t>
            </a:r>
            <a:r>
              <a:rPr lang="en-US" sz="1200" b="1" dirty="0">
                <a:solidFill>
                  <a:schemeClr val="lt1"/>
                </a:solidFill>
              </a:rPr>
              <a:t>) over southern South Sudan, southwestern Ethiopia, northeastern DR Congo, much of Rwanda and Burundi, northern Tanzania, much of Uganda, and western Kenya. In particular, there is above 65% chance for rainfall to be below-normal over much of Uganda, and western Kenya.</a:t>
            </a:r>
          </a:p>
          <a:p>
            <a:pPr marL="457200" marR="0" lvl="0" indent="0" algn="just" rtl="0">
              <a:lnSpc>
                <a:spcPct val="100000"/>
              </a:lnSpc>
              <a:spcBef>
                <a:spcPts val="0"/>
              </a:spcBef>
              <a:spcAft>
                <a:spcPts val="0"/>
              </a:spcAft>
              <a:buNone/>
            </a:pPr>
            <a:endParaRPr sz="1200" b="1" dirty="0">
              <a:solidFill>
                <a:schemeClr val="lt1"/>
              </a:solidFill>
            </a:endParaRPr>
          </a:p>
          <a:p>
            <a:pPr marL="457200" marR="0" lvl="0" indent="0" algn="just" rtl="0">
              <a:lnSpc>
                <a:spcPct val="100000"/>
              </a:lnSpc>
              <a:spcBef>
                <a:spcPts val="0"/>
              </a:spcBef>
              <a:spcAft>
                <a:spcPts val="0"/>
              </a:spcAft>
              <a:buNone/>
            </a:pPr>
            <a:endParaRPr dirty="0"/>
          </a:p>
          <a:p>
            <a:pPr marL="457200" marR="0" lvl="0" indent="-228600" algn="just" rtl="0">
              <a:lnSpc>
                <a:spcPct val="100000"/>
              </a:lnSpc>
              <a:spcBef>
                <a:spcPts val="0"/>
              </a:spcBef>
              <a:spcAft>
                <a:spcPts val="0"/>
              </a:spcAft>
              <a:buClr>
                <a:schemeClr val="lt1"/>
              </a:buClr>
              <a:buSzPts val="1200"/>
              <a:buFont typeface="Arial"/>
              <a:buNone/>
            </a:pPr>
            <a:endParaRPr sz="1200" b="1" i="0" u="none" strike="noStrike" cap="none" dirty="0">
              <a:solidFill>
                <a:schemeClr val="lt1"/>
              </a:solidFill>
              <a:latin typeface="Arial"/>
              <a:ea typeface="Arial"/>
              <a:cs typeface="Arial"/>
              <a:sym typeface="Arial"/>
            </a:endParaRPr>
          </a:p>
        </p:txBody>
      </p:sp>
      <p:pic>
        <p:nvPicPr>
          <p:cNvPr id="197" name="Google Shape;197;p23"/>
          <p:cNvPicPr preferRelativeResize="0"/>
          <p:nvPr/>
        </p:nvPicPr>
        <p:blipFill>
          <a:blip r:embed="rId3">
            <a:extLst>
              <a:ext uri="{28A0092B-C50C-407E-A947-70E740481C1C}">
                <a14:useLocalDpi xmlns:a14="http://schemas.microsoft.com/office/drawing/2010/main" val="0"/>
              </a:ext>
            </a:extLst>
          </a:blip>
          <a:stretch>
            <a:fillRect/>
          </a:stretch>
        </p:blipFill>
        <p:spPr>
          <a:xfrm>
            <a:off x="197655" y="1533050"/>
            <a:ext cx="3705354" cy="47951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61475" y="708600"/>
            <a:ext cx="9013500" cy="6149400"/>
          </a:xfrm>
          <a:prstGeom prst="rect">
            <a:avLst/>
          </a:prstGeom>
          <a:noFill/>
          <a:ln>
            <a:noFill/>
          </a:ln>
        </p:spPr>
        <p:txBody>
          <a:bodyPr spcFirstLastPara="1" wrap="square" lIns="91425" tIns="45700" rIns="91425" bIns="45700" anchor="t" anchorCtr="0">
            <a:noAutofit/>
          </a:bodyPr>
          <a:lstStyle/>
          <a:p>
            <a:pPr lvl="0" indent="-285750" algn="just">
              <a:lnSpc>
                <a:spcPct val="90000"/>
              </a:lnSpc>
              <a:spcBef>
                <a:spcPts val="0"/>
              </a:spcBef>
              <a:buClr>
                <a:schemeClr val="lt1"/>
              </a:buClr>
              <a:buSzPts val="900"/>
              <a:buFont typeface="Arial"/>
              <a:buChar char="•"/>
            </a:pPr>
            <a:r>
              <a:rPr lang="en-US" sz="1200" b="1" dirty="0">
                <a:solidFill>
                  <a:schemeClr val="lt1"/>
                </a:solidFill>
                <a:latin typeface="Arial"/>
                <a:ea typeface="Arial"/>
                <a:cs typeface="Arial"/>
                <a:sym typeface="Arial"/>
              </a:rPr>
              <a:t>Over the past 30 days, in East Africa, above-average rainfall was observed over much Ethiopia, northwestern Kenya, Djibouti, northern and central Somalia, parts western Tanzania, Burundi and Rwanda. Rainfall was below-average over many parts of South Sudan, the far western Ethiopia and southern Somalia, and coastal Tanzania. In southern Africa, rainfall was above-average over the eastern portion of South Africa, Lesotho, </a:t>
            </a:r>
            <a:r>
              <a:rPr lang="en-US" sz="1200" b="1" dirty="0" err="1">
                <a:solidFill>
                  <a:schemeClr val="lt1"/>
                </a:solidFill>
                <a:latin typeface="Arial"/>
                <a:ea typeface="Arial"/>
                <a:cs typeface="Arial"/>
                <a:sym typeface="Arial"/>
              </a:rPr>
              <a:t>Eswatini</a:t>
            </a:r>
            <a:r>
              <a:rPr lang="en-US" sz="1200" b="1" dirty="0">
                <a:solidFill>
                  <a:schemeClr val="lt1"/>
                </a:solidFill>
                <a:latin typeface="Arial"/>
                <a:ea typeface="Arial"/>
                <a:cs typeface="Arial"/>
                <a:sym typeface="Arial"/>
              </a:rPr>
              <a:t>,  and pockets of Madagascar. In Central Africa, rainfall was above-average over the far southern Congo, parts of CAR, and southern and eastern DRC. Below-average rainfall was observed over much of Cameroon, Equatorial Guinea, Gabon, parts of western and northern DRC, and pockets of CAR. In West Africa, rainfall was above-average over much of Guinea, southwestern Mali, Sierra Leone, Liberia, Cote </a:t>
            </a:r>
            <a:r>
              <a:rPr lang="en-US" sz="1200" b="1" dirty="0" err="1">
                <a:solidFill>
                  <a:schemeClr val="lt1"/>
                </a:solidFill>
                <a:latin typeface="Arial"/>
                <a:ea typeface="Arial"/>
                <a:cs typeface="Arial"/>
                <a:sym typeface="Arial"/>
              </a:rPr>
              <a:t>d’Ivoireand</a:t>
            </a:r>
            <a:r>
              <a:rPr lang="en-US" sz="1200" b="1" dirty="0">
                <a:solidFill>
                  <a:schemeClr val="lt1"/>
                </a:solidFill>
                <a:latin typeface="Arial"/>
                <a:ea typeface="Arial"/>
                <a:cs typeface="Arial"/>
                <a:sym typeface="Arial"/>
              </a:rPr>
              <a:t> parts of Burkina Faso. Below-average rainfall was observed over many parts of Nigeria.</a:t>
            </a:r>
          </a:p>
          <a:p>
            <a:pPr lvl="0" indent="-285750" algn="just">
              <a:lnSpc>
                <a:spcPct val="90000"/>
              </a:lnSpc>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a:p>
            <a:pPr marL="158750" lvl="0" indent="0" algn="just" rtl="0">
              <a:lnSpc>
                <a:spcPct val="100000"/>
              </a:lnSpc>
              <a:spcBef>
                <a:spcPts val="0"/>
              </a:spcBef>
              <a:spcAft>
                <a:spcPts val="0"/>
              </a:spcAft>
              <a:buClr>
                <a:schemeClr val="lt1"/>
              </a:buClr>
              <a:buSzPts val="1100"/>
              <a:buNone/>
            </a:pPr>
            <a:endParaRPr sz="1200" b="1" dirty="0" smtClean="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During the past 7 days, in East Africa, rainfall was above-average over many parts of Ethiopia and western South Sudan. Below-average rainfall was observed over parts of eastern South Sudan, and the far western Ethiopia. In Central Africa, rainfall was above-average over northern Cameroon and southern Congo, and parts of western DRC. Below-average rainfall was observed over western Cameroon, Equatorial Guinea, and parts of central and northcentral DRC. In West Africa, above-average rainfall was observed over the western portion of the Gulf of Guinea region, while rainfall was below-average across the central and eastern portions of the Gulf of Guinea region. In Southern Africa, above-average rainfall was observed over parts of central and southern South Africa.</a:t>
            </a:r>
          </a:p>
          <a:p>
            <a:pPr lvl="0" indent="-285750" algn="just">
              <a:spcBef>
                <a:spcPts val="0"/>
              </a:spcBef>
              <a:buClr>
                <a:schemeClr val="lt1"/>
              </a:buClr>
              <a:buSzPts val="900"/>
              <a:buFont typeface="Arial"/>
              <a:buChar char="•"/>
            </a:pPr>
            <a:endParaRPr lang="en-US" sz="1200" b="1" dirty="0">
              <a:solidFill>
                <a:schemeClr val="lt1"/>
              </a:solidFill>
              <a:latin typeface="Arial"/>
              <a:ea typeface="Arial"/>
              <a:cs typeface="Arial"/>
              <a:sym typeface="Arial"/>
            </a:endParaRPr>
          </a:p>
          <a:p>
            <a:pPr lvl="0" indent="-285750" algn="just">
              <a:spcBef>
                <a:spcPts val="0"/>
              </a:spcBef>
              <a:buClr>
                <a:schemeClr val="lt1"/>
              </a:buClr>
              <a:buSzPts val="900"/>
              <a:buFont typeface="Arial"/>
              <a:buChar char="•"/>
            </a:pPr>
            <a:r>
              <a:rPr lang="en-US" sz="1200" b="1" dirty="0">
                <a:solidFill>
                  <a:schemeClr val="lt1"/>
                </a:solidFill>
                <a:latin typeface="Arial"/>
                <a:ea typeface="Arial"/>
                <a:cs typeface="Arial"/>
                <a:sym typeface="Arial"/>
              </a:rPr>
              <a:t>The Week-1 outlook calls for above-normal rainfall over eastern Guinea, northeastern Nigeria, southern Chad, southwestern Cameroon, Equatorial Guinea, Gabon, northern Ethiopia and eastern </a:t>
            </a:r>
            <a:r>
              <a:rPr lang="en-US" sz="1200" b="1" dirty="0" err="1">
                <a:solidFill>
                  <a:schemeClr val="lt1"/>
                </a:solidFill>
                <a:latin typeface="Arial"/>
                <a:ea typeface="Arial"/>
                <a:cs typeface="Arial"/>
                <a:sym typeface="Arial"/>
              </a:rPr>
              <a:t>Soth</a:t>
            </a:r>
            <a:r>
              <a:rPr lang="en-US" sz="1200" b="1" dirty="0">
                <a:solidFill>
                  <a:schemeClr val="lt1"/>
                </a:solidFill>
                <a:latin typeface="Arial"/>
                <a:ea typeface="Arial"/>
                <a:cs typeface="Arial"/>
                <a:sym typeface="Arial"/>
              </a:rPr>
              <a:t> Africa. In contrast, there is an increased chance for below-normal rainfall in the Lake Victoria region. For week-2, there is an increased chance for above-normal rainfall across the central and eastern portions of the Gulf of Guinea region and the neighboring areas of Central Africa, and southern Sudan. In contrast, there is an increased chance for below-normal rainfall in the Lake Victoria region.</a:t>
            </a:r>
            <a:endParaRPr lang="en-US" sz="1200" b="1" dirty="0">
              <a:solidFill>
                <a:schemeClr val="lt1"/>
              </a:solidFill>
              <a:latin typeface="Arial"/>
              <a:ea typeface="Arial"/>
              <a:cs typeface="Arial"/>
              <a:sym typeface="Arial"/>
            </a:endParaRPr>
          </a:p>
        </p:txBody>
      </p:sp>
      <p:sp>
        <p:nvSpPr>
          <p:cNvPr id="204" name="Google Shape;204;p24"/>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14"/>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15240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34537" y="228600"/>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Highlights:</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2" name="Rectangle 1"/>
          <p:cNvSpPr/>
          <p:nvPr/>
        </p:nvSpPr>
        <p:spPr>
          <a:xfrm>
            <a:off x="181113" y="1626196"/>
            <a:ext cx="8583745" cy="3624069"/>
          </a:xfrm>
          <a:prstGeom prst="rect">
            <a:avLst/>
          </a:prstGeom>
        </p:spPr>
        <p:txBody>
          <a:bodyPr wrap="square">
            <a:spAutoFit/>
          </a:bodyPr>
          <a:lstStyle/>
          <a:p>
            <a:pPr marL="457200" indent="-285750" algn="just">
              <a:buClr>
                <a:schemeClr val="lt1"/>
              </a:buClr>
              <a:buSzPts val="900"/>
              <a:buFont typeface="Arial"/>
              <a:buChar char="•"/>
            </a:pPr>
            <a:r>
              <a:rPr lang="en-US" sz="1350" b="1" dirty="0">
                <a:solidFill>
                  <a:schemeClr val="lt1"/>
                </a:solidFill>
              </a:rPr>
              <a:t>During the past 7 days, in East Africa, rainfall was above-average over many parts of Ethiopia and western South Sudan. Below-average rainfall was observed over parts of eastern South Sudan, and the far western Ethiopia. In Central Africa, rainfall was above-average over northern Cameroon and southern Congo, and parts of western DRC. Below-average rainfall was observed over western Cameroon, Equatorial Guinea, and parts of central and northcentral DRC. In West Africa, above-average rainfall was observed over the western portion of the Gulf of Guinea region, while rainfall was below-average across the central and eastern portions of the Gulf of Guinea region. In Southern Africa, above-average rainfall was observed over parts of central and southern South Africa.</a:t>
            </a:r>
          </a:p>
          <a:p>
            <a:pPr marL="457200" indent="-285750" algn="just">
              <a:buClr>
                <a:schemeClr val="lt1"/>
              </a:buClr>
              <a:buSzPts val="900"/>
              <a:buFont typeface="Arial"/>
              <a:buChar char="•"/>
            </a:pPr>
            <a:endParaRPr lang="en-US" sz="1350" b="1" dirty="0">
              <a:solidFill>
                <a:schemeClr val="lt1"/>
              </a:solidFill>
            </a:endParaRPr>
          </a:p>
          <a:p>
            <a:pPr marL="457200" indent="-285750" algn="just">
              <a:buClr>
                <a:schemeClr val="lt1"/>
              </a:buClr>
              <a:buSzPts val="900"/>
              <a:buFont typeface="Arial"/>
              <a:buChar char="•"/>
            </a:pPr>
            <a:r>
              <a:rPr lang="en-US" sz="1350" b="1" dirty="0">
                <a:solidFill>
                  <a:schemeClr val="lt1"/>
                </a:solidFill>
              </a:rPr>
              <a:t>The Week-1 outlook calls for above-normal rainfall over eastern Guinea, northeastern Nigeria, southern Chad, southwestern Cameroon, Equatorial Guinea, Gabon, northern Ethiopia and eastern </a:t>
            </a:r>
            <a:r>
              <a:rPr lang="en-US" sz="1350" b="1" dirty="0" err="1">
                <a:solidFill>
                  <a:schemeClr val="lt1"/>
                </a:solidFill>
              </a:rPr>
              <a:t>Soth</a:t>
            </a:r>
            <a:r>
              <a:rPr lang="en-US" sz="1350" b="1" dirty="0">
                <a:solidFill>
                  <a:schemeClr val="lt1"/>
                </a:solidFill>
              </a:rPr>
              <a:t> Africa. In contrast, there is an increased chance for below-normal rainfall in the Lake Victoria region. For week-2, there is an increased chance for above-normal rainfall across the central and eastern portions of the Gulf of Guinea </a:t>
            </a:r>
            <a:r>
              <a:rPr lang="en-US" sz="1350" b="1" dirty="0" smtClean="0">
                <a:solidFill>
                  <a:schemeClr val="lt1"/>
                </a:solidFill>
              </a:rPr>
              <a:t>region</a:t>
            </a:r>
            <a:r>
              <a:rPr lang="LID8192" sz="1350" b="1" dirty="0" smtClean="0">
                <a:solidFill>
                  <a:schemeClr val="lt1"/>
                </a:solidFill>
              </a:rPr>
              <a:t> </a:t>
            </a:r>
            <a:r>
              <a:rPr lang="en-US" sz="1350" b="1" dirty="0" smtClean="0">
                <a:solidFill>
                  <a:schemeClr val="lt1"/>
                </a:solidFill>
              </a:rPr>
              <a:t>and </a:t>
            </a:r>
            <a:r>
              <a:rPr lang="en-US" sz="1350" b="1" dirty="0">
                <a:solidFill>
                  <a:schemeClr val="lt1"/>
                </a:solidFill>
              </a:rPr>
              <a:t>the neighboring areas of Central </a:t>
            </a:r>
            <a:r>
              <a:rPr lang="en-US" sz="1350" b="1" dirty="0" smtClean="0">
                <a:solidFill>
                  <a:schemeClr val="lt1"/>
                </a:solidFill>
              </a:rPr>
              <a:t>Africa</a:t>
            </a:r>
            <a:r>
              <a:rPr lang="LID8192" sz="1350" b="1" dirty="0" smtClean="0">
                <a:solidFill>
                  <a:schemeClr val="lt1"/>
                </a:solidFill>
              </a:rPr>
              <a:t>, and southern Sudan</a:t>
            </a:r>
            <a:r>
              <a:rPr lang="en-US" sz="1350" b="1" dirty="0" smtClean="0">
                <a:solidFill>
                  <a:schemeClr val="lt1"/>
                </a:solidFill>
              </a:rPr>
              <a:t>. </a:t>
            </a:r>
            <a:r>
              <a:rPr lang="en-US" sz="1350" b="1" dirty="0">
                <a:solidFill>
                  <a:schemeClr val="lt1"/>
                </a:solidFill>
              </a:rPr>
              <a:t>In contrast, there is an increased chance for below-normal rainfall in the Lake Victoria region.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16"/>
          <p:cNvSpPr txBox="1"/>
          <p:nvPr/>
        </p:nvSpPr>
        <p:spPr>
          <a:xfrm>
            <a:off x="68648" y="5249465"/>
            <a:ext cx="8991600" cy="1408037"/>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90 days, in East Africa, above-average rainfall was observed over </a:t>
            </a:r>
            <a:r>
              <a:rPr lang="en-US" sz="950" b="1" i="0" u="none" strike="noStrike" cap="none" dirty="0" smtClean="0">
                <a:solidFill>
                  <a:schemeClr val="lt1"/>
                </a:solidFill>
                <a:latin typeface="Arial"/>
                <a:ea typeface="Arial"/>
                <a:cs typeface="Arial"/>
                <a:sym typeface="Arial"/>
              </a:rPr>
              <a:t>much Ethiopia</a:t>
            </a:r>
            <a:r>
              <a:rPr lang="en-US" sz="950" b="1" i="0" u="none" strike="noStrike" cap="none" dirty="0">
                <a:solidFill>
                  <a:schemeClr val="lt1"/>
                </a:solidFill>
                <a:latin typeface="Arial"/>
                <a:ea typeface="Arial"/>
                <a:cs typeface="Arial"/>
                <a:sym typeface="Arial"/>
              </a:rPr>
              <a:t>, many parts of </a:t>
            </a:r>
            <a:r>
              <a:rPr lang="en-US" sz="950" b="1" i="0" u="none" strike="noStrike" cap="none" dirty="0" smtClean="0">
                <a:solidFill>
                  <a:schemeClr val="lt1"/>
                </a:solidFill>
                <a:latin typeface="Arial"/>
                <a:ea typeface="Arial"/>
                <a:cs typeface="Arial"/>
                <a:sym typeface="Arial"/>
              </a:rPr>
              <a:t>Somalia and Kenya, </a:t>
            </a:r>
            <a:r>
              <a:rPr lang="en-US" sz="950" b="1" i="0" u="none" strike="noStrike" cap="none" dirty="0">
                <a:solidFill>
                  <a:schemeClr val="lt1"/>
                </a:solidFill>
                <a:latin typeface="Arial"/>
                <a:ea typeface="Arial"/>
                <a:cs typeface="Arial"/>
                <a:sym typeface="Arial"/>
              </a:rPr>
              <a:t>Djibouti, </a:t>
            </a:r>
            <a:r>
              <a:rPr lang="en-US" sz="950" b="1" i="0" u="none" strike="noStrike" cap="none" dirty="0" smtClean="0">
                <a:solidFill>
                  <a:schemeClr val="lt1"/>
                </a:solidFill>
                <a:latin typeface="Arial"/>
                <a:ea typeface="Arial"/>
                <a:cs typeface="Arial"/>
                <a:sym typeface="Arial"/>
              </a:rPr>
              <a:t>parts of </a:t>
            </a:r>
            <a:r>
              <a:rPr lang="en-US" sz="950" b="1" i="0" u="none" strike="noStrike" cap="none" dirty="0">
                <a:solidFill>
                  <a:schemeClr val="lt1"/>
                </a:solidFill>
                <a:latin typeface="Arial"/>
                <a:ea typeface="Arial"/>
                <a:cs typeface="Arial"/>
                <a:sym typeface="Arial"/>
              </a:rPr>
              <a:t>Eritrea, </a:t>
            </a:r>
            <a:r>
              <a:rPr lang="en-US" sz="950" b="1" i="0" u="none" strike="noStrike" cap="none" dirty="0" smtClean="0">
                <a:solidFill>
                  <a:schemeClr val="lt1"/>
                </a:solidFill>
                <a:latin typeface="Arial"/>
                <a:ea typeface="Arial"/>
                <a:cs typeface="Arial"/>
                <a:sym typeface="Arial"/>
              </a:rPr>
              <a:t>Uganda</a:t>
            </a:r>
            <a:r>
              <a:rPr lang="en-US" sz="950" b="1" i="0" u="none" strike="noStrike" cap="none" dirty="0">
                <a:solidFill>
                  <a:schemeClr val="lt1"/>
                </a:solidFill>
                <a:latin typeface="Arial"/>
                <a:ea typeface="Arial"/>
                <a:cs typeface="Arial"/>
                <a:sym typeface="Arial"/>
              </a:rPr>
              <a:t>, western </a:t>
            </a:r>
            <a:r>
              <a:rPr lang="LID8192" sz="950" b="1" i="0" u="none" strike="noStrike" cap="none" dirty="0" smtClean="0">
                <a:solidFill>
                  <a:schemeClr val="lt1"/>
                </a:solidFill>
                <a:latin typeface="Arial"/>
                <a:ea typeface="Arial"/>
                <a:cs typeface="Arial"/>
                <a:sym typeface="Arial"/>
              </a:rPr>
              <a:t>and central </a:t>
            </a:r>
            <a:r>
              <a:rPr lang="en-US" sz="950" b="1" i="0" u="none" strike="noStrike" cap="none" dirty="0" smtClean="0">
                <a:solidFill>
                  <a:schemeClr val="lt1"/>
                </a:solidFill>
                <a:latin typeface="Arial"/>
                <a:ea typeface="Arial"/>
                <a:cs typeface="Arial"/>
                <a:sym typeface="Arial"/>
              </a:rPr>
              <a:t>Tanzania</a:t>
            </a:r>
            <a:r>
              <a:rPr lang="en-US" sz="950" b="1" i="0" u="none" strike="noStrike" cap="none" dirty="0">
                <a:solidFill>
                  <a:schemeClr val="lt1"/>
                </a:solidFill>
                <a:latin typeface="Arial"/>
                <a:ea typeface="Arial"/>
                <a:cs typeface="Arial"/>
                <a:sym typeface="Arial"/>
              </a:rPr>
              <a:t>, Burundi, Rwanda, </a:t>
            </a:r>
            <a:r>
              <a:rPr lang="en-US" sz="950" b="1" i="0" u="none" strike="noStrike" cap="none" dirty="0" smtClean="0">
                <a:solidFill>
                  <a:schemeClr val="lt1"/>
                </a:solidFill>
                <a:latin typeface="Arial"/>
                <a:ea typeface="Arial"/>
                <a:cs typeface="Arial"/>
                <a:sym typeface="Arial"/>
              </a:rPr>
              <a:t>and </a:t>
            </a:r>
            <a:r>
              <a:rPr lang="LID8192" sz="950" b="1" i="0" u="none" strike="noStrike" cap="none" dirty="0" smtClean="0">
                <a:solidFill>
                  <a:schemeClr val="lt1"/>
                </a:solidFill>
                <a:latin typeface="Arial"/>
                <a:ea typeface="Arial"/>
                <a:cs typeface="Arial"/>
                <a:sym typeface="Arial"/>
              </a:rPr>
              <a:t>pockets of </a:t>
            </a:r>
            <a:r>
              <a:rPr lang="en-US" sz="950" b="1" i="0" u="none" strike="noStrike" cap="none" dirty="0" smtClean="0">
                <a:solidFill>
                  <a:schemeClr val="lt1"/>
                </a:solidFill>
                <a:latin typeface="Arial"/>
                <a:ea typeface="Arial"/>
                <a:cs typeface="Arial"/>
                <a:sym typeface="Arial"/>
              </a:rPr>
              <a:t>South Sudan. </a:t>
            </a:r>
            <a:r>
              <a:rPr lang="en-US" sz="950" b="1" i="0" u="none" strike="noStrike" cap="none" dirty="0">
                <a:solidFill>
                  <a:schemeClr val="lt1"/>
                </a:solidFill>
                <a:latin typeface="Arial"/>
                <a:ea typeface="Arial"/>
                <a:cs typeface="Arial"/>
                <a:sym typeface="Arial"/>
              </a:rPr>
              <a:t>Rainfall was below-average over </a:t>
            </a:r>
            <a:r>
              <a:rPr lang="LID8192" sz="950" b="1" i="0" u="none" strike="noStrike" cap="none" dirty="0" smtClean="0">
                <a:solidFill>
                  <a:schemeClr val="lt1"/>
                </a:solidFill>
                <a:latin typeface="Arial"/>
                <a:ea typeface="Arial"/>
                <a:cs typeface="Arial"/>
                <a:sym typeface="Arial"/>
              </a:rPr>
              <a:t>much </a:t>
            </a:r>
            <a:r>
              <a:rPr lang="en-US" sz="950" b="1" i="0" u="none" strike="noStrike" cap="none" dirty="0" smtClean="0">
                <a:solidFill>
                  <a:schemeClr val="lt1"/>
                </a:solidFill>
                <a:latin typeface="Arial"/>
                <a:ea typeface="Arial"/>
                <a:cs typeface="Arial"/>
                <a:sym typeface="Arial"/>
              </a:rPr>
              <a:t>of South Sudan,</a:t>
            </a:r>
            <a:r>
              <a:rPr lang="LID8192" sz="950" b="1" i="0" u="none" strike="noStrike" cap="none" dirty="0" smtClean="0">
                <a:solidFill>
                  <a:schemeClr val="lt1"/>
                </a:solidFill>
                <a:latin typeface="Arial"/>
                <a:ea typeface="Arial"/>
                <a:cs typeface="Arial"/>
                <a:sym typeface="Arial"/>
              </a:rPr>
              <a:t> the far western Ethiopia, </a:t>
            </a:r>
            <a:r>
              <a:rPr lang="en-US" sz="950" b="1" i="0" u="none" strike="noStrike" cap="none" dirty="0" smtClean="0">
                <a:solidFill>
                  <a:schemeClr val="lt1"/>
                </a:solidFill>
                <a:latin typeface="Arial"/>
                <a:ea typeface="Arial"/>
                <a:cs typeface="Arial"/>
                <a:sym typeface="Arial"/>
              </a:rPr>
              <a:t>parts of southern Somalia, the far southern Kenya and eastern Tanzania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above-average rainfall was observed over </a:t>
            </a:r>
            <a:r>
              <a:rPr lang="LID8192" sz="950" b="1" i="0" u="none" strike="noStrike" cap="none" dirty="0" smtClean="0">
                <a:solidFill>
                  <a:schemeClr val="lt1"/>
                </a:solidFill>
                <a:latin typeface="Arial"/>
                <a:ea typeface="Arial"/>
                <a:cs typeface="Arial"/>
                <a:sym typeface="Arial"/>
              </a:rPr>
              <a:t>many parts of</a:t>
            </a:r>
            <a:r>
              <a:rPr lang="en-US" sz="950" b="1" i="0" u="none" strike="noStrike" cap="none" dirty="0" smtClean="0">
                <a:solidFill>
                  <a:schemeClr val="lt1"/>
                </a:solidFill>
                <a:latin typeface="Arial"/>
                <a:ea typeface="Arial"/>
                <a:cs typeface="Arial"/>
                <a:sym typeface="Arial"/>
              </a:rPr>
              <a:t> Angola, </a:t>
            </a:r>
            <a:r>
              <a:rPr lang="LID8192" sz="950" b="1" i="0" u="none" strike="noStrike" cap="none" dirty="0" smtClean="0">
                <a:solidFill>
                  <a:schemeClr val="lt1"/>
                </a:solidFill>
                <a:latin typeface="Arial"/>
                <a:ea typeface="Arial"/>
                <a:cs typeface="Arial"/>
                <a:sym typeface="Arial"/>
              </a:rPr>
              <a:t>northern and </a:t>
            </a:r>
            <a:r>
              <a:rPr lang="en-US" sz="950" b="1" i="0" u="none" strike="noStrike" cap="none" dirty="0" smtClean="0">
                <a:solidFill>
                  <a:schemeClr val="lt1"/>
                </a:solidFill>
                <a:latin typeface="Arial"/>
                <a:ea typeface="Arial"/>
                <a:cs typeface="Arial"/>
                <a:sym typeface="Arial"/>
              </a:rPr>
              <a:t>eastern Zambia, parts of eastern and southern South Africa, Lesotho, much of Mozambique, and </a:t>
            </a:r>
            <a:r>
              <a:rPr lang="LID8192" sz="950" b="1" i="0" u="none" strike="noStrike" cap="none" dirty="0" smtClean="0">
                <a:solidFill>
                  <a:schemeClr val="lt1"/>
                </a:solidFill>
                <a:latin typeface="Arial"/>
                <a:ea typeface="Arial"/>
                <a:cs typeface="Arial"/>
                <a:sym typeface="Arial"/>
              </a:rPr>
              <a:t>much of</a:t>
            </a:r>
            <a:r>
              <a:rPr lang="en-US" sz="950" b="1" i="0" u="none" strike="noStrike" cap="none" dirty="0" smtClean="0">
                <a:solidFill>
                  <a:schemeClr val="lt1"/>
                </a:solidFill>
                <a:latin typeface="Arial"/>
                <a:ea typeface="Arial"/>
                <a:cs typeface="Arial"/>
                <a:sym typeface="Arial"/>
              </a:rPr>
              <a:t> Madagascar. </a:t>
            </a:r>
            <a:r>
              <a:rPr lang="en-US" sz="950" b="1" i="0" u="none" strike="noStrike" cap="none" dirty="0">
                <a:solidFill>
                  <a:schemeClr val="lt1"/>
                </a:solidFill>
                <a:latin typeface="Arial"/>
                <a:ea typeface="Arial"/>
                <a:cs typeface="Arial"/>
                <a:sym typeface="Arial"/>
              </a:rPr>
              <a:t>Below-average rainfall was observed over </a:t>
            </a:r>
            <a:r>
              <a:rPr lang="LID8192" sz="950" b="1" i="0" u="none" strike="noStrike" cap="none" dirty="0" smtClean="0">
                <a:solidFill>
                  <a:schemeClr val="lt1"/>
                </a:solidFill>
                <a:latin typeface="Arial"/>
                <a:ea typeface="Arial"/>
                <a:cs typeface="Arial"/>
                <a:sym typeface="Arial"/>
              </a:rPr>
              <a:t>the </a:t>
            </a:r>
            <a:r>
              <a:rPr lang="en-US" sz="950" b="1" i="0" u="none" strike="noStrike" cap="none" dirty="0" smtClean="0">
                <a:solidFill>
                  <a:schemeClr val="lt1"/>
                </a:solidFill>
                <a:latin typeface="Arial"/>
                <a:ea typeface="Arial"/>
                <a:cs typeface="Arial"/>
                <a:sym typeface="Arial"/>
              </a:rPr>
              <a:t>southern Angola, western and southern Zambia, much of Namibia, </a:t>
            </a:r>
            <a:r>
              <a:rPr lang="LID8192" sz="950" b="1" i="0" u="none" strike="noStrike" cap="none" dirty="0" smtClean="0">
                <a:solidFill>
                  <a:schemeClr val="lt1"/>
                </a:solidFill>
                <a:latin typeface="Arial"/>
                <a:ea typeface="Arial"/>
                <a:cs typeface="Arial"/>
                <a:sym typeface="Arial"/>
              </a:rPr>
              <a:t>much of</a:t>
            </a:r>
            <a:r>
              <a:rPr lang="en-US" sz="950" b="1" i="0" u="none" strike="noStrike" cap="none" dirty="0" smtClean="0">
                <a:solidFill>
                  <a:schemeClr val="lt1"/>
                </a:solidFill>
                <a:latin typeface="Arial"/>
                <a:ea typeface="Arial"/>
                <a:cs typeface="Arial"/>
                <a:sym typeface="Arial"/>
              </a:rPr>
              <a:t> Botswana, western</a:t>
            </a:r>
            <a:r>
              <a:rPr lang="LID8192" sz="950" b="1" i="0" u="none" strike="noStrike" cap="none" dirty="0" smtClean="0">
                <a:solidFill>
                  <a:schemeClr val="lt1"/>
                </a:solidFill>
                <a:latin typeface="Arial"/>
                <a:ea typeface="Arial"/>
                <a:cs typeface="Arial"/>
                <a:sym typeface="Arial"/>
              </a:rPr>
              <a:t> and</a:t>
            </a:r>
            <a:r>
              <a:rPr lang="en-US" sz="950" b="1" i="0" u="none" strike="noStrike" cap="none" dirty="0" smtClean="0">
                <a:solidFill>
                  <a:schemeClr val="lt1"/>
                </a:solidFill>
                <a:latin typeface="Arial"/>
                <a:ea typeface="Arial"/>
                <a:cs typeface="Arial"/>
                <a:sym typeface="Arial"/>
              </a:rPr>
              <a:t> South Africa, Zimbabwe, pockets of northeastern Mozambique and northern 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dirty="0" smtClean="0">
                <a:solidFill>
                  <a:schemeClr val="lt1"/>
                </a:solidFill>
              </a:rPr>
              <a:t>pockets of Cameroon, western and central CAR, much of Congo, and northern and southern DRC</a:t>
            </a:r>
            <a:r>
              <a:rPr lang="en-US" sz="950" b="1" i="0" u="none" strike="noStrike" cap="none" dirty="0" smtClean="0">
                <a:solidFill>
                  <a:schemeClr val="lt1"/>
                </a:solidFill>
                <a:latin typeface="Arial"/>
                <a:ea typeface="Arial"/>
                <a:cs typeface="Arial"/>
                <a:sym typeface="Arial"/>
              </a:rPr>
              <a:t>. Rainfall was below-average over </a:t>
            </a:r>
            <a:r>
              <a:rPr lang="LID8192" sz="950" b="1" i="0" u="none" strike="noStrike" cap="none" dirty="0" smtClean="0">
                <a:solidFill>
                  <a:schemeClr val="lt1"/>
                </a:solidFill>
                <a:latin typeface="Arial"/>
                <a:ea typeface="Arial"/>
                <a:cs typeface="Arial"/>
                <a:sym typeface="Arial"/>
              </a:rPr>
              <a:t>many parts</a:t>
            </a:r>
            <a:r>
              <a:rPr lang="en-US" sz="950" b="1" i="0" u="none" strike="noStrike" cap="none" dirty="0" smtClean="0">
                <a:solidFill>
                  <a:schemeClr val="lt1"/>
                </a:solidFill>
                <a:latin typeface="Arial"/>
                <a:ea typeface="Arial"/>
                <a:cs typeface="Arial"/>
                <a:sym typeface="Arial"/>
              </a:rPr>
              <a:t> of Cameroon, Equatorial Guinea, Gabon, parts of eastern CAR, and western and central DRC. In </a:t>
            </a:r>
            <a:r>
              <a:rPr lang="en-US" sz="950" b="1" i="0" u="none" strike="noStrike" cap="none" dirty="0">
                <a:solidFill>
                  <a:schemeClr val="lt1"/>
                </a:solidFill>
                <a:latin typeface="Arial"/>
                <a:ea typeface="Arial"/>
                <a:cs typeface="Arial"/>
                <a:sym typeface="Arial"/>
              </a:rPr>
              <a:t>West Africa, rainfall was above-average </a:t>
            </a:r>
            <a:r>
              <a:rPr lang="en-US" sz="950" b="1" i="0" u="none" strike="noStrike" cap="none" dirty="0" smtClean="0">
                <a:solidFill>
                  <a:schemeClr val="lt1"/>
                </a:solidFill>
                <a:latin typeface="Arial"/>
                <a:ea typeface="Arial"/>
                <a:cs typeface="Arial"/>
                <a:sym typeface="Arial"/>
              </a:rPr>
              <a:t>over much of Guinea, Liberia, Cote d’Ivoire, </a:t>
            </a:r>
            <a:r>
              <a:rPr lang="LID8192" sz="950" b="1" i="0" u="none" strike="noStrike" cap="none" dirty="0" smtClean="0">
                <a:solidFill>
                  <a:schemeClr val="lt1"/>
                </a:solidFill>
                <a:latin typeface="Arial"/>
                <a:ea typeface="Arial"/>
                <a:cs typeface="Arial"/>
                <a:sym typeface="Arial"/>
              </a:rPr>
              <a:t>southwestern Mali, </a:t>
            </a:r>
            <a:r>
              <a:rPr lang="en-US" sz="950" b="1" i="0" u="none" strike="noStrike" cap="none" dirty="0" smtClean="0">
                <a:solidFill>
                  <a:schemeClr val="lt1"/>
                </a:solidFill>
                <a:latin typeface="Arial"/>
                <a:ea typeface="Arial"/>
                <a:cs typeface="Arial"/>
                <a:sym typeface="Arial"/>
              </a:rPr>
              <a:t>Ghana, Togo, </a:t>
            </a:r>
            <a:r>
              <a:rPr lang="LID8192" sz="950" b="1" i="0" u="none" strike="noStrike" cap="none" dirty="0" smtClean="0">
                <a:solidFill>
                  <a:schemeClr val="lt1"/>
                </a:solidFill>
                <a:latin typeface="Arial"/>
                <a:ea typeface="Arial"/>
                <a:cs typeface="Arial"/>
                <a:sym typeface="Arial"/>
              </a:rPr>
              <a:t>northern, </a:t>
            </a:r>
            <a:r>
              <a:rPr lang="en-US" sz="950" b="1" i="0" u="none" strike="noStrike" cap="none" dirty="0" smtClean="0">
                <a:solidFill>
                  <a:schemeClr val="lt1"/>
                </a:solidFill>
                <a:latin typeface="Arial"/>
                <a:ea typeface="Arial"/>
                <a:cs typeface="Arial"/>
                <a:sym typeface="Arial"/>
              </a:rPr>
              <a:t>Benin, and western and northern Nigeria. Below-average rainfall was observed over parts of Burkina Faso</a:t>
            </a:r>
            <a:r>
              <a:rPr lang="LID8192" sz="950" b="1" i="0" u="none" strike="noStrike" cap="none" dirty="0" smtClean="0">
                <a:solidFill>
                  <a:schemeClr val="lt1"/>
                </a:solidFill>
                <a:latin typeface="Arial"/>
                <a:ea typeface="Arial"/>
                <a:cs typeface="Arial"/>
                <a:sym typeface="Arial"/>
              </a:rPr>
              <a:t>,</a:t>
            </a:r>
            <a:r>
              <a:rPr lang="en-US" sz="950" b="1" i="0" u="none" strike="noStrike" cap="none" dirty="0" smtClean="0">
                <a:solidFill>
                  <a:schemeClr val="lt1"/>
                </a:solidFill>
                <a:latin typeface="Arial"/>
                <a:ea typeface="Arial"/>
                <a:cs typeface="Arial"/>
                <a:sym typeface="Arial"/>
              </a:rPr>
              <a:t> and </a:t>
            </a:r>
            <a:r>
              <a:rPr lang="LID8192" sz="950" b="1" i="0" u="none" strike="noStrike" cap="none" dirty="0" smtClean="0">
                <a:solidFill>
                  <a:schemeClr val="lt1"/>
                </a:solidFill>
                <a:latin typeface="Arial"/>
                <a:ea typeface="Arial"/>
                <a:cs typeface="Arial"/>
                <a:sym typeface="Arial"/>
              </a:rPr>
              <a:t>northern and </a:t>
            </a:r>
            <a:r>
              <a:rPr lang="en-US" sz="950" b="1" i="0" u="none" strike="noStrike" cap="none" dirty="0" smtClean="0">
                <a:solidFill>
                  <a:schemeClr val="lt1"/>
                </a:solidFill>
                <a:latin typeface="Arial"/>
                <a:ea typeface="Arial"/>
                <a:cs typeface="Arial"/>
                <a:sym typeface="Arial"/>
              </a:rPr>
              <a:t>southeastern Nigeria.</a:t>
            </a:r>
            <a:endParaRPr sz="1300" dirty="0"/>
          </a:p>
        </p:txBody>
      </p:sp>
      <p:pic>
        <p:nvPicPr>
          <p:cNvPr id="1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a:spLocks noGrp="1"/>
          </p:cNvSpPr>
          <p:nvPr>
            <p:ph type="title" idx="4294967295"/>
          </p:nvPr>
        </p:nvSpPr>
        <p:spPr>
          <a:xfrm>
            <a:off x="1066800" y="0"/>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30 Days</a:t>
            </a:r>
            <a:endParaRPr/>
          </a:p>
        </p:txBody>
      </p:sp>
      <p:pic>
        <p:nvPicPr>
          <p:cNvPr id="6"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7"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
        <p:nvSpPr>
          <p:cNvPr id="8" name="Google Shape;112;p16"/>
          <p:cNvSpPr txBox="1"/>
          <p:nvPr/>
        </p:nvSpPr>
        <p:spPr>
          <a:xfrm>
            <a:off x="68648" y="5235177"/>
            <a:ext cx="8991600" cy="1013314"/>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950" b="1" i="0" u="none" strike="noStrike" cap="none" dirty="0">
                <a:solidFill>
                  <a:schemeClr val="lt1"/>
                </a:solidFill>
                <a:latin typeface="Arial"/>
                <a:ea typeface="Arial"/>
                <a:cs typeface="Arial"/>
                <a:sym typeface="Arial"/>
              </a:rPr>
              <a:t>Over the past </a:t>
            </a:r>
            <a:r>
              <a:rPr lang="en-US" sz="950" b="1" i="0" u="none" strike="noStrike" cap="none" dirty="0" smtClean="0">
                <a:solidFill>
                  <a:schemeClr val="lt1"/>
                </a:solidFill>
                <a:latin typeface="Arial"/>
                <a:ea typeface="Arial"/>
                <a:cs typeface="Arial"/>
                <a:sym typeface="Arial"/>
              </a:rPr>
              <a:t>30 </a:t>
            </a:r>
            <a:r>
              <a:rPr lang="en-US" sz="950" b="1" i="0" u="none" strike="noStrike" cap="none" dirty="0">
                <a:solidFill>
                  <a:schemeClr val="lt1"/>
                </a:solidFill>
                <a:latin typeface="Arial"/>
                <a:ea typeface="Arial"/>
                <a:cs typeface="Arial"/>
                <a:sym typeface="Arial"/>
              </a:rPr>
              <a:t>days, in East Africa, above-average rainfall was observed over </a:t>
            </a:r>
            <a:r>
              <a:rPr lang="en-US" sz="950" b="1" i="0" u="none" strike="noStrike" cap="none" dirty="0" smtClean="0">
                <a:solidFill>
                  <a:schemeClr val="lt1"/>
                </a:solidFill>
                <a:latin typeface="Arial"/>
                <a:ea typeface="Arial"/>
                <a:cs typeface="Arial"/>
                <a:sym typeface="Arial"/>
              </a:rPr>
              <a:t>much Ethiopia</a:t>
            </a:r>
            <a:r>
              <a:rPr lang="LID8192" sz="950" b="1" i="0" u="none" strike="noStrike" cap="none" dirty="0" smtClean="0">
                <a:solidFill>
                  <a:schemeClr val="lt1"/>
                </a:solidFill>
                <a:latin typeface="Arial"/>
                <a:ea typeface="Arial"/>
                <a:cs typeface="Arial"/>
                <a:sym typeface="Arial"/>
              </a:rPr>
              <a:t>, northwestern </a:t>
            </a:r>
            <a:r>
              <a:rPr lang="en-US" sz="950" b="1" i="0" u="none" strike="noStrike" cap="none" dirty="0" smtClean="0">
                <a:solidFill>
                  <a:schemeClr val="lt1"/>
                </a:solidFill>
                <a:latin typeface="Arial"/>
                <a:ea typeface="Arial"/>
                <a:cs typeface="Arial"/>
                <a:sym typeface="Arial"/>
              </a:rPr>
              <a:t>Kenya, Djibouti</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northern and central Somalia, parts </a:t>
            </a:r>
            <a:r>
              <a:rPr lang="LID8192" sz="950" b="1" i="0" u="none" strike="noStrike" cap="none" dirty="0" smtClean="0">
                <a:solidFill>
                  <a:schemeClr val="lt1"/>
                </a:solidFill>
                <a:latin typeface="Arial"/>
                <a:ea typeface="Arial"/>
                <a:cs typeface="Arial"/>
                <a:sym typeface="Arial"/>
              </a:rPr>
              <a:t>western </a:t>
            </a:r>
            <a:r>
              <a:rPr lang="en-US" sz="950" b="1" i="0" u="none" strike="noStrike" cap="none" dirty="0" smtClean="0">
                <a:solidFill>
                  <a:schemeClr val="lt1"/>
                </a:solidFill>
                <a:latin typeface="Arial"/>
                <a:ea typeface="Arial"/>
                <a:cs typeface="Arial"/>
                <a:sym typeface="Arial"/>
              </a:rPr>
              <a:t>Tanzania</a:t>
            </a:r>
            <a:r>
              <a:rPr lang="en-US" sz="950" b="1" i="0" u="none" strike="noStrike" cap="none" dirty="0">
                <a:solidFill>
                  <a:schemeClr val="lt1"/>
                </a:solidFill>
                <a:latin typeface="Arial"/>
                <a:ea typeface="Arial"/>
                <a:cs typeface="Arial"/>
                <a:sym typeface="Arial"/>
              </a:rPr>
              <a:t>, </a:t>
            </a:r>
            <a:r>
              <a:rPr lang="en-US" sz="950" b="1" i="0" u="none" strike="noStrike" cap="none" dirty="0" smtClean="0">
                <a:solidFill>
                  <a:schemeClr val="lt1"/>
                </a:solidFill>
                <a:latin typeface="Arial"/>
                <a:ea typeface="Arial"/>
                <a:cs typeface="Arial"/>
                <a:sym typeface="Arial"/>
              </a:rPr>
              <a:t>Burundi</a:t>
            </a:r>
            <a:r>
              <a:rPr lang="LID8192" sz="950" b="1" i="0" u="none" strike="noStrike" cap="none" dirty="0" smtClean="0">
                <a:solidFill>
                  <a:schemeClr val="lt1"/>
                </a:solidFill>
                <a:latin typeface="Arial"/>
                <a:ea typeface="Arial"/>
                <a:cs typeface="Arial"/>
                <a:sym typeface="Arial"/>
              </a:rPr>
              <a:t> and</a:t>
            </a:r>
            <a:r>
              <a:rPr lang="en-US" sz="950" b="1" i="0" u="none" strike="noStrike" cap="none" dirty="0" smtClean="0">
                <a:solidFill>
                  <a:schemeClr val="lt1"/>
                </a:solidFill>
                <a:latin typeface="Arial"/>
                <a:ea typeface="Arial"/>
                <a:cs typeface="Arial"/>
                <a:sym typeface="Arial"/>
              </a:rPr>
              <a:t> Rwanda. </a:t>
            </a:r>
            <a:r>
              <a:rPr lang="en-US" sz="950" b="1" i="0" u="none" strike="noStrike" cap="none" dirty="0">
                <a:solidFill>
                  <a:schemeClr val="lt1"/>
                </a:solidFill>
                <a:latin typeface="Arial"/>
                <a:ea typeface="Arial"/>
                <a:cs typeface="Arial"/>
                <a:sym typeface="Arial"/>
              </a:rPr>
              <a:t>Rainfall was below-average over </a:t>
            </a:r>
            <a:r>
              <a:rPr lang="en-US" sz="950" b="1" i="0" u="none" strike="noStrike" cap="none" dirty="0" smtClean="0">
                <a:solidFill>
                  <a:schemeClr val="lt1"/>
                </a:solidFill>
                <a:latin typeface="Arial"/>
                <a:ea typeface="Arial"/>
                <a:cs typeface="Arial"/>
                <a:sym typeface="Arial"/>
              </a:rPr>
              <a:t>many parts of South Sudan, </a:t>
            </a:r>
            <a:r>
              <a:rPr lang="LID8192" sz="950" b="1" i="0" u="none" strike="noStrike" cap="none" dirty="0" smtClean="0">
                <a:solidFill>
                  <a:schemeClr val="lt1"/>
                </a:solidFill>
                <a:latin typeface="Arial"/>
                <a:ea typeface="Arial"/>
                <a:cs typeface="Arial"/>
                <a:sym typeface="Arial"/>
              </a:rPr>
              <a:t>the far western </a:t>
            </a:r>
            <a:r>
              <a:rPr lang="en-US" sz="950" b="1" i="0" u="none" strike="noStrike" cap="none" dirty="0" smtClean="0">
                <a:solidFill>
                  <a:schemeClr val="lt1"/>
                </a:solidFill>
                <a:latin typeface="Arial"/>
                <a:ea typeface="Arial"/>
                <a:cs typeface="Arial"/>
                <a:sym typeface="Arial"/>
              </a:rPr>
              <a:t>Ethiopia and </a:t>
            </a:r>
            <a:r>
              <a:rPr lang="LID8192" sz="950" b="1" i="0" u="none" strike="noStrike" cap="none" dirty="0" smtClean="0">
                <a:solidFill>
                  <a:schemeClr val="lt1"/>
                </a:solidFill>
                <a:latin typeface="Arial"/>
                <a:ea typeface="Arial"/>
                <a:cs typeface="Arial"/>
                <a:sym typeface="Arial"/>
              </a:rPr>
              <a:t>southern</a:t>
            </a:r>
            <a:r>
              <a:rPr lang="en-US" sz="950" b="1" i="0" u="none" strike="noStrike" cap="none" dirty="0" smtClean="0">
                <a:solidFill>
                  <a:schemeClr val="lt1"/>
                </a:solidFill>
                <a:latin typeface="Arial"/>
                <a:ea typeface="Arial"/>
                <a:cs typeface="Arial"/>
                <a:sym typeface="Arial"/>
              </a:rPr>
              <a:t> Somalia, and </a:t>
            </a:r>
            <a:r>
              <a:rPr lang="LID8192" sz="950" b="1" i="0" u="none" strike="noStrike" cap="none" dirty="0" smtClean="0">
                <a:solidFill>
                  <a:schemeClr val="lt1"/>
                </a:solidFill>
                <a:latin typeface="Arial"/>
                <a:ea typeface="Arial"/>
                <a:cs typeface="Arial"/>
                <a:sym typeface="Arial"/>
              </a:rPr>
              <a:t>coastal</a:t>
            </a:r>
            <a:r>
              <a:rPr lang="en-US" sz="950" b="1" i="0" u="none" strike="noStrike" cap="none" dirty="0" smtClean="0">
                <a:solidFill>
                  <a:schemeClr val="lt1"/>
                </a:solidFill>
                <a:latin typeface="Arial"/>
                <a:ea typeface="Arial"/>
                <a:cs typeface="Arial"/>
                <a:sym typeface="Arial"/>
              </a:rPr>
              <a:t> Tanzania</a:t>
            </a:r>
            <a:r>
              <a:rPr lang="en-US" sz="950" b="1" dirty="0" smtClean="0">
                <a:solidFill>
                  <a:schemeClr val="lt1"/>
                </a:solidFill>
              </a:rPr>
              <a:t>.</a:t>
            </a:r>
            <a:r>
              <a:rPr lang="en-US" sz="950" b="1" i="0" u="none" strike="noStrike" cap="none" dirty="0" smtClean="0">
                <a:solidFill>
                  <a:schemeClr val="lt1"/>
                </a:solidFill>
                <a:latin typeface="Arial"/>
                <a:ea typeface="Arial"/>
                <a:cs typeface="Arial"/>
                <a:sym typeface="Arial"/>
              </a:rPr>
              <a:t> </a:t>
            </a:r>
            <a:r>
              <a:rPr lang="en-US" sz="950" b="1" i="0" u="none" strike="noStrike" cap="none" dirty="0">
                <a:solidFill>
                  <a:schemeClr val="lt1"/>
                </a:solidFill>
                <a:latin typeface="Arial"/>
                <a:ea typeface="Arial"/>
                <a:cs typeface="Arial"/>
                <a:sym typeface="Arial"/>
              </a:rPr>
              <a:t>In southern Africa, </a:t>
            </a:r>
            <a:r>
              <a:rPr lang="en-US" sz="950" b="1" i="0" u="none" strike="noStrike" cap="none" dirty="0" smtClean="0">
                <a:solidFill>
                  <a:schemeClr val="lt1"/>
                </a:solidFill>
                <a:latin typeface="Arial"/>
                <a:ea typeface="Arial"/>
                <a:cs typeface="Arial"/>
                <a:sym typeface="Arial"/>
              </a:rPr>
              <a:t>rainfall </a:t>
            </a:r>
            <a:r>
              <a:rPr lang="en-US" sz="950" b="1" i="0" u="none" strike="noStrike" cap="none" dirty="0">
                <a:solidFill>
                  <a:schemeClr val="lt1"/>
                </a:solidFill>
                <a:latin typeface="Arial"/>
                <a:ea typeface="Arial"/>
                <a:cs typeface="Arial"/>
                <a:sym typeface="Arial"/>
              </a:rPr>
              <a:t>was </a:t>
            </a:r>
            <a:r>
              <a:rPr lang="en-US" sz="950" b="1" i="0" u="none" strike="noStrike" cap="none" dirty="0" smtClean="0">
                <a:solidFill>
                  <a:schemeClr val="lt1"/>
                </a:solidFill>
                <a:latin typeface="Arial"/>
                <a:ea typeface="Arial"/>
                <a:cs typeface="Arial"/>
                <a:sym typeface="Arial"/>
              </a:rPr>
              <a:t>above-average </a:t>
            </a:r>
            <a:r>
              <a:rPr lang="en-US" sz="950" b="1" i="0" u="none" strike="noStrike" cap="none" dirty="0">
                <a:solidFill>
                  <a:schemeClr val="lt1"/>
                </a:solidFill>
                <a:latin typeface="Arial"/>
                <a:ea typeface="Arial"/>
                <a:cs typeface="Arial"/>
                <a:sym typeface="Arial"/>
              </a:rPr>
              <a:t>over </a:t>
            </a:r>
            <a:r>
              <a:rPr lang="LID8192" sz="950" b="1" i="0" u="none" strike="noStrike" cap="none" dirty="0" smtClean="0">
                <a:solidFill>
                  <a:schemeClr val="lt1"/>
                </a:solidFill>
                <a:latin typeface="Arial"/>
                <a:ea typeface="Arial"/>
                <a:cs typeface="Arial"/>
                <a:sym typeface="Arial"/>
              </a:rPr>
              <a:t>the eastern portion of South Africa, Lesotho, Eswatini, </a:t>
            </a:r>
            <a:r>
              <a:rPr lang="en-US" sz="950" b="1" i="0" u="none" strike="noStrike" cap="none" dirty="0" smtClean="0">
                <a:solidFill>
                  <a:schemeClr val="lt1"/>
                </a:solidFill>
                <a:latin typeface="Arial"/>
                <a:ea typeface="Arial"/>
                <a:cs typeface="Arial"/>
                <a:sym typeface="Arial"/>
              </a:rPr>
              <a:t> </a:t>
            </a:r>
            <a:r>
              <a:rPr lang="LID8192" sz="950" b="1" i="0" u="none" strike="noStrike" cap="none" dirty="0" smtClean="0">
                <a:solidFill>
                  <a:schemeClr val="lt1"/>
                </a:solidFill>
                <a:latin typeface="Arial"/>
                <a:ea typeface="Arial"/>
                <a:cs typeface="Arial"/>
                <a:sym typeface="Arial"/>
              </a:rPr>
              <a:t>and pockets of</a:t>
            </a:r>
            <a:r>
              <a:rPr lang="en-US" sz="950" b="1" i="0" u="none" strike="noStrike" cap="none" dirty="0" smtClean="0">
                <a:solidFill>
                  <a:schemeClr val="lt1"/>
                </a:solidFill>
                <a:latin typeface="Arial"/>
                <a:ea typeface="Arial"/>
                <a:cs typeface="Arial"/>
                <a:sym typeface="Arial"/>
              </a:rPr>
              <a:t> Madagascar. </a:t>
            </a:r>
            <a:r>
              <a:rPr lang="en-US" sz="950" b="1" i="0" u="none" strike="noStrike" cap="none" dirty="0">
                <a:solidFill>
                  <a:schemeClr val="lt1"/>
                </a:solidFill>
                <a:latin typeface="Arial"/>
                <a:ea typeface="Arial"/>
                <a:cs typeface="Arial"/>
                <a:sym typeface="Arial"/>
              </a:rPr>
              <a:t>In Central Africa, rainfall was above-average over </a:t>
            </a:r>
            <a:r>
              <a:rPr lang="en-US" sz="950" b="1" dirty="0" smtClean="0">
                <a:solidFill>
                  <a:schemeClr val="lt1"/>
                </a:solidFill>
              </a:rPr>
              <a:t>the far southern Congo, </a:t>
            </a:r>
            <a:r>
              <a:rPr lang="LID8192" sz="950" b="1" dirty="0" smtClean="0">
                <a:solidFill>
                  <a:schemeClr val="lt1"/>
                </a:solidFill>
              </a:rPr>
              <a:t>parts of </a:t>
            </a:r>
            <a:r>
              <a:rPr lang="en-US" sz="950" b="1" dirty="0" smtClean="0">
                <a:solidFill>
                  <a:schemeClr val="lt1"/>
                </a:solidFill>
              </a:rPr>
              <a:t>CAR, and southern and eastern DRC</a:t>
            </a:r>
            <a:r>
              <a:rPr lang="en-US" sz="950" b="1" i="0" u="none" strike="noStrike" cap="none" dirty="0" smtClean="0">
                <a:solidFill>
                  <a:schemeClr val="lt1"/>
                </a:solidFill>
                <a:latin typeface="Arial"/>
                <a:ea typeface="Arial"/>
                <a:cs typeface="Arial"/>
                <a:sym typeface="Arial"/>
              </a:rPr>
              <a:t>. Below-average rainfall was observed over much of Cameroon, Equatorial Guinea, Gabon, parts of western and northern DRC, and </a:t>
            </a:r>
            <a:r>
              <a:rPr lang="LID8192" sz="950" b="1" i="0" u="none" strike="noStrike" cap="none" dirty="0" smtClean="0">
                <a:solidFill>
                  <a:schemeClr val="lt1"/>
                </a:solidFill>
                <a:latin typeface="Arial"/>
                <a:ea typeface="Arial"/>
                <a:cs typeface="Arial"/>
                <a:sym typeface="Arial"/>
              </a:rPr>
              <a:t>pockets of</a:t>
            </a:r>
            <a:r>
              <a:rPr lang="en-US" sz="950" b="1" i="0" u="none" strike="noStrike" cap="none" dirty="0" smtClean="0">
                <a:solidFill>
                  <a:schemeClr val="lt1"/>
                </a:solidFill>
                <a:latin typeface="Arial"/>
                <a:ea typeface="Arial"/>
                <a:cs typeface="Arial"/>
                <a:sym typeface="Arial"/>
              </a:rPr>
              <a:t> CAR. </a:t>
            </a:r>
            <a:r>
              <a:rPr lang="en-US" sz="950" b="1" i="0" u="none" strike="noStrike" cap="none" dirty="0">
                <a:solidFill>
                  <a:schemeClr val="lt1"/>
                </a:solidFill>
                <a:latin typeface="Arial"/>
                <a:ea typeface="Arial"/>
                <a:cs typeface="Arial"/>
                <a:sym typeface="Arial"/>
              </a:rPr>
              <a:t>In West Africa, rainfall was above-average </a:t>
            </a:r>
            <a:r>
              <a:rPr lang="en-US" sz="950" b="1" i="0" u="none" strike="noStrike" cap="none" dirty="0" smtClean="0">
                <a:solidFill>
                  <a:schemeClr val="lt1"/>
                </a:solidFill>
                <a:latin typeface="Arial"/>
                <a:ea typeface="Arial"/>
                <a:cs typeface="Arial"/>
                <a:sym typeface="Arial"/>
              </a:rPr>
              <a:t>over much of Guinea, </a:t>
            </a:r>
            <a:r>
              <a:rPr lang="LID8192" sz="950" b="1" i="0" u="none" strike="noStrike" cap="none" dirty="0" smtClean="0">
                <a:solidFill>
                  <a:schemeClr val="lt1"/>
                </a:solidFill>
                <a:latin typeface="Arial"/>
                <a:ea typeface="Arial"/>
                <a:cs typeface="Arial"/>
                <a:sym typeface="Arial"/>
              </a:rPr>
              <a:t>southwestern Mali, Sierra Leone, Liberia, </a:t>
            </a:r>
            <a:r>
              <a:rPr lang="en-US" sz="950" b="1" i="0" u="none" strike="noStrike" cap="none" dirty="0" smtClean="0">
                <a:solidFill>
                  <a:schemeClr val="lt1"/>
                </a:solidFill>
                <a:latin typeface="Arial"/>
                <a:ea typeface="Arial"/>
                <a:cs typeface="Arial"/>
                <a:sym typeface="Arial"/>
              </a:rPr>
              <a:t>Cote d’Ivoire</a:t>
            </a:r>
            <a:r>
              <a:rPr lang="LID8192" sz="950" b="1" i="0" u="none" strike="noStrike" cap="none" dirty="0" smtClean="0">
                <a:solidFill>
                  <a:schemeClr val="lt1"/>
                </a:solidFill>
                <a:latin typeface="Arial"/>
                <a:ea typeface="Arial"/>
                <a:cs typeface="Arial"/>
                <a:sym typeface="Arial"/>
              </a:rPr>
              <a:t>and parts of Burkina Faso</a:t>
            </a:r>
            <a:r>
              <a:rPr lang="en-US" sz="950" b="1" i="0" u="none" strike="noStrike" cap="none" dirty="0" smtClean="0">
                <a:solidFill>
                  <a:schemeClr val="lt1"/>
                </a:solidFill>
                <a:latin typeface="Arial"/>
                <a:ea typeface="Arial"/>
                <a:cs typeface="Arial"/>
                <a:sym typeface="Arial"/>
              </a:rPr>
              <a:t>. Below-average rainfall was observed over </a:t>
            </a:r>
            <a:r>
              <a:rPr lang="LID8192" sz="950" b="1" i="0" u="none" strike="noStrike" cap="none" dirty="0" smtClean="0">
                <a:solidFill>
                  <a:schemeClr val="lt1"/>
                </a:solidFill>
                <a:latin typeface="Arial"/>
                <a:ea typeface="Arial"/>
                <a:cs typeface="Arial"/>
                <a:sym typeface="Arial"/>
              </a:rPr>
              <a:t>many parts of </a:t>
            </a:r>
            <a:r>
              <a:rPr lang="en-US" sz="950" b="1" i="0" u="none" strike="noStrike" cap="none" dirty="0" smtClean="0">
                <a:solidFill>
                  <a:schemeClr val="lt1"/>
                </a:solidFill>
                <a:latin typeface="Arial"/>
                <a:ea typeface="Arial"/>
                <a:cs typeface="Arial"/>
                <a:sym typeface="Arial"/>
              </a:rPr>
              <a:t>Nigeria.</a:t>
            </a:r>
            <a:endParaRPr sz="13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18"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18"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18"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18" descr="https://www.cpc.ncep.noaa.gov/products/international/africa_arc/africa_arc_7day_af_obs.gif"/>
          <p:cNvSpPr/>
          <p:nvPr/>
        </p:nvSpPr>
        <p:spPr>
          <a:xfrm>
            <a:off x="765175" y="4651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18"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18"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7" name="Google Shape;137;p18"/>
          <p:cNvSpPr txBox="1"/>
          <p:nvPr/>
        </p:nvSpPr>
        <p:spPr>
          <a:xfrm>
            <a:off x="94032" y="5354543"/>
            <a:ext cx="8991600" cy="1015622"/>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None/>
            </a:pPr>
            <a:r>
              <a:rPr lang="en-US" sz="1000" b="1" dirty="0">
                <a:solidFill>
                  <a:schemeClr val="lt1"/>
                </a:solidFill>
              </a:rPr>
              <a:t>During the past 7 days, in East Africa, rainfall was above-average over </a:t>
            </a:r>
            <a:r>
              <a:rPr lang="LID8192" sz="1000" b="1" dirty="0" smtClean="0">
                <a:solidFill>
                  <a:schemeClr val="lt1"/>
                </a:solidFill>
              </a:rPr>
              <a:t>many </a:t>
            </a:r>
            <a:r>
              <a:rPr lang="en-US" sz="1000" b="1" dirty="0" smtClean="0">
                <a:solidFill>
                  <a:schemeClr val="lt1"/>
                </a:solidFill>
              </a:rPr>
              <a:t>parts of </a:t>
            </a:r>
            <a:r>
              <a:rPr lang="en-US" sz="1000" b="1" dirty="0" smtClean="0">
                <a:solidFill>
                  <a:schemeClr val="lt1"/>
                </a:solidFill>
              </a:rPr>
              <a:t>Ethiopia</a:t>
            </a:r>
            <a:r>
              <a:rPr lang="LID8192" sz="1000" b="1" dirty="0" smtClean="0">
                <a:solidFill>
                  <a:schemeClr val="lt1"/>
                </a:solidFill>
              </a:rPr>
              <a:t> and western South Sudan</a:t>
            </a:r>
            <a:r>
              <a:rPr lang="en-US" sz="1000" b="1" dirty="0" smtClean="0">
                <a:solidFill>
                  <a:schemeClr val="lt1"/>
                </a:solidFill>
              </a:rPr>
              <a:t>. </a:t>
            </a:r>
            <a:r>
              <a:rPr lang="en-US" sz="1000" b="1" dirty="0">
                <a:solidFill>
                  <a:schemeClr val="lt1"/>
                </a:solidFill>
              </a:rPr>
              <a:t>Below-average rainfall was observed </a:t>
            </a:r>
            <a:r>
              <a:rPr lang="en-US" sz="1000" b="1" dirty="0" smtClean="0">
                <a:solidFill>
                  <a:schemeClr val="lt1"/>
                </a:solidFill>
              </a:rPr>
              <a:t>over </a:t>
            </a:r>
            <a:r>
              <a:rPr lang="LID8192" sz="1000" b="1" dirty="0" smtClean="0">
                <a:solidFill>
                  <a:schemeClr val="lt1"/>
                </a:solidFill>
              </a:rPr>
              <a:t>parts</a:t>
            </a:r>
            <a:r>
              <a:rPr lang="en-US" sz="1000" b="1" dirty="0" smtClean="0">
                <a:solidFill>
                  <a:schemeClr val="lt1"/>
                </a:solidFill>
              </a:rPr>
              <a:t> of </a:t>
            </a:r>
            <a:r>
              <a:rPr lang="LID8192" sz="1000" b="1" dirty="0" smtClean="0">
                <a:solidFill>
                  <a:schemeClr val="lt1"/>
                </a:solidFill>
              </a:rPr>
              <a:t>eastern </a:t>
            </a:r>
            <a:r>
              <a:rPr lang="en-US" sz="1000" b="1" dirty="0" smtClean="0">
                <a:solidFill>
                  <a:schemeClr val="lt1"/>
                </a:solidFill>
              </a:rPr>
              <a:t>South </a:t>
            </a:r>
            <a:r>
              <a:rPr lang="en-US" sz="1000" b="1" dirty="0" smtClean="0">
                <a:solidFill>
                  <a:schemeClr val="lt1"/>
                </a:solidFill>
              </a:rPr>
              <a:t>Sudan, </a:t>
            </a:r>
            <a:r>
              <a:rPr lang="LID8192" sz="1000" b="1" dirty="0" smtClean="0">
                <a:solidFill>
                  <a:schemeClr val="lt1"/>
                </a:solidFill>
              </a:rPr>
              <a:t>and the </a:t>
            </a:r>
            <a:r>
              <a:rPr lang="LID8192" sz="1000" b="1" dirty="0" smtClean="0">
                <a:solidFill>
                  <a:schemeClr val="lt1"/>
                </a:solidFill>
              </a:rPr>
              <a:t>far western Ethiopia</a:t>
            </a:r>
            <a:r>
              <a:rPr lang="en-US" sz="1000" b="1" dirty="0" smtClean="0">
                <a:solidFill>
                  <a:schemeClr val="lt1"/>
                </a:solidFill>
              </a:rPr>
              <a:t>. </a:t>
            </a:r>
            <a:r>
              <a:rPr lang="en-US" sz="1000" b="1" dirty="0">
                <a:solidFill>
                  <a:schemeClr val="lt1"/>
                </a:solidFill>
              </a:rPr>
              <a:t>In Central Africa, rainfall was above-average over </a:t>
            </a:r>
            <a:r>
              <a:rPr lang="LID8192" sz="1000" b="1" dirty="0" smtClean="0">
                <a:solidFill>
                  <a:schemeClr val="lt1"/>
                </a:solidFill>
              </a:rPr>
              <a:t>northern Cameroon and southern Congo, and parts of western </a:t>
            </a:r>
            <a:r>
              <a:rPr lang="LID8192" sz="1000" b="1" dirty="0" smtClean="0">
                <a:solidFill>
                  <a:schemeClr val="lt1"/>
                </a:solidFill>
              </a:rPr>
              <a:t>DRC</a:t>
            </a:r>
            <a:r>
              <a:rPr lang="en-US" sz="1000" b="1" dirty="0" smtClean="0">
                <a:solidFill>
                  <a:schemeClr val="lt1"/>
                </a:solidFill>
              </a:rPr>
              <a:t>. </a:t>
            </a:r>
            <a:r>
              <a:rPr lang="en-US" sz="1000" b="1" dirty="0">
                <a:solidFill>
                  <a:schemeClr val="lt1"/>
                </a:solidFill>
              </a:rPr>
              <a:t>Below-average rainfall was observed over </a:t>
            </a:r>
            <a:r>
              <a:rPr lang="LID8192" sz="1000" b="1" dirty="0" smtClean="0">
                <a:solidFill>
                  <a:schemeClr val="lt1"/>
                </a:solidFill>
              </a:rPr>
              <a:t>western </a:t>
            </a:r>
            <a:r>
              <a:rPr lang="en-US" sz="1000" b="1" dirty="0" smtClean="0">
                <a:solidFill>
                  <a:schemeClr val="lt1"/>
                </a:solidFill>
              </a:rPr>
              <a:t>Cameroon, Equatorial Guinea, </a:t>
            </a:r>
            <a:r>
              <a:rPr lang="LID8192" sz="1000" b="1" dirty="0" smtClean="0">
                <a:solidFill>
                  <a:schemeClr val="lt1"/>
                </a:solidFill>
              </a:rPr>
              <a:t>and parts of central </a:t>
            </a:r>
            <a:r>
              <a:rPr lang="LID8192" sz="1000" b="1" dirty="0" smtClean="0">
                <a:solidFill>
                  <a:schemeClr val="lt1"/>
                </a:solidFill>
              </a:rPr>
              <a:t>and northcentral DRC</a:t>
            </a:r>
            <a:r>
              <a:rPr lang="en-US" sz="1000" b="1" dirty="0" smtClean="0">
                <a:solidFill>
                  <a:schemeClr val="lt1"/>
                </a:solidFill>
              </a:rPr>
              <a:t>. </a:t>
            </a:r>
            <a:r>
              <a:rPr lang="en-US" sz="1000" b="1" dirty="0">
                <a:solidFill>
                  <a:schemeClr val="lt1"/>
                </a:solidFill>
              </a:rPr>
              <a:t>In West Africa, above-average rainfall was observed over </a:t>
            </a:r>
            <a:r>
              <a:rPr lang="LID8192" sz="1000" b="1" dirty="0" smtClean="0">
                <a:solidFill>
                  <a:schemeClr val="lt1"/>
                </a:solidFill>
              </a:rPr>
              <a:t>the western portion of the Gulf of Guinea region, while </a:t>
            </a:r>
            <a:r>
              <a:rPr lang="LID8192" sz="1000" b="1" dirty="0" smtClean="0">
                <a:solidFill>
                  <a:schemeClr val="lt1"/>
                </a:solidFill>
              </a:rPr>
              <a:t>rainfall </a:t>
            </a:r>
            <a:r>
              <a:rPr lang="LID8192" sz="1000" b="1" dirty="0" smtClean="0">
                <a:solidFill>
                  <a:schemeClr val="lt1"/>
                </a:solidFill>
              </a:rPr>
              <a:t>was </a:t>
            </a:r>
            <a:r>
              <a:rPr lang="LID8192" sz="1000" b="1" dirty="0" smtClean="0">
                <a:solidFill>
                  <a:schemeClr val="lt1"/>
                </a:solidFill>
              </a:rPr>
              <a:t>below-average across </a:t>
            </a:r>
            <a:r>
              <a:rPr lang="LID8192" sz="1000" b="1" dirty="0" smtClean="0">
                <a:solidFill>
                  <a:schemeClr val="lt1"/>
                </a:solidFill>
              </a:rPr>
              <a:t>the </a:t>
            </a:r>
            <a:r>
              <a:rPr lang="LID8192" sz="1000" b="1" dirty="0" smtClean="0">
                <a:solidFill>
                  <a:schemeClr val="lt1"/>
                </a:solidFill>
              </a:rPr>
              <a:t>central and eastern portions </a:t>
            </a:r>
            <a:r>
              <a:rPr lang="LID8192" sz="1000" b="1" dirty="0" smtClean="0">
                <a:solidFill>
                  <a:schemeClr val="lt1"/>
                </a:solidFill>
              </a:rPr>
              <a:t>of the Gulf of Guinea region</a:t>
            </a:r>
            <a:r>
              <a:rPr lang="en-US" sz="1000" b="1" dirty="0" smtClean="0">
                <a:solidFill>
                  <a:schemeClr val="lt1"/>
                </a:solidFill>
              </a:rPr>
              <a:t>. </a:t>
            </a:r>
            <a:r>
              <a:rPr lang="LID8192" sz="1000" b="1" dirty="0" smtClean="0">
                <a:solidFill>
                  <a:schemeClr val="lt1"/>
                </a:solidFill>
              </a:rPr>
              <a:t>In Southern Africa, above-average rainfall was observed over parts of central and southern South Africa.</a:t>
            </a:r>
            <a:endParaRPr sz="1200" dirty="0"/>
          </a:p>
        </p:txBody>
      </p:sp>
      <p:pic>
        <p:nvPicPr>
          <p:cNvPr id="13" name="Google Shape;113;p16"/>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2527" y="958639"/>
            <a:ext cx="4114800" cy="4114800"/>
          </a:xfrm>
          <a:prstGeom prst="rect">
            <a:avLst/>
          </a:prstGeom>
          <a:noFill/>
          <a:ln>
            <a:noFill/>
          </a:ln>
        </p:spPr>
      </p:pic>
      <p:pic>
        <p:nvPicPr>
          <p:cNvPr id="14" name="Google Shape;114;p16"/>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671450" y="963870"/>
            <a:ext cx="4114800" cy="41148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9"/>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Atmospheric Circulation:</a:t>
            </a:r>
            <a:br>
              <a:rPr lang="en-US" sz="4000" b="1">
                <a:solidFill>
                  <a:srgbClr val="FFFF00"/>
                </a:solidFill>
                <a:latin typeface="Arial"/>
                <a:ea typeface="Arial"/>
                <a:cs typeface="Arial"/>
                <a:sym typeface="Arial"/>
              </a:rPr>
            </a:br>
            <a:r>
              <a:rPr lang="en-US" sz="4000" b="1">
                <a:solidFill>
                  <a:srgbClr val="FFFF00"/>
                </a:solidFill>
                <a:latin typeface="Arial"/>
                <a:ea typeface="Arial"/>
                <a:cs typeface="Arial"/>
                <a:sym typeface="Arial"/>
              </a:rPr>
              <a:t>Last 7 Days</a:t>
            </a:r>
            <a:endParaRPr/>
          </a:p>
        </p:txBody>
      </p:sp>
      <p:sp>
        <p:nvSpPr>
          <p:cNvPr id="146" name="Google Shape;146;p19"/>
          <p:cNvSpPr txBox="1"/>
          <p:nvPr/>
        </p:nvSpPr>
        <p:spPr>
          <a:xfrm>
            <a:off x="111967" y="5789892"/>
            <a:ext cx="8872500" cy="4616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200" b="1" i="0" u="none" strike="noStrike" cap="none" dirty="0">
                <a:solidFill>
                  <a:schemeClr val="lt1"/>
                </a:solidFill>
                <a:latin typeface="Arial"/>
                <a:ea typeface="Arial"/>
                <a:cs typeface="Arial"/>
                <a:sym typeface="Arial"/>
              </a:rPr>
              <a:t>At </a:t>
            </a:r>
            <a:r>
              <a:rPr lang="en-US" sz="1200" b="1" i="0" u="none" strike="noStrike" cap="none" dirty="0" smtClean="0">
                <a:solidFill>
                  <a:schemeClr val="lt1"/>
                </a:solidFill>
                <a:latin typeface="Arial"/>
                <a:ea typeface="Arial"/>
                <a:cs typeface="Arial"/>
                <a:sym typeface="Arial"/>
              </a:rPr>
              <a:t>200-hPa </a:t>
            </a:r>
            <a:r>
              <a:rPr lang="en-US" sz="1200" b="1" i="0" u="none" strike="noStrike" cap="none" dirty="0">
                <a:solidFill>
                  <a:schemeClr val="lt1"/>
                </a:solidFill>
                <a:latin typeface="Arial"/>
                <a:ea typeface="Arial"/>
                <a:cs typeface="Arial"/>
                <a:sym typeface="Arial"/>
              </a:rPr>
              <a:t>level </a:t>
            </a:r>
            <a:r>
              <a:rPr lang="en-US" sz="1200" b="1" i="0" u="none" strike="noStrike" cap="none" dirty="0" smtClean="0">
                <a:solidFill>
                  <a:schemeClr val="lt1"/>
                </a:solidFill>
                <a:latin typeface="Arial"/>
                <a:ea typeface="Arial"/>
                <a:cs typeface="Arial"/>
                <a:sym typeface="Arial"/>
              </a:rPr>
              <a:t>(right </a:t>
            </a:r>
            <a:r>
              <a:rPr lang="en-US" sz="1200" b="1" i="0" u="none" strike="noStrike" cap="none" dirty="0">
                <a:solidFill>
                  <a:schemeClr val="lt1"/>
                </a:solidFill>
                <a:latin typeface="Arial"/>
                <a:ea typeface="Arial"/>
                <a:cs typeface="Arial"/>
                <a:sym typeface="Arial"/>
              </a:rPr>
              <a:t>panel),</a:t>
            </a:r>
            <a:r>
              <a:rPr lang="en-US" sz="1200" b="1" dirty="0">
                <a:solidFill>
                  <a:schemeClr val="lt1"/>
                </a:solidFill>
              </a:rPr>
              <a:t> </a:t>
            </a:r>
            <a:r>
              <a:rPr lang="en-US" sz="1200" b="1" dirty="0" err="1" smtClean="0">
                <a:solidFill>
                  <a:schemeClr val="lt1"/>
                </a:solidFill>
              </a:rPr>
              <a:t>i</a:t>
            </a:r>
            <a:r>
              <a:rPr lang="LID8192" sz="1200" b="1" dirty="0" smtClean="0">
                <a:solidFill>
                  <a:schemeClr val="lt1"/>
                </a:solidFill>
              </a:rPr>
              <a:t>nteraction between mid-latitude and tropical systems in the Red Sea region may have contributed to the obsrved above-average rainfall over Ethiopia and the neighboring areas. </a:t>
            </a:r>
            <a:endParaRPr dirty="0"/>
          </a:p>
        </p:txBody>
      </p:sp>
      <p:pic>
        <p:nvPicPr>
          <p:cNvPr id="147" name="Google Shape;147;p19"/>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17" y="1474192"/>
            <a:ext cx="4114800" cy="4114800"/>
          </a:xfrm>
          <a:prstGeom prst="rect">
            <a:avLst/>
          </a:prstGeom>
          <a:noFill/>
          <a:ln>
            <a:noFill/>
          </a:ln>
        </p:spPr>
      </p:pic>
      <p:pic>
        <p:nvPicPr>
          <p:cNvPr id="148" name="Google Shape;148;p19"/>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667" y="1474192"/>
            <a:ext cx="4114800" cy="4114800"/>
          </a:xfrm>
          <a:prstGeom prst="rect">
            <a:avLst/>
          </a:prstGeom>
          <a:noFill/>
          <a:ln>
            <a:noFill/>
          </a:ln>
        </p:spPr>
      </p:pic>
      <p:sp>
        <p:nvSpPr>
          <p:cNvPr id="7" name="Google Shape;149;p19"/>
          <p:cNvSpPr/>
          <p:nvPr/>
        </p:nvSpPr>
        <p:spPr>
          <a:xfrm>
            <a:off x="7504000" y="1979134"/>
            <a:ext cx="1301861" cy="1552457"/>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0"/>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20"/>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20" descr="Clickable Image"/>
          <p:cNvPicPr preferRelativeResize="0"/>
          <p:nvPr/>
        </p:nvPicPr>
        <p:blipFill rotWithShape="1">
          <a:blip r:embed="rId3">
            <a:alphaModFix/>
          </a:blip>
          <a:srcRect/>
          <a:stretch/>
        </p:blipFill>
        <p:spPr>
          <a:xfrm>
            <a:off x="1544249" y="664149"/>
            <a:ext cx="2743199" cy="2628900"/>
          </a:xfrm>
          <a:prstGeom prst="rect">
            <a:avLst/>
          </a:prstGeom>
          <a:noFill/>
          <a:ln w="38100" cap="flat" cmpd="sng">
            <a:solidFill>
              <a:srgbClr val="FFFF00"/>
            </a:solidFill>
            <a:prstDash val="solid"/>
            <a:miter lim="800000"/>
            <a:headEnd type="none" w="sm" len="sm"/>
            <a:tailEnd type="none" w="sm" len="sm"/>
          </a:ln>
        </p:spPr>
      </p:pic>
      <p:cxnSp>
        <p:nvCxnSpPr>
          <p:cNvPr id="158" name="Google Shape;158;p20"/>
          <p:cNvCxnSpPr/>
          <p:nvPr/>
        </p:nvCxnSpPr>
        <p:spPr>
          <a:xfrm flipV="1">
            <a:off x="2382449" y="1985963"/>
            <a:ext cx="303601" cy="1642033"/>
          </a:xfrm>
          <a:prstGeom prst="straightConnector1">
            <a:avLst/>
          </a:prstGeom>
          <a:noFill/>
          <a:ln w="50800" cap="flat" cmpd="sng">
            <a:solidFill>
              <a:srgbClr val="FF0000"/>
            </a:solidFill>
            <a:prstDash val="solid"/>
            <a:round/>
            <a:headEnd type="none" w="sm" len="sm"/>
            <a:tailEnd type="triangle" w="med" len="med"/>
          </a:ln>
        </p:spPr>
      </p:cxnSp>
      <p:cxnSp>
        <p:nvCxnSpPr>
          <p:cNvPr id="159" name="Google Shape;159;p20"/>
          <p:cNvCxnSpPr/>
          <p:nvPr/>
        </p:nvCxnSpPr>
        <p:spPr>
          <a:xfrm flipH="1" flipV="1">
            <a:off x="3772452" y="1627412"/>
            <a:ext cx="1475290" cy="490854"/>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20"/>
          <p:cNvSpPr txBox="1"/>
          <p:nvPr/>
        </p:nvSpPr>
        <p:spPr>
          <a:xfrm>
            <a:off x="85725" y="6073775"/>
            <a:ext cx="8925000" cy="590891"/>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None/>
            </a:pPr>
            <a:r>
              <a:rPr lang="en-US" sz="1200" b="1" i="0" u="none" strike="noStrike" cap="none" dirty="0">
                <a:solidFill>
                  <a:schemeClr val="lt1"/>
                </a:solidFill>
                <a:latin typeface="Arial"/>
                <a:ea typeface="Arial"/>
                <a:cs typeface="Arial"/>
                <a:sym typeface="Arial"/>
              </a:rPr>
              <a:t>Daily evolution of rainfall over the last 90 days at selected locations shows </a:t>
            </a:r>
            <a:r>
              <a:rPr lang="en-US" sz="1200" b="1" dirty="0" smtClean="0">
                <a:solidFill>
                  <a:schemeClr val="lt1"/>
                </a:solidFill>
              </a:rPr>
              <a:t>a growing dryness over parts of </a:t>
            </a:r>
            <a:r>
              <a:rPr lang="LID8192" sz="1200" b="1" dirty="0" smtClean="0">
                <a:solidFill>
                  <a:schemeClr val="lt1"/>
                </a:solidFill>
              </a:rPr>
              <a:t>Gabon </a:t>
            </a:r>
            <a:r>
              <a:rPr lang="en-US" sz="1200" b="1" dirty="0" smtClean="0">
                <a:solidFill>
                  <a:schemeClr val="lt1"/>
                </a:solidFill>
              </a:rPr>
              <a:t>(bottom left) and South Sudan (bottom right). Moderate to local heavy rainfall sustained moisture surpluses over parts of eastern Ethiopia (top right).</a:t>
            </a:r>
            <a:endParaRPr sz="1200" b="1" i="0" u="none" strike="noStrike" cap="none" dirty="0">
              <a:solidFill>
                <a:schemeClr val="lt1"/>
              </a:solidFill>
              <a:latin typeface="Arial"/>
              <a:ea typeface="Arial"/>
              <a:cs typeface="Arial"/>
              <a:sym typeface="Arial"/>
            </a:endParaRPr>
          </a:p>
        </p:txBody>
      </p:sp>
      <p:cxnSp>
        <p:nvCxnSpPr>
          <p:cNvPr id="161" name="Google Shape;161;p20"/>
          <p:cNvCxnSpPr/>
          <p:nvPr/>
        </p:nvCxnSpPr>
        <p:spPr>
          <a:xfrm flipH="1" flipV="1">
            <a:off x="3339437" y="1743875"/>
            <a:ext cx="2133711" cy="1884120"/>
          </a:xfrm>
          <a:prstGeom prst="straightConnector1">
            <a:avLst/>
          </a:prstGeom>
          <a:noFill/>
          <a:ln w="50800" cap="flat" cmpd="sng">
            <a:solidFill>
              <a:srgbClr val="FF0000"/>
            </a:solidFill>
            <a:prstDash val="solid"/>
            <a:round/>
            <a:headEnd type="none" w="sm" len="sm"/>
            <a:tailEnd type="triangle" w="med" len="med"/>
          </a:ln>
        </p:spPr>
      </p:cxnSp>
      <p:pic>
        <p:nvPicPr>
          <p:cNvPr id="162" name="Google Shape;162;p20"/>
          <p:cNvPicPr preferRelativeResize="0"/>
          <p:nvPr/>
        </p:nvPicPr>
        <p:blipFill>
          <a:blip r:embed="rId4">
            <a:extLst>
              <a:ext uri="{28A0092B-C50C-407E-A947-70E740481C1C}">
                <a14:useLocalDpi xmlns:a14="http://schemas.microsoft.com/office/drawing/2010/main" val="0"/>
              </a:ext>
            </a:extLst>
          </a:blip>
          <a:stretch>
            <a:fillRect/>
          </a:stretch>
        </p:blipFill>
        <p:spPr>
          <a:xfrm>
            <a:off x="847064" y="3627996"/>
            <a:ext cx="3045924" cy="2369052"/>
          </a:xfrm>
          <a:prstGeom prst="rect">
            <a:avLst/>
          </a:prstGeom>
          <a:noFill/>
          <a:ln>
            <a:noFill/>
          </a:ln>
        </p:spPr>
      </p:pic>
      <p:pic>
        <p:nvPicPr>
          <p:cNvPr id="163" name="Google Shape;163;p20"/>
          <p:cNvPicPr preferRelativeResize="0"/>
          <p:nvPr/>
        </p:nvPicPr>
        <p:blipFill>
          <a:blip r:embed="rId5">
            <a:extLst>
              <a:ext uri="{28A0092B-C50C-407E-A947-70E740481C1C}">
                <a14:useLocalDpi xmlns:a14="http://schemas.microsoft.com/office/drawing/2010/main" val="0"/>
              </a:ext>
            </a:extLst>
          </a:blip>
          <a:stretch>
            <a:fillRect/>
          </a:stretch>
        </p:blipFill>
        <p:spPr>
          <a:xfrm>
            <a:off x="5330405" y="726063"/>
            <a:ext cx="3300408" cy="2566984"/>
          </a:xfrm>
          <a:prstGeom prst="rect">
            <a:avLst/>
          </a:prstGeom>
          <a:noFill/>
          <a:ln>
            <a:noFill/>
          </a:ln>
        </p:spPr>
      </p:pic>
      <p:pic>
        <p:nvPicPr>
          <p:cNvPr id="164" name="Google Shape;164;p20"/>
          <p:cNvPicPr preferRelativeResize="0"/>
          <p:nvPr/>
        </p:nvPicPr>
        <p:blipFill>
          <a:blip r:embed="rId6">
            <a:extLst>
              <a:ext uri="{28A0092B-C50C-407E-A947-70E740481C1C}">
                <a14:useLocalDpi xmlns:a14="http://schemas.microsoft.com/office/drawing/2010/main" val="0"/>
              </a:ext>
            </a:extLst>
          </a:blip>
          <a:stretch>
            <a:fillRect/>
          </a:stretch>
        </p:blipFill>
        <p:spPr>
          <a:xfrm>
            <a:off x="5330405" y="3469263"/>
            <a:ext cx="3300408" cy="25669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21"/>
          <p:cNvSpPr txBox="1"/>
          <p:nvPr/>
        </p:nvSpPr>
        <p:spPr>
          <a:xfrm>
            <a:off x="4531751" y="1519250"/>
            <a:ext cx="43074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LID8192" sz="1600" b="1" i="0" u="none" strike="noStrike" cap="none" dirty="0" smtClean="0">
                <a:solidFill>
                  <a:srgbClr val="FFFF00"/>
                </a:solidFill>
                <a:latin typeface="Arial"/>
                <a:ea typeface="Arial"/>
                <a:cs typeface="Arial"/>
                <a:sym typeface="Arial"/>
              </a:rPr>
              <a:t>07 </a:t>
            </a:r>
            <a:r>
              <a:rPr lang="en-US" sz="1600" b="1" i="0" u="none" strike="noStrike" cap="none" dirty="0" smtClean="0">
                <a:solidFill>
                  <a:srgbClr val="FFFF00"/>
                </a:solidFill>
                <a:latin typeface="Arial"/>
                <a:ea typeface="Arial"/>
                <a:cs typeface="Arial"/>
                <a:sym typeface="Arial"/>
              </a:rPr>
              <a:t>–</a:t>
            </a:r>
            <a:r>
              <a:rPr lang="LID8192" sz="1600" b="1" i="0" u="none" strike="noStrike" cap="none" dirty="0" smtClean="0">
                <a:solidFill>
                  <a:srgbClr val="FFFF00"/>
                </a:solidFill>
                <a:latin typeface="Arial"/>
                <a:ea typeface="Arial"/>
                <a:cs typeface="Arial"/>
                <a:sym typeface="Arial"/>
              </a:rPr>
              <a:t> 13 June</a:t>
            </a:r>
            <a:r>
              <a:rPr lang="en-US" sz="1600" b="1" i="0" u="none" strike="noStrike" cap="none" dirty="0" smtClean="0">
                <a:solidFill>
                  <a:srgbClr val="FFFF00"/>
                </a:solidFill>
                <a:latin typeface="Arial"/>
                <a:ea typeface="Arial"/>
                <a:cs typeface="Arial"/>
                <a:sym typeface="Arial"/>
              </a:rPr>
              <a:t> </a:t>
            </a:r>
            <a:r>
              <a:rPr lang="en-US" sz="1600" b="1" i="0" u="none" strike="noStrike" cap="none" dirty="0">
                <a:solidFill>
                  <a:srgbClr val="FFFF00"/>
                </a:solidFill>
                <a:latin typeface="Arial"/>
                <a:ea typeface="Arial"/>
                <a:cs typeface="Arial"/>
                <a:sym typeface="Arial"/>
              </a:rPr>
              <a:t>2023</a:t>
            </a:r>
            <a:endParaRPr sz="1600" b="0" i="0" u="none" strike="noStrike" cap="none" dirty="0">
              <a:solidFill>
                <a:schemeClr val="dk1"/>
              </a:solidFill>
              <a:latin typeface="Arial"/>
              <a:ea typeface="Arial"/>
              <a:cs typeface="Arial"/>
              <a:sym typeface="Arial"/>
            </a:endParaRPr>
          </a:p>
        </p:txBody>
      </p:sp>
      <p:sp>
        <p:nvSpPr>
          <p:cNvPr id="172" name="Google Shape;172;p21"/>
          <p:cNvSpPr txBox="1"/>
          <p:nvPr/>
        </p:nvSpPr>
        <p:spPr>
          <a:xfrm>
            <a:off x="75465" y="5229412"/>
            <a:ext cx="8889900" cy="43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100" b="1" i="0" u="none" strike="noStrike" cap="none" dirty="0">
                <a:solidFill>
                  <a:schemeClr val="lt1"/>
                </a:solidFill>
                <a:latin typeface="Arial"/>
                <a:ea typeface="Arial"/>
                <a:cs typeface="Arial"/>
                <a:sym typeface="Arial"/>
              </a:rPr>
              <a:t>For week-1 (left panel</a:t>
            </a:r>
            <a:r>
              <a:rPr lang="en-US" sz="1100" b="1" i="0" u="none" strike="noStrike" cap="none" dirty="0" smtClean="0">
                <a:solidFill>
                  <a:schemeClr val="lt1"/>
                </a:solidFill>
                <a:latin typeface="Arial"/>
                <a:ea typeface="Arial"/>
                <a:cs typeface="Arial"/>
                <a:sym typeface="Arial"/>
              </a:rPr>
              <a:t>) and week-2 (right panel), </a:t>
            </a:r>
            <a:r>
              <a:rPr lang="en-US" sz="1100" b="1" i="0" u="none" strike="noStrike" cap="none" dirty="0">
                <a:solidFill>
                  <a:schemeClr val="lt1"/>
                </a:solidFill>
                <a:latin typeface="Arial"/>
                <a:ea typeface="Arial"/>
                <a:cs typeface="Arial"/>
                <a:sym typeface="Arial"/>
              </a:rPr>
              <a:t>the GEFS forecasts indicate a moderate to high chance (over 70%) for rainfall to exceed 50 mm </a:t>
            </a:r>
            <a:r>
              <a:rPr lang="LID8192" sz="1100" b="1" i="0" u="none" strike="noStrike" cap="none" smtClean="0">
                <a:solidFill>
                  <a:schemeClr val="lt1"/>
                </a:solidFill>
                <a:latin typeface="Arial"/>
                <a:ea typeface="Arial"/>
                <a:cs typeface="Arial"/>
                <a:sym typeface="Arial"/>
              </a:rPr>
              <a:t>along the Gulf of Guinea coast, and western</a:t>
            </a:r>
            <a:r>
              <a:rPr lang="en-US" sz="1100" b="1" i="0" u="none" strike="noStrike" cap="none" smtClean="0">
                <a:solidFill>
                  <a:schemeClr val="lt1"/>
                </a:solidFill>
                <a:latin typeface="Arial"/>
                <a:ea typeface="Arial"/>
                <a:cs typeface="Arial"/>
                <a:sym typeface="Arial"/>
              </a:rPr>
              <a:t> </a:t>
            </a:r>
            <a:r>
              <a:rPr lang="en-US" sz="1100" b="1" i="0" u="none" strike="noStrike" cap="none" dirty="0" smtClean="0">
                <a:solidFill>
                  <a:schemeClr val="lt1"/>
                </a:solidFill>
                <a:latin typeface="Arial"/>
                <a:ea typeface="Arial"/>
                <a:cs typeface="Arial"/>
                <a:sym typeface="Arial"/>
              </a:rPr>
              <a:t>Ethiopia.</a:t>
            </a:r>
            <a:endParaRPr dirty="0"/>
          </a:p>
        </p:txBody>
      </p:sp>
      <p:sp>
        <p:nvSpPr>
          <p:cNvPr id="173" name="Google Shape;173;p21"/>
          <p:cNvSpPr txBox="1"/>
          <p:nvPr/>
        </p:nvSpPr>
        <p:spPr>
          <a:xfrm>
            <a:off x="416459" y="1519241"/>
            <a:ext cx="3954900" cy="338700"/>
          </a:xfrm>
          <a:prstGeom prst="rect">
            <a:avLst/>
          </a:prstGeom>
          <a:noFill/>
          <a:ln>
            <a:noFill/>
          </a:ln>
        </p:spPr>
        <p:txBody>
          <a:bodyPr spcFirstLastPara="1" wrap="square" lIns="91425" tIns="45700" rIns="91425" bIns="45700" anchor="t" anchorCtr="0">
            <a:spAutoFit/>
          </a:bodyPr>
          <a:lstStyle/>
          <a:p>
            <a:pPr lvl="0" algn="ctr">
              <a:buSzPts val="1600"/>
            </a:pPr>
            <a:r>
              <a:rPr lang="en-US" sz="1600" b="1" i="0" u="none" strike="noStrike" cap="none" dirty="0">
                <a:solidFill>
                  <a:srgbClr val="FFFF00"/>
                </a:solidFill>
                <a:latin typeface="Arial"/>
                <a:ea typeface="Arial"/>
                <a:cs typeface="Arial"/>
                <a:sym typeface="Arial"/>
              </a:rPr>
              <a:t>Week-1, Valid: </a:t>
            </a:r>
            <a:r>
              <a:rPr lang="LID8192" sz="1600" b="1" dirty="0" smtClean="0">
                <a:solidFill>
                  <a:srgbClr val="FFFF00"/>
                </a:solidFill>
              </a:rPr>
              <a:t>31 </a:t>
            </a:r>
            <a:r>
              <a:rPr lang="en-US" sz="1600" b="1" dirty="0" smtClean="0">
                <a:solidFill>
                  <a:srgbClr val="FFFF00"/>
                </a:solidFill>
              </a:rPr>
              <a:t>May</a:t>
            </a:r>
            <a:r>
              <a:rPr lang="LID8192" sz="1600" b="1" dirty="0" smtClean="0">
                <a:solidFill>
                  <a:srgbClr val="FFFF00"/>
                </a:solidFill>
              </a:rPr>
              <a:t> </a:t>
            </a:r>
            <a:r>
              <a:rPr lang="en-US" sz="1600" b="1" dirty="0" smtClean="0">
                <a:solidFill>
                  <a:srgbClr val="FFFF00"/>
                </a:solidFill>
              </a:rPr>
              <a:t>–</a:t>
            </a:r>
            <a:r>
              <a:rPr lang="LID8192" sz="1600" b="1" dirty="0" smtClean="0">
                <a:solidFill>
                  <a:srgbClr val="FFFF00"/>
                </a:solidFill>
              </a:rPr>
              <a:t> 06 June </a:t>
            </a:r>
            <a:r>
              <a:rPr lang="en-US" sz="1600" b="1" dirty="0" smtClean="0">
                <a:solidFill>
                  <a:srgbClr val="FFFF00"/>
                </a:solidFill>
              </a:rPr>
              <a:t>2023</a:t>
            </a:r>
            <a:endParaRPr sz="1400" b="0" i="0" u="none" strike="noStrike" cap="none" dirty="0">
              <a:solidFill>
                <a:srgbClr val="000000"/>
              </a:solidFill>
              <a:latin typeface="Arial"/>
              <a:ea typeface="Arial"/>
              <a:cs typeface="Arial"/>
              <a:sym typeface="Arial"/>
            </a:endParaRPr>
          </a:p>
        </p:txBody>
      </p:sp>
      <p:pic>
        <p:nvPicPr>
          <p:cNvPr id="174" name="Google Shape;174;p21"/>
          <p:cNvPicPr preferRelativeResize="0"/>
          <p:nvPr/>
        </p:nvPicPr>
        <p:blipFill>
          <a:blip r:embed="rId3">
            <a:extLst>
              <a:ext uri="{28A0092B-C50C-407E-A947-70E740481C1C}">
                <a14:useLocalDpi xmlns:a14="http://schemas.microsoft.com/office/drawing/2010/main" val="0"/>
              </a:ext>
            </a:extLst>
          </a:blip>
          <a:stretch>
            <a:fillRect/>
          </a:stretch>
        </p:blipFill>
        <p:spPr>
          <a:xfrm>
            <a:off x="416459" y="2077083"/>
            <a:ext cx="3982008" cy="2986506"/>
          </a:xfrm>
          <a:prstGeom prst="rect">
            <a:avLst/>
          </a:prstGeom>
          <a:noFill/>
          <a:ln>
            <a:noFill/>
          </a:ln>
        </p:spPr>
      </p:pic>
      <p:pic>
        <p:nvPicPr>
          <p:cNvPr id="175" name="Google Shape;175;p21"/>
          <p:cNvPicPr preferRelativeResize="0"/>
          <p:nvPr/>
        </p:nvPicPr>
        <p:blipFill>
          <a:blip r:embed="rId4">
            <a:extLst>
              <a:ext uri="{28A0092B-C50C-407E-A947-70E740481C1C}">
                <a14:useLocalDpi xmlns:a14="http://schemas.microsoft.com/office/drawing/2010/main" val="0"/>
              </a:ext>
            </a:extLst>
          </a:blip>
          <a:stretch>
            <a:fillRect/>
          </a:stretch>
        </p:blipFill>
        <p:spPr>
          <a:xfrm>
            <a:off x="4681814" y="2076509"/>
            <a:ext cx="3928784" cy="2946588"/>
          </a:xfrm>
          <a:prstGeom prst="rect">
            <a:avLst/>
          </a:prstGeom>
          <a:noFill/>
          <a:ln>
            <a:noFill/>
          </a:ln>
        </p:spPr>
      </p:pic>
    </p:spTree>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TotalTime>
  <Words>1840</Words>
  <Application>Microsoft Office PowerPoint</Application>
  <PresentationFormat>On-screen Show (4:3)</PresentationFormat>
  <Paragraphs>59</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Endalkachew Bekele</cp:lastModifiedBy>
  <cp:revision>66</cp:revision>
  <dcterms:modified xsi:type="dcterms:W3CDTF">2023-05-30T16:13:43Z</dcterms:modified>
</cp:coreProperties>
</file>