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p:scale>
          <a:sx n="100" d="100"/>
          <a:sy n="100" d="100"/>
        </p:scale>
        <p:origin x="300"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06 June</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06 – 12</a:t>
            </a:r>
            <a:r>
              <a:rPr lang="LID8192" sz="1600" b="1" dirty="0" smtClean="0">
                <a:solidFill>
                  <a:srgbClr val="FFFF00"/>
                </a:solidFill>
              </a:rPr>
              <a:t> </a:t>
            </a:r>
            <a:r>
              <a:rPr lang="LID8192" sz="1600" b="1" dirty="0" smtClean="0">
                <a:solidFill>
                  <a:srgbClr val="FFFF00"/>
                </a:solidFill>
              </a:rPr>
              <a:t>June</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785611"/>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Senegal, much of Guinea-Bissau, western and northern portions of Guinea, and western Ethiopia. In particular, there is above 80% chance for rainfall to be below-normal over western Guinea.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Liberia, southern Cote d’Ivoire, Ghana, Togo and Benin, much of Nigeria, Cameroon and Equatorial Guinea, southern Niger, Chad and Sudan, western and eastern portions of CAR, northern and central CAR northern Gabon and Congo, and western and central parts of DR Congo. In particular, there is above 80% chance for rainfall to be above-normal over northern and eastern parts of Nigeria, southern Chad, southwestern Sudan, northern Congo, and northwestern DR Congo.</a:t>
            </a:r>
            <a:endParaRPr lang="en-US" sz="1200"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9" cy="48719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13</a:t>
            </a:r>
            <a:r>
              <a:rPr lang="LID8192" sz="1600" b="1" dirty="0" smtClean="0">
                <a:solidFill>
                  <a:srgbClr val="FFFF00"/>
                </a:solidFill>
              </a:rPr>
              <a:t> </a:t>
            </a:r>
            <a:r>
              <a:rPr lang="en-US" sz="1600" b="1" dirty="0" smtClean="0">
                <a:solidFill>
                  <a:srgbClr val="FFFF00"/>
                </a:solidFill>
              </a:rPr>
              <a:t>–</a:t>
            </a:r>
            <a:r>
              <a:rPr lang="LID8192" sz="1600" b="1" dirty="0" smtClean="0">
                <a:solidFill>
                  <a:srgbClr val="FFFF00"/>
                </a:solidFill>
              </a:rPr>
              <a:t> </a:t>
            </a:r>
            <a:r>
              <a:rPr lang="LID8192" sz="1600" b="1" dirty="0" smtClean="0">
                <a:solidFill>
                  <a:srgbClr val="FFFF00"/>
                </a:solidFill>
              </a:rPr>
              <a:t>1</a:t>
            </a:r>
            <a:r>
              <a:rPr lang="en-US" sz="1600" b="1" dirty="0" smtClean="0">
                <a:solidFill>
                  <a:srgbClr val="FFFF00"/>
                </a:solidFill>
              </a:rPr>
              <a:t>9</a:t>
            </a:r>
            <a:r>
              <a:rPr lang="LID8192" sz="1600" b="1" dirty="0" smtClean="0">
                <a:solidFill>
                  <a:srgbClr val="FFFF00"/>
                </a:solidFill>
              </a:rPr>
              <a:t> </a:t>
            </a:r>
            <a:r>
              <a:rPr lang="LID8192" sz="1600" b="1" dirty="0" smtClean="0">
                <a:solidFill>
                  <a:srgbClr val="FFFF00"/>
                </a:solidFill>
              </a:rPr>
              <a:t>June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3262391"/>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southern Senegal and Mali, much of Guinea-Bissau and Guinea, northern Sierra Leone, much of Ghana, Togo and Benin, central and southern portions of Nigeria, much of Cameroon, CAR, South Sudan and Equatorial Guinea, northern portions of Gabon, Congo and DR Congo, southern Chad and South Sudan, northern Eritrea, and northern and western parts of Ethiopia. In particular, there is above 80% chance for rainfall to be above-normal over western Guinea, southern Cameroon, and northern parts of DR Congo.</a:t>
            </a: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much Ethiopia, Eritrea, Djibouti, and northern and central Somalia. Rainfall was below-average over much of South Sudan, the far western Ethiopia and southern Somalia, Uganda, Rwanda, and the far northern Tanzania, coastal Tanzania. In southern Africa, rainfall was above-average over the central and eastern portions of South Africa, Lesotho, </a:t>
            </a:r>
            <a:r>
              <a:rPr lang="en-US" sz="1200" b="1" dirty="0" err="1">
                <a:solidFill>
                  <a:schemeClr val="lt1"/>
                </a:solidFill>
                <a:latin typeface="Arial"/>
                <a:ea typeface="Arial"/>
                <a:cs typeface="Arial"/>
                <a:sym typeface="Arial"/>
              </a:rPr>
              <a:t>Eswatini</a:t>
            </a:r>
            <a:r>
              <a:rPr lang="en-US" sz="1200" b="1" dirty="0">
                <a:solidFill>
                  <a:schemeClr val="lt1"/>
                </a:solidFill>
                <a:latin typeface="Arial"/>
                <a:ea typeface="Arial"/>
                <a:cs typeface="Arial"/>
                <a:sym typeface="Arial"/>
              </a:rPr>
              <a:t>,  and pockets of Madagascar. In Central Africa, rainfall was above-average over the far southern Congo, parts of CAR, and southwestern DRC. Below-average rainfall was observed over much of Cameroon, Equatorial Guinea, Gabon, many parts of DRC, and pockets of central CAR. In West Africa, rainfall was above-average over much of Guinea, southwestern Mali, Sierra Leone, Liberia, and Cote d’Ivoire. Below-average rainfall was observed over parts of Burkina Faso, central, northern Ghana, and many parts of Nigeria.</a:t>
            </a:r>
          </a:p>
          <a:p>
            <a:pPr lvl="0" indent="-285750" algn="just">
              <a:lnSpc>
                <a:spcPct val="90000"/>
              </a:lnSpc>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northern Ethiopia, Eritrea, parts of western and eastern southern Sudan,  South Sudan, and pockets of eastern Tanzania. Below-average rainfall was observed over parts of central South Sudan, and southwestern Ethiopia. In Central Africa, rainfall was above-average over western and eastern CAR. Below-average rainfall was observed over much of Cameroon, Equatorial Guinea, Gabon, Congo, and central and northern DRC. In West Africa, above-average rainfall was observed over portions of Guinea, Sierra Leone, southern Cote d’Ivoire, Burkina Faso, and central Ghana. Rainfall was below-average over </a:t>
            </a:r>
            <a:r>
              <a:rPr lang="en-US" sz="1200" b="1" dirty="0" err="1">
                <a:solidFill>
                  <a:schemeClr val="lt1"/>
                </a:solidFill>
                <a:latin typeface="Arial"/>
                <a:ea typeface="Arial"/>
                <a:cs typeface="Arial"/>
                <a:sym typeface="Arial"/>
              </a:rPr>
              <a:t>over</a:t>
            </a:r>
            <a:r>
              <a:rPr lang="en-US" sz="1200" b="1" dirty="0">
                <a:solidFill>
                  <a:schemeClr val="lt1"/>
                </a:solidFill>
                <a:latin typeface="Arial"/>
                <a:ea typeface="Arial"/>
                <a:cs typeface="Arial"/>
                <a:sym typeface="Arial"/>
              </a:rPr>
              <a:t> the far southern Ghana, southern Benin, and much of Nigeria. In Southern Africa, above-average rainfall was observed over parts of central and southern South Africa.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The Week-1 outlook calls for above-normal rainfall </a:t>
            </a:r>
            <a:r>
              <a:rPr lang="en-US" sz="1200" b="1" dirty="0" smtClean="0">
                <a:solidFill>
                  <a:schemeClr val="lt1"/>
                </a:solidFill>
                <a:latin typeface="Arial"/>
                <a:ea typeface="Arial"/>
                <a:cs typeface="Arial"/>
                <a:sym typeface="Arial"/>
              </a:rPr>
              <a:t>across the eastern portions of West Africa, and much of Central Africa. In contrast there is an increased chance for below-normal rainfall over the far western Gulf of Guinea region. </a:t>
            </a:r>
            <a:r>
              <a:rPr lang="en-US" sz="1200" b="1" dirty="0" smtClean="0">
                <a:solidFill>
                  <a:schemeClr val="lt1"/>
                </a:solidFill>
                <a:latin typeface="Arial"/>
                <a:ea typeface="Arial"/>
                <a:cs typeface="Arial"/>
                <a:sym typeface="Arial"/>
              </a:rPr>
              <a:t>For </a:t>
            </a:r>
            <a:r>
              <a:rPr lang="en-US" sz="1200" b="1" dirty="0">
                <a:solidFill>
                  <a:schemeClr val="lt1"/>
                </a:solidFill>
                <a:latin typeface="Arial"/>
                <a:ea typeface="Arial"/>
                <a:cs typeface="Arial"/>
                <a:sym typeface="Arial"/>
              </a:rPr>
              <a:t>week-2, there is an increased chance for above-normal rainfall </a:t>
            </a:r>
            <a:r>
              <a:rPr lang="en-US" sz="1200" b="1" dirty="0" smtClean="0">
                <a:solidFill>
                  <a:schemeClr val="lt1"/>
                </a:solidFill>
                <a:latin typeface="Arial"/>
                <a:ea typeface="Arial"/>
                <a:cs typeface="Arial"/>
                <a:sym typeface="Arial"/>
              </a:rPr>
              <a:t>over many parts of the Gulf of Guinea region, and much of Central Africa, South Sudan and parts of southern Sudan and western Ethiopia.</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3416320"/>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northern Ethiopia, Eritrea, parts of western and eastern southern Sudan,  South Sudan, and pockets of eastern Tanzania. Below-average rainfall was observed over parts of central South Sudan, and southwestern Ethiopia. In Central Africa, rainfall was above-average over western and eastern CAR. Below-average rainfall was observed over much of Cameroon, Equatorial Guinea, Gabon, Congo, and central and northern DRC. In West Africa, above-average rainfall was observed over portions of Guinea, Sierra Leone, southern Cote d’Ivoire, Burkina Faso, and central Ghana. Rainfall was below-average over </a:t>
            </a:r>
            <a:r>
              <a:rPr lang="en-US" sz="1350" b="1" dirty="0" err="1">
                <a:solidFill>
                  <a:schemeClr val="lt1"/>
                </a:solidFill>
              </a:rPr>
              <a:t>over</a:t>
            </a:r>
            <a:r>
              <a:rPr lang="en-US" sz="1350" b="1" dirty="0">
                <a:solidFill>
                  <a:schemeClr val="lt1"/>
                </a:solidFill>
              </a:rPr>
              <a:t> the far southern Ghana, southern Benin, and much of Nigeria. In Southern Africa, above-average rainfall was observed over parts of central and southern South Africa.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across the eastern portions of West Africa, and much of Central Africa. In contrast there is an increased chance for below-normal rainfall over the far western Gulf of Guinea region. For week-2, there is an increased chance for above-normal rainfall over many parts of the Gulf of Guinea region, and much of Central Africa, South Sudan and parts of southern Sudan and western Ethiopia.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249465"/>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Eritrea, Ethiopia, Somalia, </a:t>
            </a:r>
            <a:r>
              <a:rPr lang="en-US" sz="950" b="1" i="0" u="none" strike="noStrike" cap="none" dirty="0" smtClean="0">
                <a:solidFill>
                  <a:schemeClr val="lt1"/>
                </a:solidFill>
                <a:latin typeface="Arial"/>
                <a:ea typeface="Arial"/>
                <a:cs typeface="Arial"/>
                <a:sym typeface="Arial"/>
              </a:rPr>
              <a:t>Kenya,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Uganda</a:t>
            </a:r>
            <a:r>
              <a:rPr lang="en-US" sz="950" b="1" i="0" u="none" strike="noStrike" cap="none" dirty="0">
                <a:solidFill>
                  <a:schemeClr val="lt1"/>
                </a:solidFill>
                <a:latin typeface="Arial"/>
                <a:ea typeface="Arial"/>
                <a:cs typeface="Arial"/>
                <a:sym typeface="Arial"/>
              </a:rPr>
              <a:t>, western </a:t>
            </a:r>
            <a:r>
              <a:rPr lang="LID8192" sz="950" b="1" i="0" u="none" strike="noStrike" cap="none" dirty="0" smtClean="0">
                <a:solidFill>
                  <a:schemeClr val="lt1"/>
                </a:solidFill>
                <a:latin typeface="Arial"/>
                <a:ea typeface="Arial"/>
                <a:cs typeface="Arial"/>
                <a:sym typeface="Arial"/>
              </a:rPr>
              <a:t>and central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Burundi, Rwanda, </a:t>
            </a:r>
            <a:r>
              <a:rPr lang="en-US" sz="950" b="1" i="0" u="none" strike="noStrike" cap="none" dirty="0" smtClean="0">
                <a:solidFill>
                  <a:schemeClr val="lt1"/>
                </a:solidFill>
                <a:latin typeface="Arial"/>
                <a:ea typeface="Arial"/>
                <a:cs typeface="Arial"/>
                <a:sym typeface="Arial"/>
              </a:rPr>
              <a:t>and </a:t>
            </a:r>
            <a:r>
              <a:rPr lang="LID8192" sz="950" b="1" i="0" u="none" strike="noStrike" cap="none" dirty="0" smtClean="0">
                <a:solidFill>
                  <a:schemeClr val="lt1"/>
                </a:solidFill>
                <a:latin typeface="Arial"/>
                <a:ea typeface="Arial"/>
                <a:cs typeface="Arial"/>
                <a:sym typeface="Arial"/>
              </a:rPr>
              <a:t>pockets of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South Sudan,</a:t>
            </a:r>
            <a:r>
              <a:rPr lang="LID8192" sz="950" b="1" i="0" u="none" strike="noStrike" cap="none" dirty="0" smtClean="0">
                <a:solidFill>
                  <a:schemeClr val="lt1"/>
                </a:solidFill>
                <a:latin typeface="Arial"/>
                <a:ea typeface="Arial"/>
                <a:cs typeface="Arial"/>
                <a:sym typeface="Arial"/>
              </a:rPr>
              <a:t> the far western Ethiopia, </a:t>
            </a:r>
            <a:r>
              <a:rPr lang="en-US" sz="950" b="1" i="0" u="none" strike="noStrike" cap="none" dirty="0" smtClean="0">
                <a:solidFill>
                  <a:schemeClr val="lt1"/>
                </a:solidFill>
                <a:latin typeface="Arial"/>
                <a:ea typeface="Arial"/>
                <a:cs typeface="Arial"/>
                <a:sym typeface="Arial"/>
              </a:rPr>
              <a:t>parts of southern Somalia, the far southern Kenya and eastern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central and northern Angola</a:t>
            </a:r>
            <a:r>
              <a:rPr lang="en-US"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Zambia, parts of eastern and southern South Africa, Lesotho, </a:t>
            </a:r>
            <a:r>
              <a:rPr lang="en-US"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Mozambique, and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Below-average rainfall was observed 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Angola, western and southern Zambia, much of Namibia,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Botswana, western</a:t>
            </a:r>
            <a:r>
              <a:rPr lang="LID8192" sz="950" b="1" i="0" u="none" strike="noStrike" cap="none" dirty="0" smtClean="0">
                <a:solidFill>
                  <a:schemeClr val="lt1"/>
                </a:solidFill>
                <a:latin typeface="Arial"/>
                <a:ea typeface="Arial"/>
                <a:cs typeface="Arial"/>
                <a:sym typeface="Arial"/>
              </a:rPr>
              <a:t> and</a:t>
            </a:r>
            <a:r>
              <a:rPr lang="en-US" sz="950" b="1" i="0" u="none" strike="noStrike" cap="none" dirty="0" smtClean="0">
                <a:solidFill>
                  <a:schemeClr val="lt1"/>
                </a:solidFill>
                <a:latin typeface="Arial"/>
                <a:ea typeface="Arial"/>
                <a:cs typeface="Arial"/>
                <a:sym typeface="Arial"/>
              </a:rPr>
              <a:t> South Africa, Zimbabwe, </a:t>
            </a:r>
            <a:r>
              <a:rPr lang="en-US" sz="950" b="1" i="0" u="none" strike="noStrike" cap="none" dirty="0" smtClean="0">
                <a:solidFill>
                  <a:schemeClr val="lt1"/>
                </a:solidFill>
                <a:latin typeface="Arial"/>
                <a:ea typeface="Arial"/>
                <a:cs typeface="Arial"/>
                <a:sym typeface="Arial"/>
              </a:rPr>
              <a:t>Malawi, pockets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Mozambique and northern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pockets of Cameroon, western and central CAR, much of Congo, and </a:t>
            </a:r>
            <a:r>
              <a:rPr lang="en-US" sz="950" b="1" dirty="0" smtClean="0">
                <a:solidFill>
                  <a:schemeClr val="lt1"/>
                </a:solidFill>
              </a:rPr>
              <a:t>pats of northern </a:t>
            </a:r>
            <a:r>
              <a:rPr lang="en-US" sz="950" b="1" dirty="0" smtClean="0">
                <a:solidFill>
                  <a:schemeClr val="lt1"/>
                </a:solidFill>
              </a:rPr>
              <a:t>and </a:t>
            </a:r>
            <a:r>
              <a:rPr lang="en-US" sz="950" b="1" dirty="0" smtClean="0">
                <a:solidFill>
                  <a:schemeClr val="lt1"/>
                </a:solidFill>
              </a:rPr>
              <a:t>much of southern </a:t>
            </a:r>
            <a:r>
              <a:rPr lang="en-US" sz="950" b="1" dirty="0" smtClean="0">
                <a:solidFill>
                  <a:schemeClr val="lt1"/>
                </a:solidFill>
              </a:rPr>
              <a:t>DRC</a:t>
            </a:r>
            <a:r>
              <a:rPr lang="en-US" sz="950" b="1" i="0" u="none" strike="noStrike" cap="none" dirty="0" smtClean="0">
                <a:solidFill>
                  <a:schemeClr val="lt1"/>
                </a:solidFill>
                <a:latin typeface="Arial"/>
                <a:ea typeface="Arial"/>
                <a:cs typeface="Arial"/>
                <a:sym typeface="Arial"/>
              </a:rPr>
              <a:t>. Rainfall was below-average over </a:t>
            </a:r>
            <a:r>
              <a:rPr lang="LID8192" sz="950" b="1" i="0" u="none" strike="noStrike" cap="none" dirty="0" smtClean="0">
                <a:solidFill>
                  <a:schemeClr val="lt1"/>
                </a:solidFill>
                <a:latin typeface="Arial"/>
                <a:ea typeface="Arial"/>
                <a:cs typeface="Arial"/>
                <a:sym typeface="Arial"/>
              </a:rPr>
              <a:t>many parts</a:t>
            </a:r>
            <a:r>
              <a:rPr lang="en-US" sz="950" b="1" i="0" u="none" strike="noStrike" cap="none" dirty="0" smtClean="0">
                <a:solidFill>
                  <a:schemeClr val="lt1"/>
                </a:solidFill>
                <a:latin typeface="Arial"/>
                <a:ea typeface="Arial"/>
                <a:cs typeface="Arial"/>
                <a:sym typeface="Arial"/>
              </a:rPr>
              <a:t> of Cameroon, Equatorial Guinea, Gabon, parts of eastern CAR, and western and central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Guinea, </a:t>
            </a:r>
            <a:r>
              <a:rPr lang="en-US" sz="950" b="1" i="0" u="none" strike="noStrike" cap="none" dirty="0" smtClean="0">
                <a:solidFill>
                  <a:schemeClr val="lt1"/>
                </a:solidFill>
                <a:latin typeface="Arial"/>
                <a:ea typeface="Arial"/>
                <a:cs typeface="Arial"/>
                <a:sym typeface="Arial"/>
              </a:rPr>
              <a:t>Sierra Leone, Liberia</a:t>
            </a:r>
            <a:r>
              <a:rPr lang="en-US" sz="950" b="1" i="0" u="none" strike="noStrike" cap="none" dirty="0" smtClean="0">
                <a:solidFill>
                  <a:schemeClr val="lt1"/>
                </a:solidFill>
                <a:latin typeface="Arial"/>
                <a:ea typeface="Arial"/>
                <a:cs typeface="Arial"/>
                <a:sym typeface="Arial"/>
              </a:rPr>
              <a:t>, Cote d’Ivoire, </a:t>
            </a:r>
            <a:r>
              <a:rPr lang="LID8192" sz="950" b="1" i="0" u="none" strike="noStrike" cap="none" dirty="0" smtClean="0">
                <a:solidFill>
                  <a:schemeClr val="lt1"/>
                </a:solidFill>
                <a:latin typeface="Arial"/>
                <a:ea typeface="Arial"/>
                <a:cs typeface="Arial"/>
                <a:sym typeface="Arial"/>
              </a:rPr>
              <a:t>southwestern Mali, </a:t>
            </a:r>
            <a:r>
              <a:rPr lang="en-US" sz="950" b="1" i="0" u="none" strike="noStrike" cap="none" dirty="0" smtClean="0">
                <a:solidFill>
                  <a:schemeClr val="lt1"/>
                </a:solidFill>
                <a:latin typeface="Arial"/>
                <a:ea typeface="Arial"/>
                <a:cs typeface="Arial"/>
                <a:sym typeface="Arial"/>
              </a:rPr>
              <a:t>Ghana, Togo, </a:t>
            </a:r>
            <a:r>
              <a:rPr lang="LID8192"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Benin, and western and northern Nigeria. Below-average rainfall was observed over parts of Burkina Faso</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and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southeastern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Eritrea, </a:t>
            </a:r>
            <a:r>
              <a:rPr lang="en-US" sz="950" b="1" i="0" u="none" strike="noStrike" cap="none" dirty="0" smtClean="0">
                <a:solidFill>
                  <a:schemeClr val="lt1"/>
                </a:solidFill>
                <a:latin typeface="Arial"/>
                <a:ea typeface="Arial"/>
                <a:cs typeface="Arial"/>
                <a:sym typeface="Arial"/>
              </a:rPr>
              <a:t>Djibouti</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northern </a:t>
            </a:r>
            <a:r>
              <a:rPr lang="en-US" sz="950" b="1" i="0" u="none" strike="noStrike" cap="none" dirty="0" smtClean="0">
                <a:solidFill>
                  <a:schemeClr val="lt1"/>
                </a:solidFill>
                <a:latin typeface="Arial"/>
                <a:ea typeface="Arial"/>
                <a:cs typeface="Arial"/>
                <a:sym typeface="Arial"/>
              </a:rPr>
              <a:t>and central </a:t>
            </a:r>
            <a:r>
              <a:rPr lang="en-US" sz="950" b="1" i="0" u="none" strike="noStrike" cap="none" dirty="0" smtClean="0">
                <a:solidFill>
                  <a:schemeClr val="lt1"/>
                </a:solidFill>
                <a:latin typeface="Arial"/>
                <a:ea typeface="Arial"/>
                <a:cs typeface="Arial"/>
                <a:sym typeface="Arial"/>
              </a:rPr>
              <a:t>Somalia.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much of </a:t>
            </a:r>
            <a:r>
              <a:rPr lang="en-US" sz="950" b="1" i="0" u="none" strike="noStrike" cap="none" dirty="0" smtClean="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a:t>
            </a:r>
            <a:r>
              <a:rPr lang="en-US"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the far western </a:t>
            </a:r>
            <a:r>
              <a:rPr lang="en-US" sz="950" b="1" i="0" u="none" strike="noStrike" cap="none" dirty="0" smtClean="0">
                <a:solidFill>
                  <a:schemeClr val="lt1"/>
                </a:solidFill>
                <a:latin typeface="Arial"/>
                <a:ea typeface="Arial"/>
                <a:cs typeface="Arial"/>
                <a:sym typeface="Arial"/>
              </a:rPr>
              <a:t>Ethiopia and </a:t>
            </a:r>
            <a:r>
              <a:rPr lang="LID8192" sz="950" b="1" i="0" u="none" strike="noStrike" cap="none" dirty="0" smtClean="0">
                <a:solidFill>
                  <a:schemeClr val="lt1"/>
                </a:solidFill>
                <a:latin typeface="Arial"/>
                <a:ea typeface="Arial"/>
                <a:cs typeface="Arial"/>
                <a:sym typeface="Arial"/>
              </a:rPr>
              <a:t>southern</a:t>
            </a:r>
            <a:r>
              <a:rPr lang="en-US" sz="950" b="1" i="0" u="none" strike="noStrike" cap="none" dirty="0" smtClean="0">
                <a:solidFill>
                  <a:schemeClr val="lt1"/>
                </a:solidFill>
                <a:latin typeface="Arial"/>
                <a:ea typeface="Arial"/>
                <a:cs typeface="Arial"/>
                <a:sym typeface="Arial"/>
              </a:rPr>
              <a:t> Somalia, </a:t>
            </a:r>
            <a:r>
              <a:rPr lang="en-US" sz="950" b="1" i="0" u="none" strike="noStrike" cap="none" dirty="0" smtClean="0">
                <a:solidFill>
                  <a:schemeClr val="lt1"/>
                </a:solidFill>
                <a:latin typeface="Arial"/>
                <a:ea typeface="Arial"/>
                <a:cs typeface="Arial"/>
                <a:sym typeface="Arial"/>
              </a:rPr>
              <a:t>Uganda, Rwanda, and the far northern Tanzania, </a:t>
            </a:r>
            <a:r>
              <a:rPr lang="LID8192" sz="950" b="1" i="0" u="none" strike="noStrike" cap="none" dirty="0" smtClean="0">
                <a:solidFill>
                  <a:schemeClr val="lt1"/>
                </a:solidFill>
                <a:latin typeface="Arial"/>
                <a:ea typeface="Arial"/>
                <a:cs typeface="Arial"/>
                <a:sym typeface="Arial"/>
              </a:rPr>
              <a:t>coastal</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central and </a:t>
            </a:r>
            <a:r>
              <a:rPr lang="LID8192" sz="950" b="1" i="0" u="none" strike="noStrike" cap="none" dirty="0" smtClean="0">
                <a:solidFill>
                  <a:schemeClr val="lt1"/>
                </a:solidFill>
                <a:latin typeface="Arial"/>
                <a:ea typeface="Arial"/>
                <a:cs typeface="Arial"/>
                <a:sym typeface="Arial"/>
              </a:rPr>
              <a:t>eastern portion</a:t>
            </a:r>
            <a:r>
              <a:rPr lang="en-US" sz="950" b="1" i="0" u="none" strike="noStrike" cap="none" dirty="0" smtClean="0">
                <a:solidFill>
                  <a:schemeClr val="lt1"/>
                </a:solidFill>
                <a:latin typeface="Arial"/>
                <a:ea typeface="Arial"/>
                <a:cs typeface="Arial"/>
                <a:sym typeface="Arial"/>
              </a:rPr>
              <a:t>s</a:t>
            </a:r>
            <a:r>
              <a:rPr lang="LID8192"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of South Africa, Lesotho, Eswatini, </a:t>
            </a:r>
            <a:r>
              <a:rPr lang="en-US"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and pockets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the far southern Congo, </a:t>
            </a:r>
            <a:r>
              <a:rPr lang="LID8192" sz="950" b="1" dirty="0" smtClean="0">
                <a:solidFill>
                  <a:schemeClr val="lt1"/>
                </a:solidFill>
              </a:rPr>
              <a:t>parts of </a:t>
            </a:r>
            <a:r>
              <a:rPr lang="en-US" sz="950" b="1" dirty="0" smtClean="0">
                <a:solidFill>
                  <a:schemeClr val="lt1"/>
                </a:solidFill>
              </a:rPr>
              <a:t>CAR, and </a:t>
            </a:r>
            <a:r>
              <a:rPr lang="en-US" sz="950" b="1" dirty="0" smtClean="0">
                <a:solidFill>
                  <a:schemeClr val="lt1"/>
                </a:solidFill>
              </a:rPr>
              <a:t>southwestern </a:t>
            </a:r>
            <a:r>
              <a:rPr lang="en-US" sz="950" b="1" dirty="0" smtClean="0">
                <a:solidFill>
                  <a:schemeClr val="lt1"/>
                </a:solidFill>
              </a:rPr>
              <a:t>DRC</a:t>
            </a:r>
            <a:r>
              <a:rPr lang="en-US" sz="950" b="1" i="0" u="none" strike="noStrike" cap="none" dirty="0" smtClean="0">
                <a:solidFill>
                  <a:schemeClr val="lt1"/>
                </a:solidFill>
                <a:latin typeface="Arial"/>
                <a:ea typeface="Arial"/>
                <a:cs typeface="Arial"/>
                <a:sym typeface="Arial"/>
              </a:rPr>
              <a:t>. Below-average rainfall was observed over much of Cameroon, Equatorial Guinea, Gabon, </a:t>
            </a:r>
            <a:r>
              <a:rPr lang="en-US" sz="950" b="1" i="0" u="none" strike="noStrike" cap="none" dirty="0" smtClean="0">
                <a:solidFill>
                  <a:schemeClr val="lt1"/>
                </a:solidFill>
                <a:latin typeface="Arial"/>
                <a:ea typeface="Arial"/>
                <a:cs typeface="Arial"/>
                <a:sym typeface="Arial"/>
              </a:rPr>
              <a:t>many parts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DRC</a:t>
            </a:r>
            <a:r>
              <a:rPr lang="en-US" sz="950" b="1" i="0" u="none" strike="noStrike" cap="none" dirty="0" smtClean="0">
                <a:solidFill>
                  <a:schemeClr val="lt1"/>
                </a:solidFill>
                <a:latin typeface="Arial"/>
                <a:ea typeface="Arial"/>
                <a:cs typeface="Arial"/>
                <a:sym typeface="Arial"/>
              </a:rPr>
              <a:t>, and </a:t>
            </a:r>
            <a:r>
              <a:rPr lang="LID8192" sz="950" b="1" i="0" u="none" strike="noStrike" cap="none" dirty="0" smtClean="0">
                <a:solidFill>
                  <a:schemeClr val="lt1"/>
                </a:solidFill>
                <a:latin typeface="Arial"/>
                <a:ea typeface="Arial"/>
                <a:cs typeface="Arial"/>
                <a:sym typeface="Arial"/>
              </a:rPr>
              <a:t>pockets of</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CAR</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much of Guinea, </a:t>
            </a:r>
            <a:r>
              <a:rPr lang="LID8192" sz="950" b="1" i="0" u="none" strike="noStrike" cap="none" dirty="0" smtClean="0">
                <a:solidFill>
                  <a:schemeClr val="lt1"/>
                </a:solidFill>
                <a:latin typeface="Arial"/>
                <a:ea typeface="Arial"/>
                <a:cs typeface="Arial"/>
                <a:sym typeface="Arial"/>
              </a:rPr>
              <a:t>southwestern Mali, Sierra Leone, Liberia, </a:t>
            </a:r>
            <a:r>
              <a:rPr lang="en-US" sz="950" b="1" i="0" u="none" strike="noStrike" cap="none" dirty="0" smtClean="0">
                <a:solidFill>
                  <a:schemeClr val="lt1"/>
                </a:solidFill>
                <a:latin typeface="Arial"/>
                <a:ea typeface="Arial"/>
                <a:cs typeface="Arial"/>
                <a:sym typeface="Arial"/>
              </a:rPr>
              <a:t>and Cote d’Ivoire. </a:t>
            </a:r>
            <a:r>
              <a:rPr lang="en-US" sz="950" b="1" i="0" u="none" strike="noStrike" cap="none" dirty="0" smtClean="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parts of Burkina Faso, central, northern Ghana, and </a:t>
            </a:r>
            <a:r>
              <a:rPr lang="LID8192" sz="950" b="1" i="0" u="none" strike="noStrike" cap="none" dirty="0" smtClean="0">
                <a:solidFill>
                  <a:schemeClr val="lt1"/>
                </a:solidFill>
                <a:latin typeface="Arial"/>
                <a:ea typeface="Arial"/>
                <a:cs typeface="Arial"/>
                <a:sym typeface="Arial"/>
              </a:rPr>
              <a:t>many </a:t>
            </a:r>
            <a:r>
              <a:rPr lang="LID8192" sz="950" b="1" i="0" u="none" strike="noStrike" cap="none" dirty="0" smtClean="0">
                <a:solidFill>
                  <a:schemeClr val="lt1"/>
                </a:solidFill>
                <a:latin typeface="Arial"/>
                <a:ea typeface="Arial"/>
                <a:cs typeface="Arial"/>
                <a:sym typeface="Arial"/>
              </a:rPr>
              <a:t>parts of </a:t>
            </a:r>
            <a:r>
              <a:rPr lang="en-US" sz="950" b="1" i="0" u="none" strike="noStrike" cap="none" dirty="0" smtClean="0">
                <a:solidFill>
                  <a:schemeClr val="lt1"/>
                </a:solidFill>
                <a:latin typeface="Arial"/>
                <a:ea typeface="Arial"/>
                <a:cs typeface="Arial"/>
                <a:sym typeface="Arial"/>
              </a:rPr>
              <a:t>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northern Ethiopia, Eritrea, parts of western and eastern southern Sudan,  </a:t>
            </a:r>
            <a:r>
              <a:rPr lang="en-US" sz="1000" b="1" dirty="0" smtClean="0">
                <a:solidFill>
                  <a:schemeClr val="lt1"/>
                </a:solidFill>
              </a:rPr>
              <a:t>South Sudan, </a:t>
            </a:r>
            <a:r>
              <a:rPr lang="en-US" sz="1000" b="1" dirty="0" smtClean="0">
                <a:solidFill>
                  <a:schemeClr val="lt1"/>
                </a:solidFill>
              </a:rPr>
              <a:t>and pockets of eastern Tanzania. </a:t>
            </a:r>
            <a:r>
              <a:rPr lang="en-US" sz="1000" b="1" dirty="0">
                <a:solidFill>
                  <a:schemeClr val="lt1"/>
                </a:solidFill>
              </a:rPr>
              <a:t>Below-average rainfall was observed </a:t>
            </a:r>
            <a:r>
              <a:rPr lang="en-US" sz="1000" b="1" dirty="0" smtClean="0">
                <a:solidFill>
                  <a:schemeClr val="lt1"/>
                </a:solidFill>
              </a:rPr>
              <a:t>over </a:t>
            </a:r>
            <a:r>
              <a:rPr lang="LID8192" sz="1000" b="1" dirty="0" smtClean="0">
                <a:solidFill>
                  <a:schemeClr val="lt1"/>
                </a:solidFill>
              </a:rPr>
              <a:t>parts</a:t>
            </a:r>
            <a:r>
              <a:rPr lang="en-US" sz="1000" b="1" dirty="0" smtClean="0">
                <a:solidFill>
                  <a:schemeClr val="lt1"/>
                </a:solidFill>
              </a:rPr>
              <a:t> of </a:t>
            </a:r>
            <a:r>
              <a:rPr lang="en-US" sz="1000" b="1" dirty="0" smtClean="0">
                <a:solidFill>
                  <a:schemeClr val="lt1"/>
                </a:solidFill>
              </a:rPr>
              <a:t>central</a:t>
            </a:r>
            <a:r>
              <a:rPr lang="LID8192" sz="1000" b="1" dirty="0" smtClean="0">
                <a:solidFill>
                  <a:schemeClr val="lt1"/>
                </a:solidFill>
              </a:rPr>
              <a:t> </a:t>
            </a:r>
            <a:r>
              <a:rPr lang="en-US" sz="1000" b="1" dirty="0" smtClean="0">
                <a:solidFill>
                  <a:schemeClr val="lt1"/>
                </a:solidFill>
              </a:rPr>
              <a:t>South Sudan, </a:t>
            </a:r>
            <a:r>
              <a:rPr lang="en-US" sz="1000" b="1" dirty="0" smtClean="0">
                <a:solidFill>
                  <a:schemeClr val="lt1"/>
                </a:solidFill>
              </a:rPr>
              <a:t>and south</a:t>
            </a:r>
            <a:r>
              <a:rPr lang="LID8192" sz="1000" b="1" dirty="0" smtClean="0">
                <a:solidFill>
                  <a:schemeClr val="lt1"/>
                </a:solidFill>
              </a:rPr>
              <a:t>western </a:t>
            </a:r>
            <a:r>
              <a:rPr lang="LID8192" sz="1000" b="1" dirty="0" smtClean="0">
                <a:solidFill>
                  <a:schemeClr val="lt1"/>
                </a:solidFill>
              </a:rPr>
              <a:t>Ethiopia</a:t>
            </a:r>
            <a:r>
              <a:rPr lang="en-US" sz="1000" b="1" dirty="0" smtClean="0">
                <a:solidFill>
                  <a:schemeClr val="lt1"/>
                </a:solidFill>
              </a:rPr>
              <a:t>. </a:t>
            </a:r>
            <a:r>
              <a:rPr lang="en-US" sz="1000" b="1" dirty="0">
                <a:solidFill>
                  <a:schemeClr val="lt1"/>
                </a:solidFill>
              </a:rPr>
              <a:t>In Central Africa, rainfall was above-average over </a:t>
            </a:r>
            <a:r>
              <a:rPr lang="en-US" sz="1000" b="1" dirty="0" smtClean="0">
                <a:solidFill>
                  <a:schemeClr val="lt1"/>
                </a:solidFill>
              </a:rPr>
              <a:t>western and eastern CAR. </a:t>
            </a:r>
            <a:r>
              <a:rPr lang="en-US" sz="1000" b="1" dirty="0">
                <a:solidFill>
                  <a:schemeClr val="lt1"/>
                </a:solidFill>
              </a:rPr>
              <a:t>Below-average rainfall was observed over </a:t>
            </a:r>
            <a:r>
              <a:rPr lang="en-US" sz="1000" b="1" dirty="0" smtClean="0">
                <a:solidFill>
                  <a:schemeClr val="lt1"/>
                </a:solidFill>
              </a:rPr>
              <a:t>much of</a:t>
            </a:r>
            <a:r>
              <a:rPr lang="LID8192" sz="1000" b="1" dirty="0" smtClean="0">
                <a:solidFill>
                  <a:schemeClr val="lt1"/>
                </a:solidFill>
              </a:rPr>
              <a:t> </a:t>
            </a:r>
            <a:r>
              <a:rPr lang="en-US" sz="1000" b="1" dirty="0" smtClean="0">
                <a:solidFill>
                  <a:schemeClr val="lt1"/>
                </a:solidFill>
              </a:rPr>
              <a:t>Cameroon, Equatorial Guinea, </a:t>
            </a:r>
            <a:r>
              <a:rPr lang="en-US" sz="1000" b="1" dirty="0" smtClean="0">
                <a:solidFill>
                  <a:schemeClr val="lt1"/>
                </a:solidFill>
              </a:rPr>
              <a:t>Gabon, Congo, and central and northern </a:t>
            </a:r>
            <a:r>
              <a:rPr lang="LID8192" sz="1000" b="1" dirty="0" smtClean="0">
                <a:solidFill>
                  <a:schemeClr val="lt1"/>
                </a:solidFill>
              </a:rPr>
              <a:t>DRC</a:t>
            </a:r>
            <a:r>
              <a:rPr lang="en-US" sz="1000" b="1" dirty="0" smtClean="0">
                <a:solidFill>
                  <a:schemeClr val="lt1"/>
                </a:solidFill>
              </a:rPr>
              <a:t>. </a:t>
            </a:r>
            <a:r>
              <a:rPr lang="en-US" sz="1000" b="1" dirty="0">
                <a:solidFill>
                  <a:schemeClr val="lt1"/>
                </a:solidFill>
              </a:rPr>
              <a:t>In West Africa, above-average rainfall was observed over </a:t>
            </a:r>
            <a:r>
              <a:rPr lang="en-US" sz="1000" b="1" dirty="0" smtClean="0">
                <a:solidFill>
                  <a:schemeClr val="lt1"/>
                </a:solidFill>
              </a:rPr>
              <a:t>portions of Guinea, Sierra Leone, southern Cote d’Ivoire, Burkina Faso, and central Ghana. Rainfall was below-average over </a:t>
            </a:r>
            <a:r>
              <a:rPr lang="en-US" sz="1000" b="1" dirty="0" err="1" smtClean="0">
                <a:solidFill>
                  <a:schemeClr val="lt1"/>
                </a:solidFill>
              </a:rPr>
              <a:t>over</a:t>
            </a:r>
            <a:r>
              <a:rPr lang="en-US" sz="1000" b="1" dirty="0" smtClean="0">
                <a:solidFill>
                  <a:schemeClr val="lt1"/>
                </a:solidFill>
              </a:rPr>
              <a:t> the far southern Ghana, southern Benin, and much of Nigeria. </a:t>
            </a:r>
            <a:r>
              <a:rPr lang="LID8192" sz="1000" b="1" dirty="0" smtClean="0">
                <a:solidFill>
                  <a:schemeClr val="lt1"/>
                </a:solidFill>
              </a:rPr>
              <a:t>In </a:t>
            </a:r>
            <a:r>
              <a:rPr lang="LID8192" sz="1000" b="1" dirty="0" smtClean="0">
                <a:solidFill>
                  <a:schemeClr val="lt1"/>
                </a:solidFill>
              </a:rPr>
              <a:t>Southern Africa, above-average rainfall was observed over parts of central and southern South Africa.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circulation flow across the far Southern Africa may have contributed to the observed above-average rainfall over parts of South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a:off x="2214563" y="4343399"/>
            <a:ext cx="1195387" cy="97889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985963"/>
            <a:ext cx="303601" cy="164203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a growing dryness over parts of </a:t>
            </a:r>
            <a:r>
              <a:rPr lang="LID8192" sz="1200" b="1" dirty="0" smtClean="0">
                <a:solidFill>
                  <a:schemeClr val="lt1"/>
                </a:solidFill>
              </a:rPr>
              <a:t>Gabon </a:t>
            </a:r>
            <a:r>
              <a:rPr lang="en-US" sz="1200" b="1" dirty="0" smtClean="0">
                <a:solidFill>
                  <a:schemeClr val="lt1"/>
                </a:solidFill>
              </a:rPr>
              <a:t>(bottom left) and South Sudan (bottom right). Moderate to local heavy rainfall sustained moisture surpluses over parts of eastern Ethiopia (top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13</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19</a:t>
            </a:r>
            <a:r>
              <a:rPr lang="LID8192" sz="1600" b="1" i="0" u="none" strike="noStrike" cap="none" dirty="0" smtClean="0">
                <a:solidFill>
                  <a:srgbClr val="FFFF00"/>
                </a:solidFill>
                <a:latin typeface="Arial"/>
                <a:ea typeface="Arial"/>
                <a:cs typeface="Arial"/>
                <a:sym typeface="Arial"/>
              </a:rPr>
              <a:t> </a:t>
            </a:r>
            <a:r>
              <a:rPr lang="LID8192" sz="1600" b="1" i="0" u="none" strike="noStrike" cap="none" dirty="0" smtClean="0">
                <a:solidFill>
                  <a:srgbClr val="FFFF00"/>
                </a:solidFill>
                <a:latin typeface="Arial"/>
                <a:ea typeface="Arial"/>
                <a:cs typeface="Arial"/>
                <a:sym typeface="Arial"/>
              </a:rPr>
              <a:t>June</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a:t>
            </a:r>
            <a:r>
              <a:rPr lang="LID8192" sz="1100" b="1" i="0" u="none" strike="noStrike" cap="none" dirty="0" smtClean="0">
                <a:solidFill>
                  <a:schemeClr val="lt1"/>
                </a:solidFill>
                <a:latin typeface="Arial"/>
                <a:ea typeface="Arial"/>
                <a:cs typeface="Arial"/>
                <a:sym typeface="Arial"/>
              </a:rPr>
              <a:t>along the Gulf of Guinea coast, </a:t>
            </a:r>
            <a:r>
              <a:rPr lang="en-US" sz="1100" b="1" i="0" u="none" strike="noStrike" cap="none" dirty="0" smtClean="0">
                <a:solidFill>
                  <a:schemeClr val="lt1"/>
                </a:solidFill>
                <a:latin typeface="Arial"/>
                <a:ea typeface="Arial"/>
                <a:cs typeface="Arial"/>
                <a:sym typeface="Arial"/>
              </a:rPr>
              <a:t>pockets of Central Africa </a:t>
            </a:r>
            <a:r>
              <a:rPr lang="LID8192" sz="1100" b="1" i="0" u="none" strike="noStrike" cap="none" dirty="0" smtClean="0">
                <a:solidFill>
                  <a:schemeClr val="lt1"/>
                </a:solidFill>
                <a:latin typeface="Arial"/>
                <a:ea typeface="Arial"/>
                <a:cs typeface="Arial"/>
                <a:sym typeface="Arial"/>
              </a:rPr>
              <a:t>and </a:t>
            </a:r>
            <a:r>
              <a:rPr lang="LID8192" sz="1100" b="1" i="0" u="none" strike="noStrike" cap="none" dirty="0" smtClean="0">
                <a:solidFill>
                  <a:schemeClr val="lt1"/>
                </a:solidFill>
                <a:latin typeface="Arial"/>
                <a:ea typeface="Arial"/>
                <a:cs typeface="Arial"/>
                <a:sym typeface="Arial"/>
              </a:rPr>
              <a:t>western</a:t>
            </a:r>
            <a:r>
              <a:rPr lang="en-US" sz="1100" b="1" i="0" u="none" strike="noStrike" cap="none" dirty="0" smtClean="0">
                <a:solidFill>
                  <a:schemeClr val="lt1"/>
                </a:solidFill>
                <a:latin typeface="Arial"/>
                <a:ea typeface="Arial"/>
                <a:cs typeface="Arial"/>
                <a:sym typeface="Arial"/>
              </a:rPr>
              <a:t> Ethiopia</a:t>
            </a:r>
            <a:r>
              <a:rPr lang="en-US" sz="1100" b="1" i="0" u="none" strike="noStrike" cap="none" dirty="0" smtClean="0">
                <a:solidFill>
                  <a:schemeClr val="lt1"/>
                </a:solidFill>
                <a:latin typeface="Arial"/>
                <a:ea typeface="Arial"/>
                <a:cs typeface="Arial"/>
                <a:sym typeface="Arial"/>
              </a:rPr>
              <a:t>. For week-2 (right panel), higher probability of exceedances are expected to be confined mainly over the far western and eastern Gulf of Guinea region,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06 –</a:t>
            </a:r>
            <a:r>
              <a:rPr lang="LID8192" sz="1600" b="1" dirty="0" smtClean="0">
                <a:solidFill>
                  <a:srgbClr val="FFFF00"/>
                </a:solidFill>
              </a:rPr>
              <a:t> </a:t>
            </a:r>
            <a:r>
              <a:rPr lang="en-US" sz="1600" b="1" dirty="0" smtClean="0">
                <a:solidFill>
                  <a:srgbClr val="FFFF00"/>
                </a:solidFill>
              </a:rPr>
              <a:t>12</a:t>
            </a:r>
            <a:r>
              <a:rPr lang="LID8192" sz="1600" b="1" dirty="0" smtClean="0">
                <a:solidFill>
                  <a:srgbClr val="FFFF00"/>
                </a:solidFill>
              </a:rPr>
              <a:t> </a:t>
            </a:r>
            <a:r>
              <a:rPr lang="LID8192" sz="1600" b="1" dirty="0" smtClean="0">
                <a:solidFill>
                  <a:srgbClr val="FFFF00"/>
                </a:solidFill>
              </a:rPr>
              <a:t>June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1785</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79</cp:revision>
  <dcterms:modified xsi:type="dcterms:W3CDTF">2023-06-05T16:56:46Z</dcterms:modified>
</cp:coreProperties>
</file>