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12</a:t>
            </a:r>
            <a:r>
              <a:rPr lang="en-US" sz="2800" b="1" dirty="0" smtClean="0">
                <a:solidFill>
                  <a:schemeClr val="lt1"/>
                </a:solidFill>
              </a:rPr>
              <a:t> </a:t>
            </a:r>
            <a:r>
              <a:rPr lang="en-US" sz="2800" b="1" dirty="0" smtClean="0">
                <a:solidFill>
                  <a:schemeClr val="lt1"/>
                </a:solidFill>
              </a:rPr>
              <a:t>June</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13</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19</a:t>
            </a:r>
            <a:r>
              <a:rPr lang="LID8192" sz="1600" b="1" dirty="0" smtClean="0">
                <a:solidFill>
                  <a:srgbClr val="FFFF00"/>
                </a:solidFill>
              </a:rPr>
              <a:t> June</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785611"/>
          </a:xfrm>
          <a:prstGeom prst="rect">
            <a:avLst/>
          </a:prstGeom>
          <a:noFill/>
          <a:ln>
            <a:noFill/>
          </a:ln>
        </p:spPr>
        <p:txBody>
          <a:bodyPr spcFirstLastPara="1" wrap="square" lIns="91425" tIns="45700" rIns="91425" bIns="45700" anchor="t" anchorCtr="0">
            <a:spAutoFit/>
          </a:bodyPr>
          <a:lstStyle/>
          <a:p>
            <a:pPr marL="152400" lvl="0"/>
            <a:r>
              <a:rPr lang="en-US" sz="1200" b="1" dirty="0">
                <a:solidFill>
                  <a:schemeClr val="lt1"/>
                </a:solidFill>
              </a:rPr>
              <a:t>1. 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Guinea and Sierra Leone, southern Mali, northern Liberia and Cote d’Ivoire, southwestern Burkina Faso, northwestern Ghana, northern Benin, central and southern portions of Nigeria, southern Chad and Sudan, western and northern portions of Ethiopia, much of Cameron, CAR, South Sudan and Equatorial Guinea, northern and central parts of Gabon and Congo, northern and central portions of DR Congo, and northern and western portions of Uganda. In particular, there is an above 80% chance for rainfall to be above-normal over western Nigeria, eastern Cameroon, western CAR, southern Sudan, northern and eastern portions of South Sudan, northern portions of Congo and DR Congo.</a:t>
            </a:r>
          </a:p>
          <a:p>
            <a:pPr marL="152400" lvl="0"/>
            <a:endParaRPr lang="en-US" sz="1200" b="1" dirty="0">
              <a:solidFill>
                <a:schemeClr val="lt1"/>
              </a:solidFill>
            </a:endParaRPr>
          </a:p>
          <a:p>
            <a:pPr marL="152400" lvl="0"/>
            <a:r>
              <a:rPr lang="en-US" sz="1200" b="1" dirty="0">
                <a:solidFill>
                  <a:schemeClr val="lt1"/>
                </a:solidFill>
              </a:rPr>
              <a:t>2. 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eastern Liberia, southern portions of Cote d’Ivoire, Ghana, Togo and Benin.</a:t>
            </a:r>
            <a:endParaRPr lang="en-US" sz="1200"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8" cy="48719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20</a:t>
            </a:r>
            <a:r>
              <a:rPr lang="LID8192" sz="1600" b="1" dirty="0" smtClean="0">
                <a:solidFill>
                  <a:srgbClr val="FFFF00"/>
                </a:solidFill>
              </a:rPr>
              <a:t> </a:t>
            </a:r>
            <a:r>
              <a:rPr lang="en-US" sz="1600" b="1" dirty="0" smtClean="0">
                <a:solidFill>
                  <a:srgbClr val="FFFF00"/>
                </a:solidFill>
              </a:rPr>
              <a:t>–</a:t>
            </a:r>
            <a:r>
              <a:rPr lang="LID8192" sz="1600" b="1" dirty="0" smtClean="0">
                <a:solidFill>
                  <a:srgbClr val="FFFF00"/>
                </a:solidFill>
              </a:rPr>
              <a:t> </a:t>
            </a:r>
            <a:r>
              <a:rPr lang="en-US" sz="1600" b="1" dirty="0" smtClean="0">
                <a:solidFill>
                  <a:srgbClr val="FFFF00"/>
                </a:solidFill>
              </a:rPr>
              <a:t>26</a:t>
            </a:r>
            <a:r>
              <a:rPr lang="LID8192" sz="1600" b="1" dirty="0" smtClean="0">
                <a:solidFill>
                  <a:srgbClr val="FFFF00"/>
                </a:solidFill>
              </a:rPr>
              <a:t> </a:t>
            </a:r>
            <a:r>
              <a:rPr lang="LID8192" sz="1600" b="1" dirty="0" smtClean="0">
                <a:solidFill>
                  <a:srgbClr val="FFFF00"/>
                </a:solidFill>
              </a:rPr>
              <a:t>June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2862282"/>
          </a:xfrm>
          <a:prstGeom prst="rect">
            <a:avLst/>
          </a:prstGeom>
          <a:noFill/>
          <a:ln>
            <a:noFill/>
          </a:ln>
        </p:spPr>
        <p:txBody>
          <a:bodyPr spcFirstLastPara="1" wrap="square" lIns="91425" tIns="45700" rIns="91425" bIns="45700" anchor="t" anchorCtr="0">
            <a:spAutoFit/>
          </a:bodyPr>
          <a:lstStyle/>
          <a:p>
            <a:pPr marL="152400" lvl="0"/>
            <a:r>
              <a:rPr lang="en-US" sz="1200" b="1" dirty="0" smtClean="0">
                <a:solidFill>
                  <a:schemeClr val="lt1"/>
                </a:solidFill>
              </a:rPr>
              <a:t>1. The </a:t>
            </a:r>
            <a:r>
              <a:rPr lang="en-US" sz="1200" b="1" dirty="0">
                <a:solidFill>
                  <a:schemeClr val="lt1"/>
                </a:solidFill>
              </a:rPr>
              <a:t>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Guinea and Sierra Leone, western Liberia, eastern Cote d’Ivoire, much of Ghana, Togo, Benin, Nigeria, Cameroon, CAR, and Equatorial Guinea, southern Burkina Faso, Niger, Chad and Sudan, western and central parts of South Sudan, northern and central parts of Gabon and Congo, and northern portions of DR Congo. In particular, there is an above 80% chance for rainfall to be above-normal over northern portions of DR Congo.</a:t>
            </a:r>
          </a:p>
          <a:p>
            <a:pPr marL="152400" lvl="0"/>
            <a:endParaRPr lang="en-US" sz="1200" b="1" dirty="0">
              <a:solidFill>
                <a:schemeClr val="lt1"/>
              </a:solidFill>
            </a:endParaRPr>
          </a:p>
          <a:p>
            <a:pPr marL="152400" lvl="0"/>
            <a:r>
              <a:rPr lang="en-US" sz="1200" b="1" dirty="0" smtClean="0">
                <a:solidFill>
                  <a:schemeClr val="lt1"/>
                </a:solidFill>
              </a:rPr>
              <a:t>2. The </a:t>
            </a:r>
            <a:r>
              <a:rPr lang="en-US" sz="1200" b="1" dirty="0">
                <a:solidFill>
                  <a:schemeClr val="lt1"/>
                </a:solidFill>
              </a:rPr>
              <a:t>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northern portions of Ethiopia.</a:t>
            </a:r>
            <a:endParaRPr lang="en-US" sz="1200" b="1" dirty="0">
              <a:solidFill>
                <a:schemeClr val="lt1"/>
              </a:solidFil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endParaRPr lang="en-US" sz="1100" b="1" dirty="0">
              <a:solidFill>
                <a:schemeClr val="lt1"/>
              </a:solidFill>
              <a:latin typeface="Arial"/>
              <a:ea typeface="Arial"/>
              <a:cs typeface="Arial"/>
              <a:sym typeface="Arial"/>
            </a:endParaRPr>
          </a:p>
          <a:p>
            <a:pPr marL="330200" indent="-171450" algn="just">
              <a:spcBef>
                <a:spcPts val="0"/>
              </a:spcBef>
              <a:buClr>
                <a:schemeClr val="lt1"/>
              </a:buClr>
              <a:buSzPts val="1100"/>
            </a:pPr>
            <a:r>
              <a:rPr lang="en-US" sz="1100" b="1" dirty="0">
                <a:solidFill>
                  <a:schemeClr val="lt1"/>
                </a:solidFill>
                <a:latin typeface="Arial"/>
                <a:ea typeface="Arial"/>
                <a:cs typeface="Arial"/>
                <a:sym typeface="Arial"/>
              </a:rPr>
              <a:t>Over the past 30 days, in East Africa, above-average rainfall was observed over much of northern and eastern Ethiopia, Eritrea, Djibouti, northern Somalia, southern Sudan, western South Sudan, and eastern Tanzania. Rainfall was below-average over much of eastern South Sudan, western Ethiopia, central and southern Somalia, Uganda, Rwanda, Burundi, and far northwestern Tanzania. In southern Africa, rainfall was above-average over the central and eastern portions of South Africa, Lesotho, </a:t>
            </a:r>
            <a:r>
              <a:rPr lang="en-US" sz="1100" b="1" dirty="0" err="1">
                <a:solidFill>
                  <a:schemeClr val="lt1"/>
                </a:solidFill>
                <a:latin typeface="Arial"/>
                <a:ea typeface="Arial"/>
                <a:cs typeface="Arial"/>
                <a:sym typeface="Arial"/>
              </a:rPr>
              <a:t>Eswatini</a:t>
            </a:r>
            <a:r>
              <a:rPr lang="en-US" sz="1100" b="1" dirty="0">
                <a:solidFill>
                  <a:schemeClr val="lt1"/>
                </a:solidFill>
                <a:latin typeface="Arial"/>
                <a:ea typeface="Arial"/>
                <a:cs typeface="Arial"/>
                <a:sym typeface="Arial"/>
              </a:rPr>
              <a:t>,  and pockets of east-central Madagascar. In Central Africa, rainfall was above-average over southern and northern Congo, western and eastern CAR, southern Chad, eastern and northern Cameroon, eastern Gabon, and southwestern DRC. Below-average rainfall was observed over much of western Cameroon, Equatorial Guinea, western Gabon, many parts of central and northwestern DRC, and pockets of central CAR. In West Africa, rainfall was above-average over much of Guinea, southwestern Mali, Sierra Leone, Liberia, Cote d’Ivoire, parts of southern and central Ghana, southwestern and northeastern Nigeria, southwestern Niger, and western Burkina Faso. Below-average rainfall was observed over parts of eastern Burkina Faso, southeastern and northern Ghana, much of Benin, and northwestern and southeastern </a:t>
            </a:r>
            <a:r>
              <a:rPr lang="en-US" sz="1100" b="1" dirty="0" smtClean="0">
                <a:solidFill>
                  <a:schemeClr val="lt1"/>
                </a:solidFill>
                <a:latin typeface="Arial"/>
                <a:ea typeface="Arial"/>
                <a:cs typeface="Arial"/>
                <a:sym typeface="Arial"/>
              </a:rPr>
              <a:t>Nigeria.</a:t>
            </a:r>
          </a:p>
          <a:p>
            <a:pPr marL="330200" indent="-171450" algn="just">
              <a:spcBef>
                <a:spcPts val="0"/>
              </a:spcBef>
              <a:buClr>
                <a:schemeClr val="lt1"/>
              </a:buClr>
              <a:buSzPts val="1100"/>
            </a:pPr>
            <a:endParaRPr lang="en-US" sz="1100" b="1" dirty="0">
              <a:solidFill>
                <a:schemeClr val="lt1"/>
              </a:solidFill>
              <a:latin typeface="Arial"/>
              <a:ea typeface="Arial"/>
              <a:cs typeface="Arial"/>
              <a:sym typeface="Arial"/>
            </a:endParaRPr>
          </a:p>
          <a:p>
            <a:pPr marL="330200" indent="-171450" algn="just">
              <a:spcBef>
                <a:spcPts val="0"/>
              </a:spcBef>
              <a:buClr>
                <a:schemeClr val="lt1"/>
              </a:buClr>
              <a:buSzPts val="1100"/>
            </a:pPr>
            <a:r>
              <a:rPr lang="en-US" sz="1100" b="1" dirty="0" smtClean="0">
                <a:solidFill>
                  <a:schemeClr val="lt1"/>
                </a:solidFill>
                <a:latin typeface="Arial"/>
                <a:ea typeface="Arial"/>
                <a:cs typeface="Arial"/>
                <a:sym typeface="Arial"/>
              </a:rPr>
              <a:t>During </a:t>
            </a:r>
            <a:r>
              <a:rPr lang="en-US" sz="1100" b="1" dirty="0">
                <a:solidFill>
                  <a:schemeClr val="lt1"/>
                </a:solidFill>
                <a:latin typeface="Arial"/>
                <a:ea typeface="Arial"/>
                <a:cs typeface="Arial"/>
                <a:sym typeface="Arial"/>
              </a:rPr>
              <a:t>the past 7 days, in East Africa, rainfall was above-average over northern Ethiopia, Eritrea, Djibouti, southern and central Sudan,  northern and western South Sudan, and eastern Tanzania. Below-average rainfall was observed over parts of southeastern South Sudan, southwestern Ethiopia, and parts of western Uganda. In Central Africa, rainfall was above-average over western and northern CAR, southern and eastern Chad, western and pockets of central/northern DRC, central and southern Cameroon, eastern Gabon, and eastern Equatorial Guinea. Below-average rainfall was observed over parts of northern Cameroon, northeastern DRC, parts of central CAR, and parts of south-central Chad. In West Africa, above-average rainfall was observed over southern and northeastern Nigeria, portions of northeastern Guinea, southern Cote d’Ivoire, western and central Burkina Faso, southern Ghana, parts of central Togo and Benin, southeastern Niger, and parts of central Senegal. Rainfall was below-average over southeastern Senegal, southwestern Mali, eastern Guinea Bissau, western and parts of southeastern Guinea, Sierra Leone, western Liberia, parts of central Cote d’Ivoire, central Ghana, northern and southern Togo, northern and southern Benin, and parts of eastern Nigeria. In Southern Africa, above-average rainfall was observed over parts of southwestern South </a:t>
            </a:r>
            <a:r>
              <a:rPr lang="en-US" sz="1100" b="1" dirty="0" smtClean="0">
                <a:solidFill>
                  <a:schemeClr val="lt1"/>
                </a:solidFill>
                <a:latin typeface="Arial"/>
                <a:ea typeface="Arial"/>
                <a:cs typeface="Arial"/>
                <a:sym typeface="Arial"/>
              </a:rPr>
              <a:t>Africa.</a:t>
            </a:r>
          </a:p>
          <a:p>
            <a:pPr marL="330200" indent="-171450" algn="just">
              <a:spcBef>
                <a:spcPts val="0"/>
              </a:spcBef>
              <a:buClr>
                <a:schemeClr val="lt1"/>
              </a:buClr>
              <a:buSzPts val="1100"/>
            </a:pPr>
            <a:endParaRPr lang="en-US" sz="1100" b="1" dirty="0">
              <a:solidFill>
                <a:schemeClr val="lt1"/>
              </a:solidFill>
              <a:latin typeface="Arial"/>
              <a:ea typeface="Arial"/>
              <a:cs typeface="Arial"/>
              <a:sym typeface="Arial"/>
            </a:endParaRPr>
          </a:p>
          <a:p>
            <a:pPr marL="330200" indent="-171450" algn="just">
              <a:spcBef>
                <a:spcPts val="0"/>
              </a:spcBef>
              <a:buClr>
                <a:schemeClr val="lt1"/>
              </a:buClr>
              <a:buSzPts val="1100"/>
            </a:pPr>
            <a:r>
              <a:rPr lang="en-US" sz="1100" b="1" dirty="0" smtClean="0">
                <a:solidFill>
                  <a:schemeClr val="lt1"/>
                </a:solidFill>
                <a:latin typeface="Arial"/>
                <a:ea typeface="Arial"/>
                <a:cs typeface="Arial"/>
                <a:sym typeface="Arial"/>
              </a:rPr>
              <a:t>The </a:t>
            </a:r>
            <a:r>
              <a:rPr lang="en-US" sz="1100" b="1" dirty="0">
                <a:solidFill>
                  <a:schemeClr val="lt1"/>
                </a:solidFill>
                <a:latin typeface="Arial"/>
                <a:ea typeface="Arial"/>
                <a:cs typeface="Arial"/>
                <a:sym typeface="Arial"/>
              </a:rPr>
              <a:t>week-1 outlook calls for above-normal rainfall across Guinea, Sierra Leone, southwestern Mali, southwestern Burkina Faso, southern and central Nigeria, most of Central Africa, western Ethiopia, western Eritrea, and southwestern South Africa. In contrast there is an increased chance for below-normal rainfall from Liberia to southern Benin, coastal southern Somalia to Tanzania, and eastern Madagascar. For week-2, there is an increased chance for above-normal rainfall over Guinea, Sierra Leone, western Liberia, Burkina Faso, much of Central Africa, and western Ethiopia. In contrast there is an increased chance for below-normal rainfall in coastal regions from southeastern Liberia to Benin, north-central Ethiopia, coastal regions from southern Somalia to Tanzania, and eastern Madagascar.</a:t>
            </a:r>
          </a:p>
          <a:p>
            <a:pPr lvl="0" indent="-285750" algn="just">
              <a:spcBef>
                <a:spcPts val="0"/>
              </a:spcBef>
              <a:buClr>
                <a:schemeClr val="lt1"/>
              </a:buClr>
              <a:buSzPts val="900"/>
              <a:buFont typeface="Arial"/>
              <a:buChar char="•"/>
            </a:pPr>
            <a:endParaRPr lang="en-US" sz="11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5286062"/>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northern Ethiopia, Eritrea</a:t>
            </a:r>
            <a:r>
              <a:rPr lang="en-US" sz="1350" b="1" dirty="0" smtClean="0">
                <a:solidFill>
                  <a:schemeClr val="lt1"/>
                </a:solidFill>
              </a:rPr>
              <a:t>, Djibouti, </a:t>
            </a:r>
            <a:r>
              <a:rPr lang="en-US" sz="1350" b="1" dirty="0" smtClean="0">
                <a:solidFill>
                  <a:schemeClr val="lt1"/>
                </a:solidFill>
              </a:rPr>
              <a:t>southern </a:t>
            </a:r>
            <a:r>
              <a:rPr lang="en-US" sz="1350" b="1" dirty="0" smtClean="0">
                <a:solidFill>
                  <a:schemeClr val="lt1"/>
                </a:solidFill>
              </a:rPr>
              <a:t>and central </a:t>
            </a:r>
            <a:r>
              <a:rPr lang="en-US" sz="1350" b="1" dirty="0">
                <a:solidFill>
                  <a:schemeClr val="lt1"/>
                </a:solidFill>
              </a:rPr>
              <a:t>Sudan,  </a:t>
            </a:r>
            <a:r>
              <a:rPr lang="en-US" sz="1350" b="1" dirty="0" smtClean="0">
                <a:solidFill>
                  <a:schemeClr val="lt1"/>
                </a:solidFill>
              </a:rPr>
              <a:t>northern and western South </a:t>
            </a:r>
            <a:r>
              <a:rPr lang="en-US" sz="1350" b="1" dirty="0">
                <a:solidFill>
                  <a:schemeClr val="lt1"/>
                </a:solidFill>
              </a:rPr>
              <a:t>Sudan, </a:t>
            </a:r>
            <a:r>
              <a:rPr lang="en-US" sz="1350" b="1" dirty="0" smtClean="0">
                <a:solidFill>
                  <a:schemeClr val="lt1"/>
                </a:solidFill>
              </a:rPr>
              <a:t>and </a:t>
            </a:r>
            <a:r>
              <a:rPr lang="en-US" sz="1350" b="1" dirty="0">
                <a:solidFill>
                  <a:schemeClr val="lt1"/>
                </a:solidFill>
              </a:rPr>
              <a:t>eastern Tanzania. Below-average rainfall was observed over parts of </a:t>
            </a:r>
            <a:r>
              <a:rPr lang="en-US" sz="1350" b="1" dirty="0" smtClean="0">
                <a:solidFill>
                  <a:schemeClr val="lt1"/>
                </a:solidFill>
              </a:rPr>
              <a:t>southeastern</a:t>
            </a:r>
            <a:r>
              <a:rPr lang="en-US" sz="1350" b="1" dirty="0" smtClean="0">
                <a:solidFill>
                  <a:schemeClr val="lt1"/>
                </a:solidFill>
              </a:rPr>
              <a:t> </a:t>
            </a:r>
            <a:r>
              <a:rPr lang="en-US" sz="1350" b="1" dirty="0">
                <a:solidFill>
                  <a:schemeClr val="lt1"/>
                </a:solidFill>
              </a:rPr>
              <a:t>South Sudan, </a:t>
            </a:r>
            <a:r>
              <a:rPr lang="en-US" sz="1350" b="1" dirty="0" smtClean="0">
                <a:solidFill>
                  <a:schemeClr val="lt1"/>
                </a:solidFill>
              </a:rPr>
              <a:t>southwestern Ethiopia, and parts of western Uganda. </a:t>
            </a:r>
            <a:r>
              <a:rPr lang="en-US" sz="1350" b="1" dirty="0">
                <a:solidFill>
                  <a:schemeClr val="lt1"/>
                </a:solidFill>
              </a:rPr>
              <a:t>In Central Africa, rainfall was above-average over western and </a:t>
            </a:r>
            <a:r>
              <a:rPr lang="en-US" sz="1350" b="1" dirty="0" smtClean="0">
                <a:solidFill>
                  <a:schemeClr val="lt1"/>
                </a:solidFill>
              </a:rPr>
              <a:t>northern</a:t>
            </a:r>
            <a:r>
              <a:rPr lang="en-US" sz="1350" b="1" dirty="0" smtClean="0">
                <a:solidFill>
                  <a:schemeClr val="lt1"/>
                </a:solidFill>
              </a:rPr>
              <a:t> CAR, southern and eastern Chad, western and pockets of central/northern DRC, central and southern Cameroon, eastern Gabon, and eastern Equatorial Guinea. </a:t>
            </a:r>
            <a:r>
              <a:rPr lang="en-US" sz="1350" b="1" dirty="0">
                <a:solidFill>
                  <a:schemeClr val="lt1"/>
                </a:solidFill>
              </a:rPr>
              <a:t>Below-average rainfall was observed over </a:t>
            </a:r>
            <a:r>
              <a:rPr lang="en-US" sz="1350" b="1" dirty="0" smtClean="0">
                <a:solidFill>
                  <a:schemeClr val="lt1"/>
                </a:solidFill>
              </a:rPr>
              <a:t>parts of northern </a:t>
            </a:r>
            <a:r>
              <a:rPr lang="en-US" sz="1350" b="1" dirty="0" smtClean="0">
                <a:solidFill>
                  <a:schemeClr val="lt1"/>
                </a:solidFill>
              </a:rPr>
              <a:t>Cameroon</a:t>
            </a:r>
            <a:r>
              <a:rPr lang="en-US" sz="1350" b="1" dirty="0">
                <a:solidFill>
                  <a:schemeClr val="lt1"/>
                </a:solidFill>
              </a:rPr>
              <a:t>, </a:t>
            </a:r>
            <a:r>
              <a:rPr lang="en-US" sz="1350" b="1" dirty="0" smtClean="0">
                <a:solidFill>
                  <a:schemeClr val="lt1"/>
                </a:solidFill>
              </a:rPr>
              <a:t>northeastern DRC, parts of central CAR, and parts of south-central Chad. </a:t>
            </a:r>
            <a:r>
              <a:rPr lang="en-US" sz="1350" b="1" dirty="0">
                <a:solidFill>
                  <a:schemeClr val="lt1"/>
                </a:solidFill>
              </a:rPr>
              <a:t>In West Africa, above-average rainfall was observed </a:t>
            </a:r>
            <a:r>
              <a:rPr lang="en-US" sz="1350" b="1" dirty="0" smtClean="0">
                <a:solidFill>
                  <a:schemeClr val="lt1"/>
                </a:solidFill>
              </a:rPr>
              <a:t>over southern and northeastern Nigeria, </a:t>
            </a:r>
            <a:r>
              <a:rPr lang="en-US" sz="1350" b="1" dirty="0">
                <a:solidFill>
                  <a:schemeClr val="lt1"/>
                </a:solidFill>
              </a:rPr>
              <a:t>portions of </a:t>
            </a:r>
            <a:r>
              <a:rPr lang="en-US" sz="1350" b="1" dirty="0" smtClean="0">
                <a:solidFill>
                  <a:schemeClr val="lt1"/>
                </a:solidFill>
              </a:rPr>
              <a:t>northeastern Guinea</a:t>
            </a:r>
            <a:r>
              <a:rPr lang="en-US" sz="1350" b="1" dirty="0">
                <a:solidFill>
                  <a:schemeClr val="lt1"/>
                </a:solidFill>
              </a:rPr>
              <a:t>, </a:t>
            </a:r>
            <a:r>
              <a:rPr lang="en-US" sz="1350" b="1" dirty="0" smtClean="0">
                <a:solidFill>
                  <a:schemeClr val="lt1"/>
                </a:solidFill>
              </a:rPr>
              <a:t>southern </a:t>
            </a:r>
            <a:r>
              <a:rPr lang="en-US" sz="1350" b="1" dirty="0">
                <a:solidFill>
                  <a:schemeClr val="lt1"/>
                </a:solidFill>
              </a:rPr>
              <a:t>Cote d’Ivoire, </a:t>
            </a:r>
            <a:r>
              <a:rPr lang="en-US" sz="1350" b="1" dirty="0" smtClean="0">
                <a:solidFill>
                  <a:schemeClr val="lt1"/>
                </a:solidFill>
              </a:rPr>
              <a:t>western and central Burkina </a:t>
            </a:r>
            <a:r>
              <a:rPr lang="en-US" sz="1350" b="1" dirty="0">
                <a:solidFill>
                  <a:schemeClr val="lt1"/>
                </a:solidFill>
              </a:rPr>
              <a:t>Faso, </a:t>
            </a:r>
            <a:r>
              <a:rPr lang="en-US" sz="1350" b="1" dirty="0" smtClean="0">
                <a:solidFill>
                  <a:schemeClr val="lt1"/>
                </a:solidFill>
              </a:rPr>
              <a:t>southern</a:t>
            </a:r>
            <a:r>
              <a:rPr lang="en-US" sz="1350" b="1" dirty="0" smtClean="0">
                <a:solidFill>
                  <a:schemeClr val="lt1"/>
                </a:solidFill>
              </a:rPr>
              <a:t> Ghana, parts of central Togo and Benin, southeastern Niger, and parts of central Senegal. </a:t>
            </a:r>
            <a:r>
              <a:rPr lang="en-US" sz="1350" b="1" dirty="0">
                <a:solidFill>
                  <a:schemeClr val="lt1"/>
                </a:solidFill>
              </a:rPr>
              <a:t>Rainfall was below-average over </a:t>
            </a:r>
            <a:r>
              <a:rPr lang="en-US" sz="1350" b="1" dirty="0" smtClean="0">
                <a:solidFill>
                  <a:schemeClr val="lt1"/>
                </a:solidFill>
              </a:rPr>
              <a:t>southeastern Senegal, southwestern Mali, eastern Guinea Bissau, western and parts of southeastern Guinea, Sierra Leone, western Liberia, parts of central Cote d’Ivoire, central Ghana, northern and southern Togo, northern and southern Benin, and parts of eastern Nigeria</a:t>
            </a:r>
            <a:r>
              <a:rPr lang="en-US" sz="1350" b="1" dirty="0" smtClean="0">
                <a:solidFill>
                  <a:schemeClr val="lt1"/>
                </a:solidFill>
              </a:rPr>
              <a:t>. </a:t>
            </a:r>
            <a:r>
              <a:rPr lang="en-US" sz="1350" b="1" dirty="0">
                <a:solidFill>
                  <a:schemeClr val="lt1"/>
                </a:solidFill>
              </a:rPr>
              <a:t>In Southern Africa, above-average rainfall was observed over parts of </a:t>
            </a:r>
            <a:r>
              <a:rPr lang="en-US" sz="1350" b="1" dirty="0" smtClean="0">
                <a:solidFill>
                  <a:schemeClr val="lt1"/>
                </a:solidFill>
              </a:rPr>
              <a:t>southwestern </a:t>
            </a:r>
            <a:r>
              <a:rPr lang="en-US" sz="1350" b="1" dirty="0">
                <a:solidFill>
                  <a:schemeClr val="lt1"/>
                </a:solidFill>
              </a:rPr>
              <a:t>South </a:t>
            </a:r>
            <a:r>
              <a:rPr lang="en-US" sz="1350" b="1" dirty="0" smtClean="0">
                <a:solidFill>
                  <a:schemeClr val="lt1"/>
                </a:solidFill>
              </a:rPr>
              <a:t>Africa.</a:t>
            </a:r>
            <a:endParaRPr lang="en-US" sz="1350" b="1" dirty="0">
              <a:solidFill>
                <a:schemeClr val="lt1"/>
              </a:solidFill>
            </a:endParaRP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a:t>
            </a:r>
            <a:r>
              <a:rPr lang="en-US" sz="1350" b="1" dirty="0" smtClean="0">
                <a:solidFill>
                  <a:schemeClr val="lt1"/>
                </a:solidFill>
              </a:rPr>
              <a:t>week-1 </a:t>
            </a:r>
            <a:r>
              <a:rPr lang="en-US" sz="1350" b="1" dirty="0">
                <a:solidFill>
                  <a:schemeClr val="lt1"/>
                </a:solidFill>
              </a:rPr>
              <a:t>outlook calls for above-normal rainfall across </a:t>
            </a:r>
            <a:r>
              <a:rPr lang="en-US" sz="1350" b="1" dirty="0" smtClean="0">
                <a:solidFill>
                  <a:schemeClr val="lt1"/>
                </a:solidFill>
              </a:rPr>
              <a:t>Guinea, Sierra Leone, southwestern Mali, southwestern Burkina Faso, southern and central Nigeria, most of </a:t>
            </a:r>
            <a:r>
              <a:rPr lang="en-US" sz="1350" b="1" dirty="0">
                <a:solidFill>
                  <a:schemeClr val="lt1"/>
                </a:solidFill>
              </a:rPr>
              <a:t>C</a:t>
            </a:r>
            <a:r>
              <a:rPr lang="en-US" sz="1350" b="1" dirty="0" smtClean="0">
                <a:solidFill>
                  <a:schemeClr val="lt1"/>
                </a:solidFill>
              </a:rPr>
              <a:t>entral Africa, western Ethiopia, western Eritrea, and southwestern South Africa. </a:t>
            </a:r>
            <a:r>
              <a:rPr lang="en-US" sz="1350" b="1" dirty="0">
                <a:solidFill>
                  <a:schemeClr val="lt1"/>
                </a:solidFill>
              </a:rPr>
              <a:t>In contrast there is an increased chance for below-normal rainfall </a:t>
            </a:r>
            <a:r>
              <a:rPr lang="en-US" sz="1350" b="1" dirty="0" smtClean="0">
                <a:solidFill>
                  <a:schemeClr val="lt1"/>
                </a:solidFill>
              </a:rPr>
              <a:t>from Liberia to southern Benin, coastal southern Somalia to Tanzania, and eastern Madagascar. </a:t>
            </a:r>
            <a:r>
              <a:rPr lang="en-US" sz="1350" b="1" dirty="0">
                <a:solidFill>
                  <a:schemeClr val="lt1"/>
                </a:solidFill>
              </a:rPr>
              <a:t>For week-2, there is an increased chance for above-normal rainfall over </a:t>
            </a:r>
            <a:r>
              <a:rPr lang="en-US" sz="1350" b="1" dirty="0" smtClean="0">
                <a:solidFill>
                  <a:schemeClr val="lt1"/>
                </a:solidFill>
              </a:rPr>
              <a:t>Guinea, Sierra Leone, western Liberia, Burkina Faso, much of Central Africa, and western Ethiopia. In contrast there is an increased chance for below-normal rainfall in coastal regions from southeastern Liberia to Benin, north-central Ethiopia, coastal regions from southern Somalia to Tanzania, and eastern Madagascar.</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225561"/>
            <a:ext cx="8991600" cy="167118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Eritrea, Ethiopia, </a:t>
            </a:r>
            <a:r>
              <a:rPr lang="en-US" sz="950" b="1" i="0" u="none" strike="noStrike" cap="none" dirty="0" smtClean="0">
                <a:solidFill>
                  <a:schemeClr val="lt1"/>
                </a:solidFill>
                <a:latin typeface="Arial"/>
                <a:ea typeface="Arial"/>
                <a:cs typeface="Arial"/>
                <a:sym typeface="Arial"/>
              </a:rPr>
              <a:t>northern and southern Somalia</a:t>
            </a:r>
            <a:r>
              <a:rPr lang="en-US" sz="950" b="1" i="0" u="none" strike="noStrike" cap="none" dirty="0" smtClean="0">
                <a:solidFill>
                  <a:schemeClr val="lt1"/>
                </a:solidFill>
                <a:latin typeface="Arial"/>
                <a:ea typeface="Arial"/>
                <a:cs typeface="Arial"/>
                <a:sym typeface="Arial"/>
              </a:rPr>
              <a:t>, Kenya,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most of Uganda</a:t>
            </a:r>
            <a:r>
              <a:rPr lang="en-US" sz="950" b="1" i="0" u="none" strike="noStrike" cap="none" dirty="0">
                <a:solidFill>
                  <a:schemeClr val="lt1"/>
                </a:solidFill>
                <a:latin typeface="Arial"/>
                <a:ea typeface="Arial"/>
                <a:cs typeface="Arial"/>
                <a:sym typeface="Arial"/>
              </a:rPr>
              <a:t>, western </a:t>
            </a:r>
            <a:r>
              <a:rPr lang="LID8192" sz="950" b="1" i="0" u="none" strike="noStrike" cap="none" dirty="0" smtClean="0">
                <a:solidFill>
                  <a:schemeClr val="lt1"/>
                </a:solidFill>
                <a:latin typeface="Arial"/>
                <a:ea typeface="Arial"/>
                <a:cs typeface="Arial"/>
                <a:sym typeface="Arial"/>
              </a:rPr>
              <a:t>and </a:t>
            </a:r>
            <a:r>
              <a:rPr lang="en-US" sz="950" b="1" dirty="0" smtClean="0">
                <a:solidFill>
                  <a:schemeClr val="lt1"/>
                </a:solidFill>
              </a:rPr>
              <a:t>southern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Burundi, Rwanda, </a:t>
            </a:r>
            <a:r>
              <a:rPr lang="LID8192" sz="950" b="1" i="0" u="none" strike="noStrike" cap="none" dirty="0" smtClean="0">
                <a:solidFill>
                  <a:schemeClr val="lt1"/>
                </a:solidFill>
                <a:latin typeface="Arial"/>
                <a:ea typeface="Arial"/>
                <a:cs typeface="Arial"/>
                <a:sym typeface="Arial"/>
              </a:rPr>
              <a:t>pockets </a:t>
            </a:r>
            <a:r>
              <a:rPr lang="LID8192"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western, northern, and southeastern South Sudan, and central and southern Sudan.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central and southern South </a:t>
            </a:r>
            <a:r>
              <a:rPr lang="en-US" sz="950" b="1" i="0" u="none" strike="noStrike" cap="none" dirty="0" smtClean="0">
                <a:solidFill>
                  <a:schemeClr val="lt1"/>
                </a:solidFill>
                <a:latin typeface="Arial"/>
                <a:ea typeface="Arial"/>
                <a:cs typeface="Arial"/>
                <a:sym typeface="Arial"/>
              </a:rPr>
              <a:t>Sudan,</a:t>
            </a:r>
            <a:r>
              <a:rPr lang="LID8192" sz="950" b="1" i="0" u="none" strike="noStrike" cap="none" dirty="0" smtClean="0">
                <a:solidFill>
                  <a:schemeClr val="lt1"/>
                </a:solidFill>
                <a:latin typeface="Arial"/>
                <a:ea typeface="Arial"/>
                <a:cs typeface="Arial"/>
                <a:sym typeface="Arial"/>
              </a:rPr>
              <a:t> </a:t>
            </a:r>
            <a:r>
              <a:rPr lang="en-US" sz="950" b="1" dirty="0" smtClean="0">
                <a:solidFill>
                  <a:schemeClr val="lt1"/>
                </a:solidFill>
              </a:rPr>
              <a:t>north</a:t>
            </a:r>
            <a:r>
              <a:rPr lang="LID8192" sz="950" b="1" i="0" u="none" strike="noStrike" cap="none" dirty="0" smtClean="0">
                <a:solidFill>
                  <a:schemeClr val="lt1"/>
                </a:solidFill>
                <a:latin typeface="Arial"/>
                <a:ea typeface="Arial"/>
                <a:cs typeface="Arial"/>
                <a:sym typeface="Arial"/>
              </a:rPr>
              <a:t>western </a:t>
            </a:r>
            <a:r>
              <a:rPr lang="LID8192" sz="950" b="1" i="0" u="none" strike="noStrike" cap="none" dirty="0" smtClean="0">
                <a:solidFill>
                  <a:schemeClr val="lt1"/>
                </a:solidFill>
                <a:latin typeface="Arial"/>
                <a:ea typeface="Arial"/>
                <a:cs typeface="Arial"/>
                <a:sym typeface="Arial"/>
              </a:rPr>
              <a:t>Ethiopia,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smtClean="0">
                <a:solidFill>
                  <a:schemeClr val="lt1"/>
                </a:solidFill>
                <a:latin typeface="Arial"/>
                <a:ea typeface="Arial"/>
                <a:cs typeface="Arial"/>
                <a:sym typeface="Arial"/>
              </a:rPr>
              <a:t>south-central </a:t>
            </a:r>
            <a:r>
              <a:rPr lang="en-US" sz="950" b="1" i="0" u="none" strike="noStrike" cap="none" dirty="0" smtClean="0">
                <a:solidFill>
                  <a:schemeClr val="lt1"/>
                </a:solidFill>
                <a:latin typeface="Arial"/>
                <a:ea typeface="Arial"/>
                <a:cs typeface="Arial"/>
                <a:sym typeface="Arial"/>
              </a:rPr>
              <a:t>Somalia, </a:t>
            </a:r>
            <a:r>
              <a:rPr lang="en-US" sz="950" b="1" dirty="0" smtClean="0">
                <a:solidFill>
                  <a:schemeClr val="lt1"/>
                </a:solidFill>
              </a:rPr>
              <a:t>pockets of</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far southern </a:t>
            </a:r>
            <a:r>
              <a:rPr lang="en-US" sz="950" b="1" i="0" u="none" strike="noStrike" cap="none" dirty="0" smtClean="0">
                <a:solidFill>
                  <a:schemeClr val="lt1"/>
                </a:solidFill>
                <a:latin typeface="Arial"/>
                <a:ea typeface="Arial"/>
                <a:cs typeface="Arial"/>
                <a:sym typeface="Arial"/>
              </a:rPr>
              <a:t>Kenya, parts of eastern Tanzania, and northern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central and northern Angola,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Zambia, parts of eastern and southern South Africa, Lesotho, northern Mozambique, </a:t>
            </a:r>
            <a:r>
              <a:rPr lang="en-US" sz="950" b="1" i="0" u="none" strike="noStrike" cap="none" dirty="0" smtClean="0">
                <a:solidFill>
                  <a:schemeClr val="lt1"/>
                </a:solidFill>
                <a:latin typeface="Arial"/>
                <a:ea typeface="Arial"/>
                <a:cs typeface="Arial"/>
                <a:sym typeface="Arial"/>
              </a:rPr>
              <a:t>Malawi, and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Angola, western and southern Zambia, much of Namibia,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Botswana, </a:t>
            </a:r>
            <a:r>
              <a:rPr lang="en-US" sz="950" b="1" dirty="0" smtClean="0">
                <a:solidFill>
                  <a:schemeClr val="lt1"/>
                </a:solidFill>
              </a:rPr>
              <a:t>northern S</a:t>
            </a:r>
            <a:r>
              <a:rPr lang="en-US" sz="950" b="1" i="0" u="none" strike="noStrike" cap="none" dirty="0" smtClean="0">
                <a:solidFill>
                  <a:schemeClr val="lt1"/>
                </a:solidFill>
                <a:latin typeface="Arial"/>
                <a:ea typeface="Arial"/>
                <a:cs typeface="Arial"/>
                <a:sym typeface="Arial"/>
              </a:rPr>
              <a:t>outh </a:t>
            </a:r>
            <a:r>
              <a:rPr lang="en-US" sz="950" b="1" i="0" u="none" strike="noStrike" cap="none" dirty="0" smtClean="0">
                <a:solidFill>
                  <a:schemeClr val="lt1"/>
                </a:solidFill>
                <a:latin typeface="Arial"/>
                <a:ea typeface="Arial"/>
                <a:cs typeface="Arial"/>
                <a:sym typeface="Arial"/>
              </a:rPr>
              <a:t>Africa, </a:t>
            </a:r>
            <a:r>
              <a:rPr lang="en-US" sz="950" b="1" i="0" u="none" strike="noStrike" cap="none" dirty="0" smtClean="0">
                <a:solidFill>
                  <a:schemeClr val="lt1"/>
                </a:solidFill>
                <a:latin typeface="Arial"/>
                <a:ea typeface="Arial"/>
                <a:cs typeface="Arial"/>
                <a:sym typeface="Arial"/>
              </a:rPr>
              <a:t>Zimbabwe, central and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Mozambique,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northwestern and southern Madagascar</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a:t>
            </a:r>
            <a:r>
              <a:rPr lang="en-US" sz="950" b="1" i="0" u="none" strike="noStrike" cap="none" dirty="0" smtClean="0">
                <a:solidFill>
                  <a:schemeClr val="lt1"/>
                </a:solidFill>
                <a:latin typeface="Arial"/>
                <a:ea typeface="Arial"/>
                <a:cs typeface="Arial"/>
                <a:sym typeface="Arial"/>
              </a:rPr>
              <a:t>over </a:t>
            </a:r>
            <a:r>
              <a:rPr lang="en-US" sz="950" b="1" dirty="0" smtClean="0">
                <a:solidFill>
                  <a:schemeClr val="lt1"/>
                </a:solidFill>
              </a:rPr>
              <a:t>pockets of </a:t>
            </a:r>
            <a:r>
              <a:rPr lang="en-US" sz="950" b="1" dirty="0" smtClean="0">
                <a:solidFill>
                  <a:schemeClr val="lt1"/>
                </a:solidFill>
              </a:rPr>
              <a:t>eastern and northern Cameroon</a:t>
            </a:r>
            <a:r>
              <a:rPr lang="en-US" sz="950" b="1" dirty="0" smtClean="0">
                <a:solidFill>
                  <a:schemeClr val="lt1"/>
                </a:solidFill>
              </a:rPr>
              <a:t>, western and central CAR, much of Congo, </a:t>
            </a:r>
            <a:r>
              <a:rPr lang="en-US" sz="950" b="1" dirty="0" smtClean="0">
                <a:solidFill>
                  <a:schemeClr val="lt1"/>
                </a:solidFill>
              </a:rPr>
              <a:t>southern Chad, southern Gabon, and parts </a:t>
            </a:r>
            <a:r>
              <a:rPr lang="en-US" sz="950" b="1" dirty="0" smtClean="0">
                <a:solidFill>
                  <a:schemeClr val="lt1"/>
                </a:solidFill>
              </a:rPr>
              <a:t>of northern and much of southern DRC</a:t>
            </a:r>
            <a:r>
              <a:rPr lang="en-US" sz="950" b="1" i="0" u="none" strike="noStrike" cap="none" dirty="0" smtClean="0">
                <a:solidFill>
                  <a:schemeClr val="lt1"/>
                </a:solidFill>
                <a:latin typeface="Arial"/>
                <a:ea typeface="Arial"/>
                <a:cs typeface="Arial"/>
                <a:sym typeface="Arial"/>
              </a:rPr>
              <a:t>. Rainfall was below-average over </a:t>
            </a:r>
            <a:r>
              <a:rPr lang="en-US" sz="950" b="1" dirty="0" smtClean="0">
                <a:solidFill>
                  <a:schemeClr val="lt1"/>
                </a:solidFill>
              </a:rPr>
              <a:t>central </a:t>
            </a:r>
            <a:r>
              <a:rPr lang="en-US" sz="950" b="1" i="0" u="none" strike="noStrike" cap="none" dirty="0" smtClean="0">
                <a:solidFill>
                  <a:schemeClr val="lt1"/>
                </a:solidFill>
                <a:latin typeface="Arial"/>
                <a:ea typeface="Arial"/>
                <a:cs typeface="Arial"/>
                <a:sym typeface="Arial"/>
              </a:rPr>
              <a:t>Cameroon</a:t>
            </a:r>
            <a:r>
              <a:rPr lang="en-US" sz="950" b="1" i="0" u="none" strike="noStrike" cap="none" dirty="0" smtClean="0">
                <a:solidFill>
                  <a:schemeClr val="lt1"/>
                </a:solidFill>
                <a:latin typeface="Arial"/>
                <a:ea typeface="Arial"/>
                <a:cs typeface="Arial"/>
                <a:sym typeface="Arial"/>
              </a:rPr>
              <a:t>, Equatorial Guinea, </a:t>
            </a:r>
            <a:r>
              <a:rPr lang="en-US" sz="950" b="1" i="0" u="none" strike="noStrike" cap="none" dirty="0" smtClean="0">
                <a:solidFill>
                  <a:schemeClr val="lt1"/>
                </a:solidFill>
                <a:latin typeface="Arial"/>
                <a:ea typeface="Arial"/>
                <a:cs typeface="Arial"/>
                <a:sym typeface="Arial"/>
              </a:rPr>
              <a:t>most of Gabon</a:t>
            </a:r>
            <a:r>
              <a:rPr lang="en-US" sz="950" b="1" i="0" u="none" strike="noStrike" cap="none" dirty="0" smtClean="0">
                <a:solidFill>
                  <a:schemeClr val="lt1"/>
                </a:solidFill>
                <a:latin typeface="Arial"/>
                <a:ea typeface="Arial"/>
                <a:cs typeface="Arial"/>
                <a:sym typeface="Arial"/>
              </a:rPr>
              <a:t>, parts of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CAR, and </a:t>
            </a:r>
            <a:r>
              <a:rPr lang="en-US" sz="950" b="1" dirty="0" smtClean="0">
                <a:solidFill>
                  <a:schemeClr val="lt1"/>
                </a:solidFill>
              </a:rPr>
              <a:t>northeastern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central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Guinea, Sierra Leone, Liberia, Cote d’Ivoire, </a:t>
            </a:r>
            <a:r>
              <a:rPr lang="LID8192" sz="950" b="1" i="0" u="none" strike="noStrike" cap="none" dirty="0" smtClean="0">
                <a:solidFill>
                  <a:schemeClr val="lt1"/>
                </a:solidFill>
                <a:latin typeface="Arial"/>
                <a:ea typeface="Arial"/>
                <a:cs typeface="Arial"/>
                <a:sym typeface="Arial"/>
              </a:rPr>
              <a:t>southwestern Mali, </a:t>
            </a:r>
            <a:r>
              <a:rPr lang="en-US" sz="950" b="1" i="0" u="none" strike="noStrike" cap="none" dirty="0" smtClean="0">
                <a:solidFill>
                  <a:schemeClr val="lt1"/>
                </a:solidFill>
                <a:latin typeface="Arial"/>
                <a:ea typeface="Arial"/>
                <a:cs typeface="Arial"/>
                <a:sym typeface="Arial"/>
              </a:rPr>
              <a:t>Ghana, Togo, </a:t>
            </a:r>
            <a:r>
              <a:rPr lang="LID8192" sz="950" b="1" i="0" u="none" strike="noStrike" cap="none" dirty="0" smtClean="0">
                <a:solidFill>
                  <a:schemeClr val="lt1"/>
                </a:solidFill>
                <a:latin typeface="Arial"/>
                <a:ea typeface="Arial"/>
                <a:cs typeface="Arial"/>
                <a:sym typeface="Arial"/>
              </a:rPr>
              <a:t>north</a:t>
            </a:r>
            <a:r>
              <a:rPr lang="en-US" sz="950" b="1" i="0" u="none" strike="noStrike" cap="none" dirty="0" smtClean="0">
                <a:solidFill>
                  <a:schemeClr val="lt1"/>
                </a:solidFill>
                <a:latin typeface="Arial"/>
                <a:ea typeface="Arial"/>
                <a:cs typeface="Arial"/>
                <a:sym typeface="Arial"/>
              </a:rPr>
              <a:t>west</a:t>
            </a:r>
            <a:r>
              <a:rPr lang="LID8192" sz="950" b="1" i="0" u="none" strike="noStrike" cap="none" dirty="0" smtClean="0">
                <a:solidFill>
                  <a:schemeClr val="lt1"/>
                </a:solidFill>
                <a:latin typeface="Arial"/>
                <a:ea typeface="Arial"/>
                <a:cs typeface="Arial"/>
                <a:sym typeface="Arial"/>
              </a:rPr>
              <a:t>ern</a:t>
            </a:r>
            <a:r>
              <a:rPr lang="en-US" sz="950" b="1" dirty="0">
                <a:solidFill>
                  <a:schemeClr val="lt1"/>
                </a:solidFill>
              </a:rPr>
              <a:t> </a:t>
            </a:r>
            <a:r>
              <a:rPr lang="en-US" sz="950" b="1" dirty="0" smtClean="0">
                <a:solidFill>
                  <a:schemeClr val="lt1"/>
                </a:solidFill>
              </a:rPr>
              <a:t>and central</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Benin, </a:t>
            </a:r>
            <a:r>
              <a:rPr lang="en-US" sz="950" b="1" i="0" u="none" strike="noStrike" cap="none" dirty="0" smtClean="0">
                <a:solidFill>
                  <a:schemeClr val="lt1"/>
                </a:solidFill>
                <a:latin typeface="Arial"/>
                <a:ea typeface="Arial"/>
                <a:cs typeface="Arial"/>
                <a:sym typeface="Arial"/>
              </a:rPr>
              <a:t>western Burkina Faso, southeastern Niger, and southwestern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northeastern </a:t>
            </a:r>
            <a:r>
              <a:rPr lang="en-US" sz="950" b="1" i="0" u="none" strike="noStrike" cap="none" dirty="0" smtClean="0">
                <a:solidFill>
                  <a:schemeClr val="lt1"/>
                </a:solidFill>
                <a:latin typeface="Arial"/>
                <a:ea typeface="Arial"/>
                <a:cs typeface="Arial"/>
                <a:sym typeface="Arial"/>
              </a:rPr>
              <a:t>Nigeria. Below-average rainfall was observed over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Burkina Faso</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northeastern Benin, and </a:t>
            </a:r>
            <a:r>
              <a:rPr lang="LID8192" sz="950" b="1" i="0" u="none" strike="noStrike" cap="none" dirty="0" smtClean="0">
                <a:solidFill>
                  <a:schemeClr val="lt1"/>
                </a:solidFill>
                <a:latin typeface="Arial"/>
                <a:ea typeface="Arial"/>
                <a:cs typeface="Arial"/>
                <a:sym typeface="Arial"/>
              </a:rPr>
              <a:t>north</a:t>
            </a:r>
            <a:r>
              <a:rPr lang="en-US" sz="950" b="1" i="0" u="none" strike="noStrike" cap="none" dirty="0" smtClean="0">
                <a:solidFill>
                  <a:schemeClr val="lt1"/>
                </a:solidFill>
                <a:latin typeface="Arial"/>
                <a:ea typeface="Arial"/>
                <a:cs typeface="Arial"/>
                <a:sym typeface="Arial"/>
              </a:rPr>
              <a:t>west</a:t>
            </a:r>
            <a:r>
              <a:rPr lang="LID8192" sz="950" b="1" i="0" u="none" strike="noStrike" cap="none" dirty="0" smtClean="0">
                <a:solidFill>
                  <a:schemeClr val="lt1"/>
                </a:solidFill>
                <a:latin typeface="Arial"/>
                <a:ea typeface="Arial"/>
                <a:cs typeface="Arial"/>
                <a:sym typeface="Arial"/>
              </a:rPr>
              <a:t>ern </a:t>
            </a:r>
            <a:r>
              <a:rPr lang="LID8192"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southeastern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northern and eastern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Eritrea, Djibouti</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Somalia, southern Sudan, western South Sudan, and eastern Tanzania.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much of </a:t>
            </a:r>
            <a:r>
              <a:rPr lang="en-US" sz="950" b="1" i="0" u="none" strike="noStrike" cap="none" dirty="0" smtClean="0">
                <a:solidFill>
                  <a:schemeClr val="lt1"/>
                </a:solidFill>
                <a:latin typeface="Arial"/>
                <a:ea typeface="Arial"/>
                <a:cs typeface="Arial"/>
                <a:sym typeface="Arial"/>
              </a:rPr>
              <a:t>eastern South </a:t>
            </a:r>
            <a:r>
              <a:rPr lang="en-US" sz="950" b="1" i="0" u="none" strike="noStrike" cap="none" dirty="0" smtClean="0">
                <a:solidFill>
                  <a:schemeClr val="lt1"/>
                </a:solidFill>
                <a:latin typeface="Arial"/>
                <a:ea typeface="Arial"/>
                <a:cs typeface="Arial"/>
                <a:sym typeface="Arial"/>
              </a:rPr>
              <a:t>Sudan, </a:t>
            </a:r>
            <a:r>
              <a:rPr lang="LID8192"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Ethiopia, central and </a:t>
            </a:r>
            <a:r>
              <a:rPr lang="LID8192" sz="950" b="1" i="0" u="none" strike="noStrike" cap="none" dirty="0" smtClean="0">
                <a:solidFill>
                  <a:schemeClr val="lt1"/>
                </a:solidFill>
                <a:latin typeface="Arial"/>
                <a:ea typeface="Arial"/>
                <a:cs typeface="Arial"/>
                <a:sym typeface="Arial"/>
              </a:rPr>
              <a:t>southern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Somalia, Uganda, Rwanda, </a:t>
            </a:r>
            <a:r>
              <a:rPr lang="en-US" sz="950" b="1" i="0" u="none" strike="noStrike" cap="none" dirty="0" smtClean="0">
                <a:solidFill>
                  <a:schemeClr val="lt1"/>
                </a:solidFill>
                <a:latin typeface="Arial"/>
                <a:ea typeface="Arial"/>
                <a:cs typeface="Arial"/>
                <a:sym typeface="Arial"/>
              </a:rPr>
              <a:t>Burundi, and far northwestern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central and </a:t>
            </a:r>
            <a:r>
              <a:rPr lang="LID8192" sz="950" b="1" i="0" u="none" strike="noStrike" cap="none" dirty="0" smtClean="0">
                <a:solidFill>
                  <a:schemeClr val="lt1"/>
                </a:solidFill>
                <a:latin typeface="Arial"/>
                <a:ea typeface="Arial"/>
                <a:cs typeface="Arial"/>
                <a:sym typeface="Arial"/>
              </a:rPr>
              <a:t>eastern portion</a:t>
            </a:r>
            <a:r>
              <a:rPr lang="en-US" sz="950" b="1" i="0" u="none" strike="noStrike" cap="none" dirty="0" smtClean="0">
                <a:solidFill>
                  <a:schemeClr val="lt1"/>
                </a:solidFill>
                <a:latin typeface="Arial"/>
                <a:ea typeface="Arial"/>
                <a:cs typeface="Arial"/>
                <a:sym typeface="Arial"/>
              </a:rPr>
              <a:t>s</a:t>
            </a:r>
            <a:r>
              <a:rPr lang="LID8192" sz="950" b="1" i="0" u="none" strike="noStrike" cap="none" dirty="0" smtClean="0">
                <a:solidFill>
                  <a:schemeClr val="lt1"/>
                </a:solidFill>
                <a:latin typeface="Arial"/>
                <a:ea typeface="Arial"/>
                <a:cs typeface="Arial"/>
                <a:sym typeface="Arial"/>
              </a:rPr>
              <a:t> of South Africa, Lesotho, Eswatini, </a:t>
            </a:r>
            <a:r>
              <a:rPr lang="en-US"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and pockets of</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east-central Madagascar</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a:t>
            </a:r>
            <a:r>
              <a:rPr lang="en-US" sz="950" b="1" i="0" u="none" strike="noStrike" cap="none" dirty="0" smtClean="0">
                <a:solidFill>
                  <a:schemeClr val="lt1"/>
                </a:solidFill>
                <a:latin typeface="Arial"/>
                <a:ea typeface="Arial"/>
                <a:cs typeface="Arial"/>
                <a:sym typeface="Arial"/>
              </a:rPr>
              <a:t>over</a:t>
            </a:r>
            <a:r>
              <a:rPr lang="en-US" sz="950" b="1" dirty="0" smtClean="0">
                <a:solidFill>
                  <a:schemeClr val="lt1"/>
                </a:solidFill>
              </a:rPr>
              <a:t> southern and northern </a:t>
            </a:r>
            <a:r>
              <a:rPr lang="en-US" sz="950" b="1" dirty="0" smtClean="0">
                <a:solidFill>
                  <a:schemeClr val="lt1"/>
                </a:solidFill>
              </a:rPr>
              <a:t>Congo, </a:t>
            </a:r>
            <a:r>
              <a:rPr lang="en-US" sz="950" b="1" dirty="0" smtClean="0">
                <a:solidFill>
                  <a:schemeClr val="lt1"/>
                </a:solidFill>
              </a:rPr>
              <a:t>western and eastern</a:t>
            </a:r>
            <a:r>
              <a:rPr lang="LID8192" sz="950" b="1" dirty="0" smtClean="0">
                <a:solidFill>
                  <a:schemeClr val="lt1"/>
                </a:solidFill>
              </a:rPr>
              <a:t> </a:t>
            </a:r>
            <a:r>
              <a:rPr lang="en-US" sz="950" b="1" dirty="0" smtClean="0">
                <a:solidFill>
                  <a:schemeClr val="lt1"/>
                </a:solidFill>
              </a:rPr>
              <a:t>CAR, </a:t>
            </a:r>
            <a:r>
              <a:rPr lang="en-US" sz="950" b="1" dirty="0" smtClean="0">
                <a:solidFill>
                  <a:schemeClr val="lt1"/>
                </a:solidFill>
              </a:rPr>
              <a:t>southern Chad, eastern and northern Cameroon, eastern Gabon, and </a:t>
            </a:r>
            <a:r>
              <a:rPr lang="en-US" sz="950" b="1" dirty="0" smtClean="0">
                <a:solidFill>
                  <a:schemeClr val="lt1"/>
                </a:solidFill>
              </a:rPr>
              <a:t>southwestern DRC</a:t>
            </a:r>
            <a:r>
              <a:rPr lang="en-US" sz="950" b="1" i="0" u="none" strike="noStrike" cap="none" dirty="0" smtClean="0">
                <a:solidFill>
                  <a:schemeClr val="lt1"/>
                </a:solidFill>
                <a:latin typeface="Arial"/>
                <a:ea typeface="Arial"/>
                <a:cs typeface="Arial"/>
                <a:sym typeface="Arial"/>
              </a:rPr>
              <a:t>. Below-average rainfall was observed over much of </a:t>
            </a:r>
            <a:r>
              <a:rPr lang="en-US" sz="950" b="1" i="0" u="none" strike="noStrike" cap="none" dirty="0" smtClean="0">
                <a:solidFill>
                  <a:schemeClr val="lt1"/>
                </a:solidFill>
                <a:latin typeface="Arial"/>
                <a:ea typeface="Arial"/>
                <a:cs typeface="Arial"/>
                <a:sym typeface="Arial"/>
              </a:rPr>
              <a:t>western Cameroon</a:t>
            </a:r>
            <a:r>
              <a:rPr lang="en-US" sz="950" b="1" i="0" u="none" strike="noStrike" cap="none" dirty="0" smtClean="0">
                <a:solidFill>
                  <a:schemeClr val="lt1"/>
                </a:solidFill>
                <a:latin typeface="Arial"/>
                <a:ea typeface="Arial"/>
                <a:cs typeface="Arial"/>
                <a:sym typeface="Arial"/>
              </a:rPr>
              <a:t>, Equatorial Guinea, </a:t>
            </a:r>
            <a:r>
              <a:rPr lang="en-US" sz="950" b="1" i="0" u="none" strike="noStrike" cap="none" dirty="0" smtClean="0">
                <a:solidFill>
                  <a:schemeClr val="lt1"/>
                </a:solidFill>
                <a:latin typeface="Arial"/>
                <a:ea typeface="Arial"/>
                <a:cs typeface="Arial"/>
                <a:sym typeface="Arial"/>
              </a:rPr>
              <a:t>western Gabon</a:t>
            </a:r>
            <a:r>
              <a:rPr lang="en-US" sz="950" b="1" i="0" u="none" strike="noStrike" cap="none" dirty="0" smtClean="0">
                <a:solidFill>
                  <a:schemeClr val="lt1"/>
                </a:solidFill>
                <a:latin typeface="Arial"/>
                <a:ea typeface="Arial"/>
                <a:cs typeface="Arial"/>
                <a:sym typeface="Arial"/>
              </a:rPr>
              <a:t>, many parts of </a:t>
            </a:r>
            <a:r>
              <a:rPr lang="en-US" sz="950" b="1" i="0" u="none" strike="noStrike" cap="none" dirty="0" smtClean="0">
                <a:solidFill>
                  <a:schemeClr val="lt1"/>
                </a:solidFill>
                <a:latin typeface="Arial"/>
                <a:ea typeface="Arial"/>
                <a:cs typeface="Arial"/>
                <a:sym typeface="Arial"/>
              </a:rPr>
              <a:t>central and northwestern DRC</a:t>
            </a:r>
            <a:r>
              <a:rPr lang="en-US" sz="950" b="1" i="0" u="none" strike="noStrike" cap="none" dirty="0" smtClean="0">
                <a:solidFill>
                  <a:schemeClr val="lt1"/>
                </a:solidFill>
                <a:latin typeface="Arial"/>
                <a:ea typeface="Arial"/>
                <a:cs typeface="Arial"/>
                <a:sym typeface="Arial"/>
              </a:rPr>
              <a:t>, and </a:t>
            </a:r>
            <a:r>
              <a:rPr lang="LID8192" sz="950" b="1" i="0" u="none" strike="noStrike" cap="none" dirty="0" smtClean="0">
                <a:solidFill>
                  <a:schemeClr val="lt1"/>
                </a:solidFill>
                <a:latin typeface="Arial"/>
                <a:ea typeface="Arial"/>
                <a:cs typeface="Arial"/>
                <a:sym typeface="Arial"/>
              </a:rPr>
              <a:t>pockets of</a:t>
            </a:r>
            <a:r>
              <a:rPr lang="en-US" sz="950" b="1" i="0" u="none" strike="noStrike" cap="none" dirty="0" smtClean="0">
                <a:solidFill>
                  <a:schemeClr val="lt1"/>
                </a:solidFill>
                <a:latin typeface="Arial"/>
                <a:ea typeface="Arial"/>
                <a:cs typeface="Arial"/>
                <a:sym typeface="Arial"/>
              </a:rPr>
              <a:t> central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much of Guinea, </a:t>
            </a:r>
            <a:r>
              <a:rPr lang="LID8192" sz="950" b="1" i="0" u="none" strike="noStrike" cap="none" dirty="0" smtClean="0">
                <a:solidFill>
                  <a:schemeClr val="lt1"/>
                </a:solidFill>
                <a:latin typeface="Arial"/>
                <a:ea typeface="Arial"/>
                <a:cs typeface="Arial"/>
                <a:sym typeface="Arial"/>
              </a:rPr>
              <a:t>southwestern Mali, Sierra Leone, Liberia, </a:t>
            </a:r>
            <a:r>
              <a:rPr lang="en-US" sz="950" b="1" i="0" u="none" strike="noStrike" cap="none" dirty="0" smtClean="0">
                <a:solidFill>
                  <a:schemeClr val="lt1"/>
                </a:solidFill>
                <a:latin typeface="Arial"/>
                <a:ea typeface="Arial"/>
                <a:cs typeface="Arial"/>
                <a:sym typeface="Arial"/>
              </a:rPr>
              <a:t>Cote d’Ivoire, parts of southern and central Ghana, southwestern and northeastern Nigeria, southwestern Niger, and western Burkina Faso. </a:t>
            </a:r>
            <a:r>
              <a:rPr lang="en-US" sz="950" b="1" i="0" u="none" strike="noStrike" cap="none" dirty="0" smtClean="0">
                <a:solidFill>
                  <a:schemeClr val="lt1"/>
                </a:solidFill>
                <a:latin typeface="Arial"/>
                <a:ea typeface="Arial"/>
                <a:cs typeface="Arial"/>
                <a:sym typeface="Arial"/>
              </a:rPr>
              <a:t>Below-average rainfall was observed over parts of </a:t>
            </a:r>
            <a:r>
              <a:rPr lang="en-US" sz="950" b="1" i="0" u="none" strike="noStrike" cap="none" dirty="0" smtClean="0">
                <a:solidFill>
                  <a:schemeClr val="lt1"/>
                </a:solidFill>
                <a:latin typeface="Arial"/>
                <a:ea typeface="Arial"/>
                <a:cs typeface="Arial"/>
                <a:sym typeface="Arial"/>
              </a:rPr>
              <a:t>eastern Burkina </a:t>
            </a:r>
            <a:r>
              <a:rPr lang="en-US" sz="950" b="1" i="0" u="none" strike="noStrike" cap="none" dirty="0" smtClean="0">
                <a:solidFill>
                  <a:schemeClr val="lt1"/>
                </a:solidFill>
                <a:latin typeface="Arial"/>
                <a:ea typeface="Arial"/>
                <a:cs typeface="Arial"/>
                <a:sym typeface="Arial"/>
              </a:rPr>
              <a:t>Faso, </a:t>
            </a:r>
            <a:r>
              <a:rPr lang="en-US" sz="950" b="1" dirty="0" smtClean="0">
                <a:solidFill>
                  <a:schemeClr val="lt1"/>
                </a:solidFill>
              </a:rPr>
              <a:t>southeastern and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Ghana, </a:t>
            </a:r>
            <a:r>
              <a:rPr lang="en-US" sz="950" b="1" i="0" u="none" strike="noStrike" cap="none" dirty="0" smtClean="0">
                <a:solidFill>
                  <a:schemeClr val="lt1"/>
                </a:solidFill>
                <a:latin typeface="Arial"/>
                <a:ea typeface="Arial"/>
                <a:cs typeface="Arial"/>
                <a:sym typeface="Arial"/>
              </a:rPr>
              <a:t>much of Benin, and northwestern and southeastern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294783"/>
            <a:ext cx="8991600" cy="1738897"/>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950" b="1" dirty="0">
                <a:solidFill>
                  <a:schemeClr val="lt1"/>
                </a:solidFill>
              </a:rPr>
              <a:t>During the past 7 days, in East Africa, rainfall was above-average over northern Ethiopia, Eritrea, Djibouti, southern and central Sudan,  northern and western South Sudan, and eastern Tanzania. Below-average rainfall was observed over parts of southeastern South Sudan, southwestern Ethiopia, and parts of western Uganda. In Central Africa, rainfall was above-average over western and northern CAR, southern and eastern Chad, western and pockets of central/northern DRC, central and southern Cameroon, eastern Gabon, and eastern Equatorial Guinea. Below-average rainfall was observed over parts of northern Cameroon, northeastern DRC, parts of central CAR, and parts of south-central Chad. In West Africa, above-average rainfall was observed over southern and northeastern Nigeria, portions of northeastern Guinea, southern Cote d’Ivoire, western and central Burkina Faso, southern Ghana, parts of central Togo and Benin, southeastern Niger, and parts of central Senegal. Rainfall was below-average over southeastern Senegal, southwestern Mali, eastern Guinea Bissau, western and parts of southeastern Guinea, Sierra Leone, western Liberia, parts of central Cote d’Ivoire, central Ghana, northern and southern Togo, northern and southern Benin, and parts of eastern Nigeria. In Southern Africa, above-average rainfall was observed over parts of southwestern South Africa.</a:t>
            </a:r>
          </a:p>
          <a:p>
            <a:pPr marL="457200" indent="-285750" algn="just">
              <a:buClr>
                <a:schemeClr val="lt1"/>
              </a:buClr>
              <a:buSzPts val="900"/>
              <a:buFont typeface="Arial"/>
              <a:buChar char="•"/>
            </a:pPr>
            <a:endParaRPr lang="en-US" sz="12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circulation flow across the far Southern Africa may have contributed to the observed above-average rainfall over parts of South Africa</a:t>
            </a:r>
            <a:r>
              <a:rPr lang="en-US" sz="1200" b="1" dirty="0" smtClean="0">
                <a:solidFill>
                  <a:schemeClr val="lt1"/>
                </a:solidFill>
              </a:rPr>
              <a:t>. At the 200-hPa level (right panel), anomalous divergence across parts of th</a:t>
            </a:r>
            <a:r>
              <a:rPr lang="en-US" sz="1200" b="1" dirty="0" smtClean="0">
                <a:solidFill>
                  <a:schemeClr val="lt1"/>
                </a:solidFill>
              </a:rPr>
              <a:t>e Gulf of Guinea and CAR, as well as in South Africa may have contributed to the observed above-average rainfall.</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a:off x="2214563" y="4343399"/>
            <a:ext cx="1195387" cy="97889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p19"/>
          <p:cNvSpPr/>
          <p:nvPr/>
        </p:nvSpPr>
        <p:spPr>
          <a:xfrm>
            <a:off x="5546168" y="3053976"/>
            <a:ext cx="1547903" cy="663646"/>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9;p19"/>
          <p:cNvSpPr/>
          <p:nvPr/>
        </p:nvSpPr>
        <p:spPr>
          <a:xfrm>
            <a:off x="6457577" y="4509244"/>
            <a:ext cx="1547903" cy="663646"/>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985963"/>
            <a:ext cx="303601" cy="164203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a growing dryness over parts of </a:t>
            </a:r>
            <a:r>
              <a:rPr lang="LID8192" sz="1200" b="1" dirty="0" smtClean="0">
                <a:solidFill>
                  <a:schemeClr val="lt1"/>
                </a:solidFill>
              </a:rPr>
              <a:t>Gabon </a:t>
            </a:r>
            <a:r>
              <a:rPr lang="en-US" sz="1200" b="1" dirty="0" smtClean="0">
                <a:solidFill>
                  <a:schemeClr val="lt1"/>
                </a:solidFill>
              </a:rPr>
              <a:t>(bottom </a:t>
            </a:r>
            <a:r>
              <a:rPr lang="en-US" sz="1200" b="1" dirty="0" smtClean="0">
                <a:solidFill>
                  <a:schemeClr val="lt1"/>
                </a:solidFill>
              </a:rPr>
              <a:t>left) and continued (</a:t>
            </a:r>
            <a:r>
              <a:rPr lang="en-US" sz="1200" b="1" dirty="0" smtClean="0">
                <a:solidFill>
                  <a:schemeClr val="lt1"/>
                </a:solidFill>
              </a:rPr>
              <a:t>yet slightly lower) </a:t>
            </a:r>
            <a:r>
              <a:rPr lang="en-US" sz="1200" b="1" dirty="0" smtClean="0">
                <a:solidFill>
                  <a:schemeClr val="lt1"/>
                </a:solidFill>
              </a:rPr>
              <a:t>deficits in </a:t>
            </a:r>
            <a:r>
              <a:rPr lang="en-US" sz="1200" b="1" dirty="0" smtClean="0">
                <a:solidFill>
                  <a:schemeClr val="lt1"/>
                </a:solidFill>
              </a:rPr>
              <a:t>South Sudan (bottom right). Moderate to local heavy rainfall sustained moisture surpluses over parts of eastern Ethiopia (top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429602" y="1763598"/>
            <a:ext cx="2043547" cy="1864397"/>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20</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26</a:t>
            </a:r>
            <a:r>
              <a:rPr lang="LID8192" sz="1600" b="1" i="0" u="none" strike="noStrike" cap="none" dirty="0" smtClean="0">
                <a:solidFill>
                  <a:srgbClr val="FFFF00"/>
                </a:solidFill>
                <a:latin typeface="Arial"/>
                <a:ea typeface="Arial"/>
                <a:cs typeface="Arial"/>
                <a:sym typeface="Arial"/>
              </a:rPr>
              <a:t> </a:t>
            </a:r>
            <a:r>
              <a:rPr lang="LID8192" sz="1600" b="1" i="0" u="none" strike="noStrike" cap="none" dirty="0" smtClean="0">
                <a:solidFill>
                  <a:srgbClr val="FFFF00"/>
                </a:solidFill>
                <a:latin typeface="Arial"/>
                <a:ea typeface="Arial"/>
                <a:cs typeface="Arial"/>
                <a:sym typeface="Arial"/>
              </a:rPr>
              <a:t>June</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938678"/>
          </a:xfrm>
          <a:prstGeom prst="rect">
            <a:avLst/>
          </a:prstGeom>
          <a:noFill/>
          <a:ln>
            <a:noFill/>
          </a:ln>
        </p:spPr>
        <p:txBody>
          <a:bodyPr spcFirstLastPara="1" wrap="square" lIns="91425" tIns="45700" rIns="91425" bIns="45700" anchor="t" anchorCtr="0">
            <a:spAutoFit/>
          </a:bodyPr>
          <a:lstStyle/>
          <a:p>
            <a:pPr lvl="0" algn="just"/>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a:t>
            </a:r>
            <a:r>
              <a:rPr lang="LID8192" sz="1100" b="1" i="0" u="none" strike="noStrike" cap="none" dirty="0" smtClean="0">
                <a:solidFill>
                  <a:schemeClr val="lt1"/>
                </a:solidFill>
                <a:latin typeface="Arial"/>
                <a:ea typeface="Arial"/>
                <a:cs typeface="Arial"/>
                <a:sym typeface="Arial"/>
              </a:rPr>
              <a:t>along the </a:t>
            </a:r>
            <a:r>
              <a:rPr lang="en-US" sz="1100" b="1" i="0" u="none" strike="noStrike" cap="none" dirty="0" smtClean="0">
                <a:solidFill>
                  <a:schemeClr val="lt1"/>
                </a:solidFill>
                <a:latin typeface="Arial"/>
                <a:ea typeface="Arial"/>
                <a:cs typeface="Arial"/>
                <a:sym typeface="Arial"/>
              </a:rPr>
              <a:t>eastern (southern Nigeria) </a:t>
            </a:r>
            <a:r>
              <a:rPr lang="en-US" sz="1100" b="1" dirty="0">
                <a:solidFill>
                  <a:schemeClr val="lt1"/>
                </a:solidFill>
              </a:rPr>
              <a:t>and western (Burkina Faso, Sierra Leone, western Liberia) </a:t>
            </a:r>
            <a:r>
              <a:rPr lang="LID8192" sz="1100" b="1" i="0" u="none" strike="noStrike" cap="none" dirty="0" smtClean="0">
                <a:solidFill>
                  <a:schemeClr val="lt1"/>
                </a:solidFill>
                <a:latin typeface="Arial"/>
                <a:ea typeface="Arial"/>
                <a:cs typeface="Arial"/>
                <a:sym typeface="Arial"/>
              </a:rPr>
              <a:t>Gulf </a:t>
            </a:r>
            <a:r>
              <a:rPr lang="LID8192" sz="1100" b="1" i="0" u="none" strike="noStrike" cap="none" dirty="0" smtClean="0">
                <a:solidFill>
                  <a:schemeClr val="lt1"/>
                </a:solidFill>
                <a:latin typeface="Arial"/>
                <a:ea typeface="Arial"/>
                <a:cs typeface="Arial"/>
                <a:sym typeface="Arial"/>
              </a:rPr>
              <a:t>of Guinea </a:t>
            </a:r>
            <a:r>
              <a:rPr lang="LID8192" sz="1100" b="1" i="0" u="none" strike="noStrike" cap="none" dirty="0" smtClean="0">
                <a:solidFill>
                  <a:schemeClr val="lt1"/>
                </a:solidFill>
                <a:latin typeface="Arial"/>
                <a:ea typeface="Arial"/>
                <a:cs typeface="Arial"/>
                <a:sym typeface="Arial"/>
              </a:rPr>
              <a:t>coast, </a:t>
            </a:r>
            <a:r>
              <a:rPr lang="en-US" sz="1100" b="1" i="0" u="none" strike="noStrike" cap="none" dirty="0" smtClean="0">
                <a:solidFill>
                  <a:schemeClr val="lt1"/>
                </a:solidFill>
                <a:latin typeface="Arial"/>
                <a:ea typeface="Arial"/>
                <a:cs typeface="Arial"/>
                <a:sym typeface="Arial"/>
              </a:rPr>
              <a:t>pockets of Central Africa </a:t>
            </a:r>
            <a:r>
              <a:rPr lang="en-US" sz="1100" b="1" i="0" u="none" strike="noStrike" cap="none" dirty="0" smtClean="0">
                <a:solidFill>
                  <a:schemeClr val="lt1"/>
                </a:solidFill>
                <a:latin typeface="Arial"/>
                <a:ea typeface="Arial"/>
                <a:cs typeface="Arial"/>
                <a:sym typeface="Arial"/>
              </a:rPr>
              <a:t>(western CAR, central and southern Cameroon), southwestern South Africa, </a:t>
            </a:r>
            <a:r>
              <a:rPr lang="LID8192" sz="1100" b="1" i="0" u="none" strike="noStrike" cap="none" dirty="0" smtClean="0">
                <a:solidFill>
                  <a:schemeClr val="lt1"/>
                </a:solidFill>
                <a:latin typeface="Arial"/>
                <a:ea typeface="Arial"/>
                <a:cs typeface="Arial"/>
                <a:sym typeface="Arial"/>
              </a:rPr>
              <a:t>and </a:t>
            </a:r>
            <a:r>
              <a:rPr lang="LID8192" sz="1100" b="1" i="0" u="none" strike="noStrike" cap="none" dirty="0" smtClean="0">
                <a:solidFill>
                  <a:schemeClr val="lt1"/>
                </a:solidFill>
                <a:latin typeface="Arial"/>
                <a:ea typeface="Arial"/>
                <a:cs typeface="Arial"/>
                <a:sym typeface="Arial"/>
              </a:rPr>
              <a:t>western</a:t>
            </a:r>
            <a:r>
              <a:rPr lang="en-US" sz="1100" b="1" i="0" u="none" strike="noStrike" cap="none" dirty="0" smtClean="0">
                <a:solidFill>
                  <a:schemeClr val="lt1"/>
                </a:solidFill>
                <a:latin typeface="Arial"/>
                <a:ea typeface="Arial"/>
                <a:cs typeface="Arial"/>
                <a:sym typeface="Arial"/>
              </a:rPr>
              <a:t> Ethiopia. For week-2 (right panel), higher probability of exceedances are expected to be confined mainly over the far western and eastern Gulf of Guinea region, </a:t>
            </a:r>
            <a:r>
              <a:rPr lang="en-US" sz="1100" b="1" i="0" u="none" strike="noStrike" cap="none" dirty="0" smtClean="0">
                <a:solidFill>
                  <a:schemeClr val="lt1"/>
                </a:solidFill>
                <a:latin typeface="Arial"/>
                <a:ea typeface="Arial"/>
                <a:cs typeface="Arial"/>
                <a:sym typeface="Arial"/>
              </a:rPr>
              <a:t>central Cameroon, parts of western and eastern CAR, and </a:t>
            </a:r>
            <a:r>
              <a:rPr lang="en-US" sz="1100" b="1" i="0" u="none" strike="noStrike" cap="none" dirty="0" smtClean="0">
                <a:solidFill>
                  <a:schemeClr val="lt1"/>
                </a:solidFill>
                <a:latin typeface="Arial"/>
                <a:ea typeface="Arial"/>
                <a:cs typeface="Arial"/>
                <a:sym typeface="Arial"/>
              </a:rPr>
              <a:t>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13</a:t>
            </a:r>
            <a:r>
              <a:rPr lang="en-US" sz="1600" b="1" dirty="0" smtClean="0">
                <a:solidFill>
                  <a:srgbClr val="FFFF00"/>
                </a:solidFill>
              </a:rPr>
              <a:t> </a:t>
            </a:r>
            <a:r>
              <a:rPr lang="en-US" sz="1600" b="1" dirty="0" smtClean="0">
                <a:solidFill>
                  <a:srgbClr val="FFFF00"/>
                </a:solidFill>
              </a:rPr>
              <a:t>–</a:t>
            </a:r>
            <a:r>
              <a:rPr lang="LID8192" sz="1600" b="1" dirty="0" smtClean="0">
                <a:solidFill>
                  <a:srgbClr val="FFFF00"/>
                </a:solidFill>
              </a:rPr>
              <a:t> </a:t>
            </a:r>
            <a:r>
              <a:rPr lang="en-US" sz="1600" b="1" dirty="0" smtClean="0">
                <a:solidFill>
                  <a:srgbClr val="FFFF00"/>
                </a:solidFill>
              </a:rPr>
              <a:t>19</a:t>
            </a:r>
            <a:r>
              <a:rPr lang="LID8192" sz="1600" b="1" dirty="0" smtClean="0">
                <a:solidFill>
                  <a:srgbClr val="FFFF00"/>
                </a:solidFill>
              </a:rPr>
              <a:t> </a:t>
            </a:r>
            <a:r>
              <a:rPr lang="LID8192" sz="1600" b="1" dirty="0" smtClean="0">
                <a:solidFill>
                  <a:srgbClr val="FFFF00"/>
                </a:solidFill>
              </a:rPr>
              <a:t>June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2426</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90</cp:revision>
  <dcterms:modified xsi:type="dcterms:W3CDTF">2023-06-12T19:38:02Z</dcterms:modified>
</cp:coreProperties>
</file>