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p:scale>
          <a:sx n="100" d="100"/>
          <a:sy n="100" d="100"/>
        </p:scale>
        <p:origin x="300"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20 June</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21 – 27 </a:t>
            </a:r>
            <a:r>
              <a:rPr lang="LID8192" sz="1600" b="1" dirty="0" smtClean="0">
                <a:solidFill>
                  <a:srgbClr val="FFFF00"/>
                </a:solidFill>
              </a:rPr>
              <a:t>June</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600945"/>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southeastern Guinea, much of Sierra Leone, Liberia, Cote d’Ivoire, Ghana, Togo, Benin, Nigeria, Cameroon, CAR, South Sudan, Uganda and Rwanda, southern Burkina Faso, Chad and Sudan, northern Congo, northern and central portions of DR Congo, and western parts of Ethiopia and Kenya. In particular, there is an above 80% chance for rainfall to be above-normal over southwestern Nigeria, south-central Sudan, north-central South Sudan, and northern portions of DR Congo.</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north-central Ethiopia, southern Cameroon, much of Equatorial Guinea, and northern and central parts of Gabon.</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8" cy="48719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28 </a:t>
            </a:r>
            <a:r>
              <a:rPr lang="LID8192" sz="1600" b="1" dirty="0" smtClean="0">
                <a:solidFill>
                  <a:srgbClr val="FFFF00"/>
                </a:solidFill>
              </a:rPr>
              <a:t>June</a:t>
            </a:r>
            <a:r>
              <a:rPr lang="en-US" sz="1600" b="1" dirty="0" smtClean="0">
                <a:solidFill>
                  <a:srgbClr val="FFFF00"/>
                </a:solidFill>
              </a:rPr>
              <a:t> – 04 July</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3816389"/>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Senegal, much of The Gambia and Guinea-Bissau, northwestern Guinea, southern Cote d’Ivoire and Ghana, eastern portions of Nigeria, much of Cameroon and Equatorial Guinea, northern and central parts of Gabon and Congo, western CAR, northwestern DR Congo, southeastern Sudan, and northwestern Ethiopia.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Chad, southwestern Sudan, northern and western parts of Ethiopia, eastern South Sudan, northeastern DR Congo, much of Uganda and western portions of Kenya.</a:t>
            </a: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central and northern Ethiopia, Eritrea, Djibouti, pockets of northern Somalia, and southern Sudan. Rainfall was below-average over much of South Sudan, pockets of southwestern Ethiopia, and  parts of Kenya and southern Somalia, Uganda and Rwanda. In southern Africa, rainfall was above-average over the southern portion of South Africa. In Central Africa, rainfall was above-average over eastern Gabon, southern and northern Congo, parts of western CAR, and western DRC. Below-average rainfall was observed over western and central Cameroon, Equatorial Guinea, western Gabon, central and northern DRC, and central and eastern CAR. In West Africa, rainfall was above-average over eastern Senegal, much of Guinea, southwestern Mali, Sierra Leone, Cote d’Ivoire, western Burkina Faso, and parts of southern and northeastern Nigeria, and southeastern Niger. Below-average rainfall was observed over parts of Liberia, eastern Burkina Faso, Ghana, Togo, Benin, and northern and eastern Nigeria.</a:t>
            </a:r>
          </a:p>
          <a:p>
            <a:pPr lvl="0" indent="-285750" algn="just">
              <a:lnSpc>
                <a:spcPct val="90000"/>
              </a:lnSpc>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western Ethiopia, Eritrea, parts of southern Sudan, eastern South Sudan, and many parts of Uganda. Below-average rainfall was observed over parts of western and central South Sudan. In Central Africa, rainfall was above-average over northern Congo, and pockets of DRC. Below-average rainfall was observed over pockets of Cameroon. In West Africa, above-average rainfall was observed over eastern Senegal, portions of Guinea, Sierra Leone, western and southern Mali, western Burkina Faso, eastern Niger and southern Nigeria. Rainfall was below-average over much of Liberia, Cote d’Ivoire and parts of southern Ghana. In Southern Africa, above-average rainfall was observed over the far southern South Africa.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a:t>
            </a:r>
            <a:r>
              <a:rPr lang="en-US" sz="1200" b="1" dirty="0" smtClean="0">
                <a:solidFill>
                  <a:schemeClr val="lt1"/>
                </a:solidFill>
                <a:latin typeface="Arial"/>
                <a:ea typeface="Arial"/>
                <a:cs typeface="Arial"/>
                <a:sym typeface="Arial"/>
              </a:rPr>
              <a:t>outlook calls </a:t>
            </a:r>
            <a:r>
              <a:rPr lang="en-US" sz="1200" b="1" dirty="0">
                <a:solidFill>
                  <a:schemeClr val="lt1"/>
                </a:solidFill>
                <a:latin typeface="Arial"/>
                <a:ea typeface="Arial"/>
                <a:cs typeface="Arial"/>
                <a:sym typeface="Arial"/>
              </a:rPr>
              <a:t>for above-normal rainfall </a:t>
            </a:r>
            <a:r>
              <a:rPr lang="en-US" sz="1200" b="1" dirty="0" smtClean="0">
                <a:solidFill>
                  <a:schemeClr val="lt1"/>
                </a:solidFill>
                <a:latin typeface="Arial"/>
                <a:ea typeface="Arial"/>
                <a:cs typeface="Arial"/>
                <a:sym typeface="Arial"/>
              </a:rPr>
              <a:t>across </a:t>
            </a:r>
            <a:r>
              <a:rPr lang="en-US" sz="1200" b="1" dirty="0" smtClean="0">
                <a:solidFill>
                  <a:schemeClr val="lt1"/>
                </a:solidFill>
                <a:latin typeface="Arial"/>
                <a:ea typeface="Arial"/>
                <a:cs typeface="Arial"/>
                <a:sym typeface="Arial"/>
              </a:rPr>
              <a:t>much of the Gulf Guinea region, and many places in the Central Africa. </a:t>
            </a:r>
            <a:r>
              <a:rPr lang="en-US" sz="1200" b="1" dirty="0" smtClean="0">
                <a:solidFill>
                  <a:schemeClr val="lt1"/>
                </a:solidFill>
                <a:latin typeface="Arial"/>
                <a:ea typeface="Arial"/>
                <a:cs typeface="Arial"/>
                <a:sym typeface="Arial"/>
              </a:rPr>
              <a:t>In contrast there is an increased chance for below-normal rainfall over </a:t>
            </a:r>
            <a:r>
              <a:rPr lang="en-US" sz="1200" b="1" dirty="0" smtClean="0">
                <a:solidFill>
                  <a:schemeClr val="lt1"/>
                </a:solidFill>
                <a:latin typeface="Arial"/>
                <a:ea typeface="Arial"/>
                <a:cs typeface="Arial"/>
                <a:sym typeface="Arial"/>
              </a:rPr>
              <a:t>Equatorial Guinea, parts of Gabon, and pockets of northern Ethiopia. For week-2, there is an increased chance for above-normal rainfall along the Gulf of Guinea coast, and the western portion of Central Africa and near Sudan/Ethiopia border. In contrast there is an increased chance for below-normal rainfall in the Lake Victoria region, and parts of northeastern, central and southwestern Ethiopia.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624069"/>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western Ethiopia, Eritrea, parts of southern Sudan, eastern South Sudan, and many parts of Uganda. Below-average rainfall was observed over parts of western and central South Sudan. In Central Africa, rainfall was above-average over northern Congo, and pockets of DRC. Below-average rainfall was observed over pockets of Cameroon. In West Africa, above-average rainfall was observed over eastern Senegal, portions of Guinea, Sierra Leone, western and southern Mali, western Burkina Faso, eastern Niger and southern Nigeria. Rainfall was below-average over much of Liberia, Cote d’Ivoire and parts of southern Ghana. In Southern Africa, above-average rainfall was observed over the far southern South Africa.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across much of the Gulf Guinea region, and many places in the Central Africa. In contrast there is an increased chance for below-normal rainfall over Equatorial Guinea, parts of Gabon, and pockets of northern Ethiopia. For week-2, there is an increased chance for above-normal rainfall along the Gulf of Guinea coast, and the western portion of Central Africa and near Sudan/Ethiopia border. In contrast there is an increased chance for below-normal rainfall in the Lake Victoria region, and parts of northeastern, central and southwestern Ethiopia.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249465"/>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of Eritrea, Ethiopia, northern and central Somalia, 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central and southern Uganda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a:t>
            </a:r>
            <a:r>
              <a:rPr lang="LID8192" sz="950" b="1" i="0" u="none" strike="noStrike" cap="none" dirty="0" smtClean="0">
                <a:solidFill>
                  <a:schemeClr val="lt1"/>
                </a:solidFill>
                <a:latin typeface="Arial"/>
                <a:ea typeface="Arial"/>
                <a:cs typeface="Arial"/>
                <a:sym typeface="Arial"/>
              </a:rPr>
              <a:t>pockets of </a:t>
            </a:r>
            <a:r>
              <a:rPr lang="en-US" sz="950" b="1" dirty="0" smtClean="0">
                <a:solidFill>
                  <a:schemeClr val="lt1"/>
                </a:solidFill>
              </a:rPr>
              <a:t>s</a:t>
            </a:r>
            <a:r>
              <a:rPr lang="en-US" sz="950" b="1" i="0" u="none" strike="noStrike" cap="none" dirty="0" smtClean="0">
                <a:solidFill>
                  <a:schemeClr val="lt1"/>
                </a:solidFill>
                <a:latin typeface="Arial"/>
                <a:ea typeface="Arial"/>
                <a:cs typeface="Arial"/>
                <a:sym typeface="Arial"/>
              </a:rPr>
              <a:t>outhern Sudan.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pockets of the </a:t>
            </a:r>
            <a:r>
              <a:rPr lang="LID8192" sz="950" b="1" i="0" u="none" strike="noStrike" cap="none" dirty="0" smtClean="0">
                <a:solidFill>
                  <a:schemeClr val="lt1"/>
                </a:solidFill>
                <a:latin typeface="Arial"/>
                <a:ea typeface="Arial"/>
                <a:cs typeface="Arial"/>
                <a:sym typeface="Arial"/>
              </a:rPr>
              <a:t>far western Ethiopia, </a:t>
            </a:r>
            <a:r>
              <a:rPr lang="en-US" sz="950" b="1" i="0" u="none" strike="noStrike" cap="none" dirty="0" smtClean="0">
                <a:solidFill>
                  <a:schemeClr val="lt1"/>
                </a:solidFill>
                <a:latin typeface="Arial"/>
                <a:ea typeface="Arial"/>
                <a:cs typeface="Arial"/>
                <a:sym typeface="Arial"/>
              </a:rPr>
              <a:t>parts of southern Somalia, the far western Kenya and northern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central and northern Angola,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Zambia, parts of eastern and southern South Africa, Lesotho,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northern Mozambique, and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Below-average rainfall was observed 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Angola, western and southern Zambia, much of Namibia,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Botswana, western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 Africa, Zimbabwe, Malawi, and southern Mozambique.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parts of eastern </a:t>
            </a:r>
            <a:r>
              <a:rPr lang="en-US" sz="950" b="1" dirty="0" smtClean="0">
                <a:solidFill>
                  <a:schemeClr val="lt1"/>
                </a:solidFill>
              </a:rPr>
              <a:t>Cameroon, western and central CAR, many parts of Congo, and parts of western and southern DRC</a:t>
            </a:r>
            <a:r>
              <a:rPr lang="en-US" sz="950" b="1" i="0" u="none" strike="noStrike" cap="none" dirty="0" smtClean="0">
                <a:solidFill>
                  <a:schemeClr val="lt1"/>
                </a:solidFill>
                <a:latin typeface="Arial"/>
                <a:ea typeface="Arial"/>
                <a:cs typeface="Arial"/>
                <a:sym typeface="Arial"/>
              </a:rPr>
              <a:t>. Rainfall was below-average over </a:t>
            </a:r>
            <a:r>
              <a:rPr lang="LID8192" sz="950" b="1" i="0" u="none" strike="noStrike" cap="none" dirty="0" smtClean="0">
                <a:solidFill>
                  <a:schemeClr val="lt1"/>
                </a:solidFill>
                <a:latin typeface="Arial"/>
                <a:ea typeface="Arial"/>
                <a:cs typeface="Arial"/>
                <a:sym typeface="Arial"/>
              </a:rPr>
              <a:t>many parts</a:t>
            </a:r>
            <a:r>
              <a:rPr lang="en-US" sz="950" b="1" i="0" u="none" strike="noStrike" cap="none" dirty="0" smtClean="0">
                <a:solidFill>
                  <a:schemeClr val="lt1"/>
                </a:solidFill>
                <a:latin typeface="Arial"/>
                <a:ea typeface="Arial"/>
                <a:cs typeface="Arial"/>
                <a:sym typeface="Arial"/>
              </a:rPr>
              <a:t> of Cameroon, Equatorial Guinea, much of Gabon, parts of eastern CAR, and central and eastern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parts of eastern Senegal, much of Guinea, Sierra Leone, Liberia, Cote d’Ivoire, </a:t>
            </a:r>
            <a:r>
              <a:rPr lang="LID8192" sz="950" b="1" i="0" u="none" strike="noStrike" cap="none" dirty="0" smtClean="0">
                <a:solidFill>
                  <a:schemeClr val="lt1"/>
                </a:solidFill>
                <a:latin typeface="Arial"/>
                <a:ea typeface="Arial"/>
                <a:cs typeface="Arial"/>
                <a:sym typeface="Arial"/>
              </a:rPr>
              <a:t>southwestern Mali, </a:t>
            </a:r>
            <a:r>
              <a:rPr lang="en-US" sz="950" b="1" i="0" u="none" strike="noStrike" cap="none" dirty="0" smtClean="0">
                <a:solidFill>
                  <a:schemeClr val="lt1"/>
                </a:solidFill>
                <a:latin typeface="Arial"/>
                <a:ea typeface="Arial"/>
                <a:cs typeface="Arial"/>
                <a:sym typeface="Arial"/>
              </a:rPr>
              <a:t>western Burkina Faso, Ghana, Togo,</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Benin, and western and northern Nigeria. Below-average rainfall was observed over parts of eastern Burkina Faso</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144888"/>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central and northern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Eritrea, 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pockets of northern Somalia, and southern Sudan.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much of South Sudan, pockets of southwestern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Ethiopia, and  parts of Kenya and </a:t>
            </a:r>
            <a:r>
              <a:rPr lang="LID8192" sz="950" b="1" i="0" u="none" strike="noStrike" cap="none" dirty="0" smtClean="0">
                <a:solidFill>
                  <a:schemeClr val="lt1"/>
                </a:solidFill>
                <a:latin typeface="Arial"/>
                <a:ea typeface="Arial"/>
                <a:cs typeface="Arial"/>
                <a:sym typeface="Arial"/>
              </a:rPr>
              <a:t>southern</a:t>
            </a:r>
            <a:r>
              <a:rPr lang="en-US" sz="950" b="1" i="0" u="none" strike="noStrike" cap="none" dirty="0" smtClean="0">
                <a:solidFill>
                  <a:schemeClr val="lt1"/>
                </a:solidFill>
                <a:latin typeface="Arial"/>
                <a:ea typeface="Arial"/>
                <a:cs typeface="Arial"/>
                <a:sym typeface="Arial"/>
              </a:rPr>
              <a:t> Somalia, Uganda and Rwanda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t>
            </a:r>
            <a:r>
              <a:rPr lang="LID8192" sz="950" b="1" i="0" u="none" strike="noStrike" cap="none" dirty="0" smtClean="0">
                <a:solidFill>
                  <a:schemeClr val="lt1"/>
                </a:solidFill>
                <a:latin typeface="Arial"/>
                <a:ea typeface="Arial"/>
                <a:cs typeface="Arial"/>
                <a:sym typeface="Arial"/>
              </a:rPr>
              <a:t>portion of South Africa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eastern Gabon, </a:t>
            </a:r>
            <a:r>
              <a:rPr lang="en-US" sz="950" b="1" dirty="0" smtClean="0">
                <a:solidFill>
                  <a:schemeClr val="lt1"/>
                </a:solidFill>
              </a:rPr>
              <a:t>southern and northern Congo, </a:t>
            </a:r>
            <a:r>
              <a:rPr lang="LID8192" sz="950" b="1" dirty="0" smtClean="0">
                <a:solidFill>
                  <a:schemeClr val="lt1"/>
                </a:solidFill>
              </a:rPr>
              <a:t>parts of </a:t>
            </a:r>
            <a:r>
              <a:rPr lang="en-US" sz="950" b="1" dirty="0" smtClean="0">
                <a:solidFill>
                  <a:schemeClr val="lt1"/>
                </a:solidFill>
              </a:rPr>
              <a:t>western CAR, and western DRC</a:t>
            </a:r>
            <a:r>
              <a:rPr lang="en-US" sz="950" b="1" i="0" u="none" strike="noStrike" cap="none" dirty="0" smtClean="0">
                <a:solidFill>
                  <a:schemeClr val="lt1"/>
                </a:solidFill>
                <a:latin typeface="Arial"/>
                <a:ea typeface="Arial"/>
                <a:cs typeface="Arial"/>
                <a:sym typeface="Arial"/>
              </a:rPr>
              <a:t>. Below-average rainfall was observed over western and central Cameroon, Equatorial Guinea, western Gabon, central and northern DRC, and central and 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eastern Senegal, much of Guinea, </a:t>
            </a:r>
            <a:r>
              <a:rPr lang="LID8192" sz="950" b="1" i="0" u="none" strike="noStrike" cap="none" dirty="0" smtClean="0">
                <a:solidFill>
                  <a:schemeClr val="lt1"/>
                </a:solidFill>
                <a:latin typeface="Arial"/>
                <a:ea typeface="Arial"/>
                <a:cs typeface="Arial"/>
                <a:sym typeface="Arial"/>
              </a:rPr>
              <a:t>southwestern Mali, Sierra Leone, </a:t>
            </a:r>
            <a:r>
              <a:rPr lang="en-US" sz="950" b="1" i="0" u="none" strike="noStrike" cap="none" dirty="0" smtClean="0">
                <a:solidFill>
                  <a:schemeClr val="lt1"/>
                </a:solidFill>
                <a:latin typeface="Arial"/>
                <a:ea typeface="Arial"/>
                <a:cs typeface="Arial"/>
                <a:sym typeface="Arial"/>
              </a:rPr>
              <a:t>Cote d’Ivoire, western Burkina Faso, and parts of southern and northeastern Nigeria, and southeastern Niger. Below-average rainfall was observed over parts of Liberia, eastern Burkina Faso, Ghana, Togo, Benin, and northern and eastern 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western Ethiopia, Eritrea, parts of southern Sudan, </a:t>
            </a:r>
            <a:r>
              <a:rPr lang="en-US" sz="1000" b="1" dirty="0" smtClean="0">
                <a:solidFill>
                  <a:schemeClr val="lt1"/>
                </a:solidFill>
              </a:rPr>
              <a:t>eastern South </a:t>
            </a:r>
            <a:r>
              <a:rPr lang="en-US" sz="1000" b="1" dirty="0" smtClean="0">
                <a:solidFill>
                  <a:schemeClr val="lt1"/>
                </a:solidFill>
              </a:rPr>
              <a:t>Sudan, and many parts of Uganda. </a:t>
            </a:r>
            <a:r>
              <a:rPr lang="en-US" sz="1000" b="1" dirty="0">
                <a:solidFill>
                  <a:schemeClr val="lt1"/>
                </a:solidFill>
              </a:rPr>
              <a:t>Below-average rainfall was observed </a:t>
            </a:r>
            <a:r>
              <a:rPr lang="en-US" sz="1000" b="1" dirty="0" smtClean="0">
                <a:solidFill>
                  <a:schemeClr val="lt1"/>
                </a:solidFill>
              </a:rPr>
              <a:t>over </a:t>
            </a:r>
            <a:r>
              <a:rPr lang="LID8192" sz="1000" b="1" dirty="0" smtClean="0">
                <a:solidFill>
                  <a:schemeClr val="lt1"/>
                </a:solidFill>
              </a:rPr>
              <a:t>parts</a:t>
            </a:r>
            <a:r>
              <a:rPr lang="en-US" sz="1000" b="1" dirty="0" smtClean="0">
                <a:solidFill>
                  <a:schemeClr val="lt1"/>
                </a:solidFill>
              </a:rPr>
              <a:t> of western and central</a:t>
            </a:r>
            <a:r>
              <a:rPr lang="LID8192" sz="1000" b="1" dirty="0" smtClean="0">
                <a:solidFill>
                  <a:schemeClr val="lt1"/>
                </a:solidFill>
              </a:rPr>
              <a:t> </a:t>
            </a:r>
            <a:r>
              <a:rPr lang="en-US" sz="1000" b="1" dirty="0" smtClean="0">
                <a:solidFill>
                  <a:schemeClr val="lt1"/>
                </a:solidFill>
              </a:rPr>
              <a:t>South Sudan. </a:t>
            </a:r>
            <a:r>
              <a:rPr lang="en-US" sz="1000" b="1" dirty="0">
                <a:solidFill>
                  <a:schemeClr val="lt1"/>
                </a:solidFill>
              </a:rPr>
              <a:t>In Central Africa, rainfall was above-average over </a:t>
            </a:r>
            <a:r>
              <a:rPr lang="en-US" sz="1000" b="1" dirty="0" smtClean="0">
                <a:solidFill>
                  <a:schemeClr val="lt1"/>
                </a:solidFill>
              </a:rPr>
              <a:t>northern Congo, and pockets of DRC. </a:t>
            </a:r>
            <a:r>
              <a:rPr lang="en-US" sz="1000" b="1" dirty="0">
                <a:solidFill>
                  <a:schemeClr val="lt1"/>
                </a:solidFill>
              </a:rPr>
              <a:t>Below-average rainfall was observed over </a:t>
            </a:r>
            <a:r>
              <a:rPr lang="en-US" sz="1000" b="1" dirty="0" smtClean="0">
                <a:solidFill>
                  <a:schemeClr val="lt1"/>
                </a:solidFill>
              </a:rPr>
              <a:t>pockets </a:t>
            </a:r>
            <a:r>
              <a:rPr lang="en-US" sz="1000" b="1" dirty="0" smtClean="0">
                <a:solidFill>
                  <a:schemeClr val="lt1"/>
                </a:solidFill>
              </a:rPr>
              <a:t>of</a:t>
            </a:r>
            <a:r>
              <a:rPr lang="LID8192" sz="1000" b="1" dirty="0" smtClean="0">
                <a:solidFill>
                  <a:schemeClr val="lt1"/>
                </a:solidFill>
              </a:rPr>
              <a:t> </a:t>
            </a:r>
            <a:r>
              <a:rPr lang="en-US" sz="1000" b="1" dirty="0" smtClean="0">
                <a:solidFill>
                  <a:schemeClr val="lt1"/>
                </a:solidFill>
              </a:rPr>
              <a:t>Cameroon. In </a:t>
            </a:r>
            <a:r>
              <a:rPr lang="en-US" sz="1000" b="1" dirty="0">
                <a:solidFill>
                  <a:schemeClr val="lt1"/>
                </a:solidFill>
              </a:rPr>
              <a:t>West Africa, above-average rainfall was observed over </a:t>
            </a:r>
            <a:r>
              <a:rPr lang="en-US" sz="1000" b="1" dirty="0" smtClean="0">
                <a:solidFill>
                  <a:schemeClr val="lt1"/>
                </a:solidFill>
              </a:rPr>
              <a:t>eastern Senegal, portions of Guinea, Sierra Leone, </a:t>
            </a:r>
            <a:r>
              <a:rPr lang="en-US" sz="1000" b="1" dirty="0" smtClean="0">
                <a:solidFill>
                  <a:schemeClr val="lt1"/>
                </a:solidFill>
              </a:rPr>
              <a:t>western </a:t>
            </a:r>
            <a:r>
              <a:rPr lang="en-US" sz="1000" b="1" dirty="0" smtClean="0">
                <a:solidFill>
                  <a:schemeClr val="lt1"/>
                </a:solidFill>
              </a:rPr>
              <a:t>and southern Mali</a:t>
            </a:r>
            <a:r>
              <a:rPr lang="en-US" sz="1000" b="1" dirty="0" smtClean="0">
                <a:solidFill>
                  <a:schemeClr val="lt1"/>
                </a:solidFill>
              </a:rPr>
              <a:t>, western Burkina Faso, eastern Niger and </a:t>
            </a:r>
            <a:r>
              <a:rPr lang="en-US" sz="1000" b="1" dirty="0" smtClean="0">
                <a:solidFill>
                  <a:schemeClr val="lt1"/>
                </a:solidFill>
              </a:rPr>
              <a:t>southern Nigeria. Rainfall was below-average over much of Liberia, Cote </a:t>
            </a:r>
            <a:r>
              <a:rPr lang="en-US" sz="1000" b="1" dirty="0" smtClean="0">
                <a:solidFill>
                  <a:schemeClr val="lt1"/>
                </a:solidFill>
              </a:rPr>
              <a:t>d’Ivoire and parts of southern Ghana. </a:t>
            </a:r>
            <a:r>
              <a:rPr lang="LID8192" sz="1000" b="1" dirty="0" smtClean="0">
                <a:solidFill>
                  <a:schemeClr val="lt1"/>
                </a:solidFill>
              </a:rPr>
              <a:t>In Southern Africa, above-average rainfall was observed </a:t>
            </a:r>
            <a:r>
              <a:rPr lang="en-US" sz="1000" b="1" dirty="0" smtClean="0">
                <a:solidFill>
                  <a:schemeClr val="lt1"/>
                </a:solidFill>
              </a:rPr>
              <a:t>over the far southern South Africa.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a:t>
            </a:r>
            <a:r>
              <a:rPr lang="en-US" sz="1200" b="1" dirty="0" smtClean="0">
                <a:solidFill>
                  <a:schemeClr val="lt1"/>
                </a:solidFill>
              </a:rPr>
              <a:t>lower-level convergence between westerlies and easterlies in the Gulf of Guinea region, and anomalous cyclonic circulation across </a:t>
            </a:r>
            <a:r>
              <a:rPr lang="en-US" sz="1200" b="1" dirty="0" smtClean="0">
                <a:solidFill>
                  <a:schemeClr val="lt1"/>
                </a:solidFill>
              </a:rPr>
              <a:t>Southern Africa may have contributed to the observed above-average rainfall </a:t>
            </a:r>
            <a:r>
              <a:rPr lang="en-US" sz="1200" b="1" dirty="0" smtClean="0">
                <a:solidFill>
                  <a:schemeClr val="lt1"/>
                </a:solidFill>
              </a:rPr>
              <a:t>in the areas.</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a:off x="2384169" y="4122173"/>
            <a:ext cx="1195387" cy="97889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9;p19"/>
          <p:cNvSpPr/>
          <p:nvPr/>
        </p:nvSpPr>
        <p:spPr>
          <a:xfrm rot="21250271">
            <a:off x="589641" y="2972183"/>
            <a:ext cx="1887949" cy="51449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938338"/>
            <a:ext cx="956988" cy="1689659"/>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suppressed rainfall over parts of northeastern DRC</a:t>
            </a:r>
            <a:r>
              <a:rPr lang="LID8192" sz="1200" b="1" dirty="0" smtClean="0">
                <a:solidFill>
                  <a:schemeClr val="lt1"/>
                </a:solidFill>
              </a:rPr>
              <a:t> </a:t>
            </a:r>
            <a:r>
              <a:rPr lang="en-US" sz="1200" b="1" dirty="0" smtClean="0">
                <a:solidFill>
                  <a:schemeClr val="lt1"/>
                </a:solidFill>
              </a:rPr>
              <a:t>(bottom left) and South Sudan (bottom right).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28 June</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04 July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a:t>
            </a:r>
            <a:r>
              <a:rPr lang="LID8192" sz="1100" b="1" i="0" u="none" strike="noStrike" cap="none" dirty="0" smtClean="0">
                <a:solidFill>
                  <a:schemeClr val="lt1"/>
                </a:solidFill>
                <a:latin typeface="Arial"/>
                <a:ea typeface="Arial"/>
                <a:cs typeface="Arial"/>
                <a:sym typeface="Arial"/>
              </a:rPr>
              <a:t>along the Gulf of Guinea coast, </a:t>
            </a:r>
            <a:r>
              <a:rPr lang="en-US" sz="1100" b="1" i="0" u="none" strike="noStrike" cap="none" dirty="0" smtClean="0">
                <a:solidFill>
                  <a:schemeClr val="lt1"/>
                </a:solidFill>
                <a:latin typeface="Arial"/>
                <a:ea typeface="Arial"/>
                <a:cs typeface="Arial"/>
                <a:sym typeface="Arial"/>
              </a:rPr>
              <a:t>parts of Central Africa </a:t>
            </a:r>
            <a:r>
              <a:rPr lang="LID8192" sz="1100" b="1" i="0" u="none" strike="noStrike" cap="none" dirty="0" smtClean="0">
                <a:solidFill>
                  <a:schemeClr val="lt1"/>
                </a:solidFill>
                <a:latin typeface="Arial"/>
                <a:ea typeface="Arial"/>
                <a:cs typeface="Arial"/>
                <a:sym typeface="Arial"/>
              </a:rPr>
              <a:t>and western</a:t>
            </a:r>
            <a:r>
              <a:rPr lang="en-US" sz="1100" b="1" i="0" u="none" strike="noStrike" cap="none" dirty="0" smtClean="0">
                <a:solidFill>
                  <a:schemeClr val="lt1"/>
                </a:solidFill>
                <a:latin typeface="Arial"/>
                <a:ea typeface="Arial"/>
                <a:cs typeface="Arial"/>
                <a:sym typeface="Arial"/>
              </a:rPr>
              <a:t> Ethiopia. For week-2 (right panel), higher probability of exceedances are expected to be confined mainly over the far western and eastern Gulf of Guinea region,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21 –</a:t>
            </a:r>
            <a:r>
              <a:rPr lang="LID8192" sz="1600" b="1" dirty="0" smtClean="0">
                <a:solidFill>
                  <a:srgbClr val="FFFF00"/>
                </a:solidFill>
              </a:rPr>
              <a:t> </a:t>
            </a:r>
            <a:r>
              <a:rPr lang="en-US" sz="1600" b="1" dirty="0" smtClean="0">
                <a:solidFill>
                  <a:srgbClr val="FFFF00"/>
                </a:solidFill>
              </a:rPr>
              <a:t>27</a:t>
            </a:r>
            <a:r>
              <a:rPr lang="LID8192" sz="1600" b="1" dirty="0" smtClean="0">
                <a:solidFill>
                  <a:srgbClr val="FFFF00"/>
                </a:solidFill>
              </a:rPr>
              <a:t> June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1848</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93</cp:revision>
  <dcterms:modified xsi:type="dcterms:W3CDTF">2023-06-20T16:18:11Z</dcterms:modified>
</cp:coreProperties>
</file>