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03 July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04</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10</a:t>
            </a:r>
            <a:r>
              <a:rPr lang="en-US"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539390"/>
          </a:xfrm>
          <a:prstGeom prst="rect">
            <a:avLst/>
          </a:prstGeom>
          <a:noFill/>
          <a:ln>
            <a:noFill/>
          </a:ln>
        </p:spPr>
        <p:txBody>
          <a:bodyPr spcFirstLastPara="1" wrap="square" lIns="91425" tIns="45700" rIns="91425" bIns="45700" anchor="t" anchorCtr="0">
            <a:spAutoFit/>
          </a:bodyPr>
          <a:lstStyle/>
          <a:p>
            <a:pPr marL="152400" lvl="0"/>
            <a:r>
              <a:rPr lang="en-US" b="1" dirty="0" smtClean="0">
                <a:solidFill>
                  <a:schemeClr val="lt1"/>
                </a:solidFill>
              </a:rPr>
              <a:t>1. The </a:t>
            </a:r>
            <a:r>
              <a:rPr lang="en-US" b="1" dirty="0">
                <a:solidFill>
                  <a:schemeClr val="lt1"/>
                </a:solidFill>
              </a:rPr>
              <a:t>probabilistic forecasts call for above 50% chance for weekly rainfall to be above-normal (above the upper </a:t>
            </a:r>
            <a:r>
              <a:rPr lang="en-US" b="1" dirty="0" err="1">
                <a:solidFill>
                  <a:schemeClr val="lt1"/>
                </a:solidFill>
              </a:rPr>
              <a:t>tercile</a:t>
            </a:r>
            <a:r>
              <a:rPr lang="en-US" b="1" dirty="0">
                <a:solidFill>
                  <a:schemeClr val="lt1"/>
                </a:solidFill>
              </a:rPr>
              <a:t>) over central and eastern Cote d’Ivoire, Ghana, southern Cameroon, Equatorial Guinea, northern Gabon, the far western Sudan, eastern CAR, northeastern DRC, western Ethiopia, southeastern Sudan, and part of coastal South Africa.. There above 65% chance for rainfall to be above-normal over parts of southern Cameroon, southeastern Car and northeastern DRC.</a:t>
            </a:r>
          </a:p>
          <a:p>
            <a:pPr marL="152400" lvl="0"/>
            <a:endParaRPr lang="en-US" b="1" dirty="0">
              <a:solidFill>
                <a:schemeClr val="lt1"/>
              </a:solidFill>
            </a:endParaRPr>
          </a:p>
          <a:p>
            <a:pPr marL="152400" lvl="0"/>
            <a:r>
              <a:rPr lang="en-US" b="1" dirty="0" smtClean="0">
                <a:solidFill>
                  <a:schemeClr val="lt1"/>
                </a:solidFill>
              </a:rPr>
              <a:t>2. The </a:t>
            </a:r>
            <a:r>
              <a:rPr lang="en-US" b="1" dirty="0">
                <a:solidFill>
                  <a:schemeClr val="lt1"/>
                </a:solidFill>
              </a:rPr>
              <a:t>forecasts call for above 50% chance for weekly total rainfall to be below-normal (below the lower </a:t>
            </a:r>
            <a:r>
              <a:rPr lang="en-US" b="1" dirty="0" err="1">
                <a:solidFill>
                  <a:schemeClr val="lt1"/>
                </a:solidFill>
              </a:rPr>
              <a:t>tercile</a:t>
            </a:r>
            <a:r>
              <a:rPr lang="en-US" b="1" dirty="0">
                <a:solidFill>
                  <a:schemeClr val="lt1"/>
                </a:solidFill>
              </a:rPr>
              <a:t>) over parts of southeastern Niger, northern Cameroon, western Chad and northeastern Ethiopia.</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7" cy="48719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11</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17 </a:t>
            </a:r>
            <a:r>
              <a:rPr lang="en-US" sz="1600" b="1" dirty="0" smtClean="0">
                <a:solidFill>
                  <a:srgbClr val="FFFF00"/>
                </a:solidFill>
              </a:rPr>
              <a:t>July</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2893059"/>
          </a:xfrm>
          <a:prstGeom prst="rect">
            <a:avLst/>
          </a:prstGeom>
          <a:noFill/>
          <a:ln>
            <a:noFill/>
          </a:ln>
        </p:spPr>
        <p:txBody>
          <a:bodyPr spcFirstLastPara="1" wrap="square" lIns="91425" tIns="45700" rIns="91425" bIns="45700" anchor="t" anchorCtr="0">
            <a:spAutoFit/>
          </a:bodyPr>
          <a:lstStyle/>
          <a:p>
            <a:pPr marL="152400" lvl="0"/>
            <a:r>
              <a:rPr lang="en-US" b="1" dirty="0" smtClean="0">
                <a:solidFill>
                  <a:schemeClr val="lt1"/>
                </a:solidFill>
              </a:rPr>
              <a:t>1. The </a:t>
            </a:r>
            <a:r>
              <a:rPr lang="en-US" b="1" dirty="0">
                <a:solidFill>
                  <a:schemeClr val="lt1"/>
                </a:solidFill>
              </a:rPr>
              <a:t>consolidated probabilistic forecasts call for above 50% chance for weekly rainfall to be above-normal (above the upper </a:t>
            </a:r>
            <a:r>
              <a:rPr lang="en-US" b="1" dirty="0" err="1">
                <a:solidFill>
                  <a:schemeClr val="lt1"/>
                </a:solidFill>
              </a:rPr>
              <a:t>tercile</a:t>
            </a:r>
            <a:r>
              <a:rPr lang="en-US" b="1" dirty="0">
                <a:solidFill>
                  <a:schemeClr val="lt1"/>
                </a:solidFill>
              </a:rPr>
              <a:t>) over southern Senegal, Guinea-Bissau, western Mali, Liberia, southern Cote d’Ivoire, much of Ghana, southern Togo, southern Benin, Nigeria, southern Cameroon, Equatorial Guinea and northern Gabon, and part of western Ethiopia. </a:t>
            </a:r>
          </a:p>
          <a:p>
            <a:pPr marL="152400" lvl="0"/>
            <a:endParaRPr lang="en-US" b="1" dirty="0">
              <a:solidFill>
                <a:schemeClr val="lt1"/>
              </a:solidFill>
            </a:endParaRPr>
          </a:p>
          <a:p>
            <a:pPr marL="152400" lvl="0"/>
            <a:r>
              <a:rPr lang="en-US" b="1" dirty="0" smtClean="0">
                <a:solidFill>
                  <a:schemeClr val="lt1"/>
                </a:solidFill>
              </a:rPr>
              <a:t>2. The </a:t>
            </a:r>
            <a:r>
              <a:rPr lang="en-US" b="1" dirty="0">
                <a:solidFill>
                  <a:schemeClr val="lt1"/>
                </a:solidFill>
              </a:rPr>
              <a:t>forecasts call for above 50% chance for weekly total rainfall to be below-normal (below the lower </a:t>
            </a:r>
            <a:r>
              <a:rPr lang="en-US" b="1" dirty="0" err="1">
                <a:solidFill>
                  <a:schemeClr val="lt1"/>
                </a:solidFill>
              </a:rPr>
              <a:t>tercile</a:t>
            </a:r>
            <a:r>
              <a:rPr lang="en-US" b="1" dirty="0">
                <a:solidFill>
                  <a:schemeClr val="lt1"/>
                </a:solidFill>
              </a:rPr>
              <a:t>) over pockets of CAR, southern Ethiopia and western Kenya.</a:t>
            </a:r>
            <a:endParaRPr lang="en-US" b="1" dirty="0">
              <a:solidFill>
                <a:schemeClr val="lt1"/>
              </a:solidFil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100" b="1" dirty="0">
                <a:solidFill>
                  <a:schemeClr val="lt1"/>
                </a:solidFill>
                <a:latin typeface="Arial"/>
                <a:ea typeface="Arial"/>
                <a:cs typeface="Arial"/>
                <a:sym typeface="Arial"/>
              </a:rPr>
              <a:t>Over the past 30 days, in East Africa, above-average rainfall was observed over southern Sudan, central and northern Ethiopia, Eritrea, Djibouti, southern, northeastern, and northwestern South Sudan, southwestern Kenya, and northern and eastern Uganda. Rainfall was below-average over pockets of southeastern and north-central South Sudan, southwestern Ethiopia, and pockets of west-central Kenya. In southern Africa, rainfall was above-average over the southern and western portions of South Africa. In Central Africa, rainfall was above-average over northern, eastern, and western Cameroon, eastern Gabon, southern and northern Congo, parts of western and northeastern CAR, central and southwestern Chad, and western and central DRC. Below-average rainfall was observed over pockets of south-central Cameroon, Equatorial Guinea, northern Gabon, pockets of central and northern DRC, south-central Chad, and parts of central and southeastern CAR. In West Africa, rainfall was above-average over southern and eastern Senegal, much of Guinea, Guinea-Bissau, southern Mali, northern Sierra Leone, eastern Liberia, southern and northern Cote d’Ivoire, western and central Burkina Faso, southwestern Ghana, southern, central, and northeastern Nigeria, central Togo, central Benin, and southeastern Niger. Below-average rainfall was observed over western Liberia, west-central Cote d’Ivoire, eastern Burkina Faso, northern and southern Togo, northern and southern Benin, northeastern and southeastern Ghana, and parts of northwestern and central Nigeria</a:t>
            </a:r>
            <a:r>
              <a:rPr lang="en-US" sz="1100" b="1" dirty="0" smtClean="0">
                <a:solidFill>
                  <a:schemeClr val="lt1"/>
                </a:solidFill>
                <a:latin typeface="Arial"/>
                <a:ea typeface="Arial"/>
                <a:cs typeface="Arial"/>
                <a:sym typeface="Arial"/>
              </a:rPr>
              <a:t>.</a:t>
            </a:r>
            <a:endParaRPr lang="en-US" sz="11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1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100" b="1" dirty="0">
                <a:solidFill>
                  <a:schemeClr val="lt1"/>
                </a:solidFill>
                <a:latin typeface="Arial"/>
                <a:ea typeface="Arial"/>
                <a:cs typeface="Arial"/>
                <a:sym typeface="Arial"/>
              </a:rPr>
              <a:t>During the past 7 days, in East Africa, rainfall was above-average over southeastern Sudan, western Ethiopia, northeastern and western South Sudan, northern and eastern Uganda, and southwestern Kenya. Rainfall was below average over parts of central Ethiopia and north-central and south-central South Sudan. In Central Africa, rainfall was above-average over southwestern, central, and eastern Cameroon, western CAR, southwestern Chad, and parts of central and northwestern DRC. Below-average rainfall was observed over pockets of west-central Cameroon, central Congo, central CAR, northeastern DRC, and south-central Chad. In West Africa, above-average rainfall was observed over most of Guinea, northern Sierra Leone, southeastern Cote d’Ivoire, western and central Burkina Faso, southwestern Mali, and central and parts of south-central Nigeria. Rainfall was below-average over parts of southern Sierra Leone, northern and southern Benin, northern and southern Togo, most of Ghana, western Cote d’Ivoire, most of Liberia, and most of northern and central Nigeria. In Southern Africa, rainfall was above-average over western and much of southern South Africa.</a:t>
            </a:r>
          </a:p>
          <a:p>
            <a:pPr marL="171450" lvl="0" indent="0" algn="just">
              <a:spcBef>
                <a:spcPts val="0"/>
              </a:spcBef>
              <a:buClr>
                <a:schemeClr val="lt1"/>
              </a:buClr>
              <a:buSzPts val="900"/>
              <a:buNone/>
            </a:pPr>
            <a:endParaRPr lang="en-US" sz="11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100" b="1" dirty="0">
                <a:solidFill>
                  <a:schemeClr val="lt1"/>
                </a:solidFill>
                <a:latin typeface="Arial"/>
                <a:ea typeface="Arial"/>
                <a:cs typeface="Arial"/>
                <a:sym typeface="Arial"/>
              </a:rPr>
              <a:t>The Week-1 outlook calls for above-normal rainfall over northwestern Nigeria, southern Cameroon, eastern Equatorial Guinea, northern Gabon, northwestern Congo, northeastern DRC, southeastern CAR, south-central South Sudan, northern Uganda, and northwestern Ethiopia. In contrast, there is an increased chance for below-normal rainfall over much of the Gulf of Guinea and Sahel regions, as well as much of north-central Ethiopia. For week-2, there is an increased chance for above-normal rainfall over southern Senegal, The Gambia, central and eastern Guinea, Guinea-Bissau, southwestern Mali, eastern Nigeria, southern Cameroon, northern Gabon, northwestern Ethiopia, coastal Mozambique, and the east coast of Madagascar. In contrast, there is an increased chance for below-normal rainfall over much of coastal Guinea, coastal Sierra Leone, parts of coastal Liberia, southwestern Nigeria, southern Chad, northern Cameroon, CAR, South Sudan, southern Sudan, western Eritrea, and north-central and central Ethiopia.</a:t>
            </a:r>
          </a:p>
          <a:p>
            <a:pPr lvl="0" indent="-285750" algn="just">
              <a:spcBef>
                <a:spcPts val="0"/>
              </a:spcBef>
              <a:buClr>
                <a:schemeClr val="lt1"/>
              </a:buClr>
              <a:buSzPts val="900"/>
              <a:buFont typeface="Arial"/>
              <a:buChar char="•"/>
            </a:pPr>
            <a:endParaRPr lang="en-US" sz="11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434964"/>
            <a:ext cx="8583745" cy="5493812"/>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a:t>
            </a:r>
            <a:r>
              <a:rPr lang="en-US" sz="1350" b="1" dirty="0" smtClean="0">
                <a:solidFill>
                  <a:schemeClr val="lt1"/>
                </a:solidFill>
              </a:rPr>
              <a:t>southeastern Sudan</a:t>
            </a:r>
            <a:r>
              <a:rPr lang="en-US" sz="1350" b="1" dirty="0">
                <a:solidFill>
                  <a:schemeClr val="lt1"/>
                </a:solidFill>
              </a:rPr>
              <a:t>, </a:t>
            </a:r>
            <a:r>
              <a:rPr lang="en-US" sz="1350" b="1" dirty="0" smtClean="0">
                <a:solidFill>
                  <a:schemeClr val="lt1"/>
                </a:solidFill>
              </a:rPr>
              <a:t>western Ethiopia</a:t>
            </a:r>
            <a:r>
              <a:rPr lang="en-US" sz="1350" b="1" dirty="0">
                <a:solidFill>
                  <a:schemeClr val="lt1"/>
                </a:solidFill>
              </a:rPr>
              <a:t>, </a:t>
            </a:r>
            <a:r>
              <a:rPr lang="en-US" sz="1350" b="1" dirty="0" smtClean="0">
                <a:solidFill>
                  <a:schemeClr val="lt1"/>
                </a:solidFill>
              </a:rPr>
              <a:t>northeastern and western South Sudan, northern and eastern Uganda, and southwestern Kenya. Rainfall was below average over parts of central Ethiopia and north-central and south-central South Sudan. In </a:t>
            </a:r>
            <a:r>
              <a:rPr lang="en-US" sz="1350" b="1" dirty="0">
                <a:solidFill>
                  <a:schemeClr val="lt1"/>
                </a:solidFill>
              </a:rPr>
              <a:t>Central Africa, rainfall was above-average over </a:t>
            </a:r>
            <a:r>
              <a:rPr lang="en-US" sz="1350" b="1" dirty="0" smtClean="0">
                <a:solidFill>
                  <a:schemeClr val="lt1"/>
                </a:solidFill>
              </a:rPr>
              <a:t>southwestern, central, and eastern </a:t>
            </a:r>
            <a:r>
              <a:rPr lang="en-US" sz="1350" b="1" dirty="0">
                <a:solidFill>
                  <a:schemeClr val="lt1"/>
                </a:solidFill>
              </a:rPr>
              <a:t>Cameroon, </a:t>
            </a:r>
            <a:r>
              <a:rPr lang="en-US" sz="1350" b="1" dirty="0" smtClean="0">
                <a:solidFill>
                  <a:schemeClr val="lt1"/>
                </a:solidFill>
              </a:rPr>
              <a:t>western </a:t>
            </a:r>
            <a:r>
              <a:rPr lang="en-US" sz="1350" b="1" dirty="0">
                <a:solidFill>
                  <a:schemeClr val="lt1"/>
                </a:solidFill>
              </a:rPr>
              <a:t>CAR, </a:t>
            </a:r>
            <a:r>
              <a:rPr lang="en-US" sz="1350" b="1" dirty="0" smtClean="0">
                <a:solidFill>
                  <a:schemeClr val="lt1"/>
                </a:solidFill>
              </a:rPr>
              <a:t>southwestern Chad, and </a:t>
            </a:r>
            <a:r>
              <a:rPr lang="en-US" sz="1350" b="1" dirty="0">
                <a:solidFill>
                  <a:schemeClr val="lt1"/>
                </a:solidFill>
              </a:rPr>
              <a:t>parts of central and </a:t>
            </a:r>
            <a:r>
              <a:rPr lang="en-US" sz="1350" b="1" dirty="0" smtClean="0">
                <a:solidFill>
                  <a:schemeClr val="lt1"/>
                </a:solidFill>
              </a:rPr>
              <a:t>northwestern </a:t>
            </a:r>
            <a:r>
              <a:rPr lang="en-US" sz="1350" b="1" dirty="0">
                <a:solidFill>
                  <a:schemeClr val="lt1"/>
                </a:solidFill>
              </a:rPr>
              <a:t>DRC. Below-average rainfall was observed over pockets of </a:t>
            </a:r>
            <a:r>
              <a:rPr lang="en-US" sz="1350" b="1" dirty="0" smtClean="0">
                <a:solidFill>
                  <a:schemeClr val="lt1"/>
                </a:solidFill>
              </a:rPr>
              <a:t>west-central </a:t>
            </a:r>
            <a:r>
              <a:rPr lang="en-US" sz="1350" b="1" dirty="0">
                <a:solidFill>
                  <a:schemeClr val="lt1"/>
                </a:solidFill>
              </a:rPr>
              <a:t>Cameroon, central Congo, </a:t>
            </a:r>
            <a:r>
              <a:rPr lang="en-US" sz="1350" b="1" dirty="0" smtClean="0">
                <a:solidFill>
                  <a:schemeClr val="lt1"/>
                </a:solidFill>
              </a:rPr>
              <a:t>central CAR, northeastern DRC, and south-central Chad. </a:t>
            </a:r>
            <a:r>
              <a:rPr lang="en-US" sz="1350" b="1" dirty="0">
                <a:solidFill>
                  <a:schemeClr val="lt1"/>
                </a:solidFill>
              </a:rPr>
              <a:t>In West Africa, above-average rainfall was observed over </a:t>
            </a:r>
            <a:r>
              <a:rPr lang="en-US" sz="1350" b="1" dirty="0" smtClean="0">
                <a:solidFill>
                  <a:schemeClr val="lt1"/>
                </a:solidFill>
              </a:rPr>
              <a:t>most of </a:t>
            </a:r>
            <a:r>
              <a:rPr lang="en-US" sz="1350" b="1" dirty="0">
                <a:solidFill>
                  <a:schemeClr val="lt1"/>
                </a:solidFill>
              </a:rPr>
              <a:t>Guinea, </a:t>
            </a:r>
            <a:r>
              <a:rPr lang="en-US" sz="1350" b="1" dirty="0" smtClean="0">
                <a:solidFill>
                  <a:schemeClr val="lt1"/>
                </a:solidFill>
              </a:rPr>
              <a:t>northern Sierra </a:t>
            </a:r>
            <a:r>
              <a:rPr lang="en-US" sz="1350" b="1" dirty="0">
                <a:solidFill>
                  <a:schemeClr val="lt1"/>
                </a:solidFill>
              </a:rPr>
              <a:t>Leone, </a:t>
            </a:r>
            <a:r>
              <a:rPr lang="en-US" sz="1350" b="1" dirty="0" smtClean="0">
                <a:solidFill>
                  <a:schemeClr val="lt1"/>
                </a:solidFill>
              </a:rPr>
              <a:t>southeastern Cote </a:t>
            </a:r>
            <a:r>
              <a:rPr lang="en-US" sz="1350" b="1" dirty="0">
                <a:solidFill>
                  <a:schemeClr val="lt1"/>
                </a:solidFill>
              </a:rPr>
              <a:t>d’Ivoire, western and </a:t>
            </a:r>
            <a:r>
              <a:rPr lang="en-US" sz="1350" b="1" dirty="0" smtClean="0">
                <a:solidFill>
                  <a:schemeClr val="lt1"/>
                </a:solidFill>
              </a:rPr>
              <a:t>central </a:t>
            </a:r>
            <a:r>
              <a:rPr lang="en-US" sz="1350" b="1" dirty="0">
                <a:solidFill>
                  <a:schemeClr val="lt1"/>
                </a:solidFill>
              </a:rPr>
              <a:t>Burkina </a:t>
            </a:r>
            <a:r>
              <a:rPr lang="en-US" sz="1350" b="1" dirty="0" smtClean="0">
                <a:solidFill>
                  <a:schemeClr val="lt1"/>
                </a:solidFill>
              </a:rPr>
              <a:t>Faso, southwestern </a:t>
            </a:r>
            <a:r>
              <a:rPr lang="en-US" sz="1350" b="1" dirty="0">
                <a:solidFill>
                  <a:schemeClr val="lt1"/>
                </a:solidFill>
              </a:rPr>
              <a:t>Mali, </a:t>
            </a:r>
            <a:r>
              <a:rPr lang="en-US" sz="1350" b="1" dirty="0" smtClean="0">
                <a:solidFill>
                  <a:schemeClr val="lt1"/>
                </a:solidFill>
              </a:rPr>
              <a:t>and </a:t>
            </a:r>
            <a:r>
              <a:rPr lang="en-US" sz="1350" b="1" dirty="0">
                <a:solidFill>
                  <a:schemeClr val="lt1"/>
                </a:solidFill>
              </a:rPr>
              <a:t>central and </a:t>
            </a:r>
            <a:r>
              <a:rPr lang="en-US" sz="1350" b="1" dirty="0" smtClean="0">
                <a:solidFill>
                  <a:schemeClr val="lt1"/>
                </a:solidFill>
              </a:rPr>
              <a:t>parts of south-central </a:t>
            </a:r>
            <a:r>
              <a:rPr lang="en-US" sz="1350" b="1" dirty="0">
                <a:solidFill>
                  <a:schemeClr val="lt1"/>
                </a:solidFill>
              </a:rPr>
              <a:t>Nigeria. Rainfall was below-average over </a:t>
            </a:r>
            <a:r>
              <a:rPr lang="en-US" sz="1350" b="1" dirty="0" smtClean="0">
                <a:solidFill>
                  <a:schemeClr val="lt1"/>
                </a:solidFill>
              </a:rPr>
              <a:t>parts </a:t>
            </a:r>
            <a:r>
              <a:rPr lang="en-US" sz="1350" b="1" dirty="0">
                <a:solidFill>
                  <a:schemeClr val="lt1"/>
                </a:solidFill>
              </a:rPr>
              <a:t>of </a:t>
            </a:r>
            <a:r>
              <a:rPr lang="en-US" sz="1350" b="1" dirty="0" smtClean="0">
                <a:solidFill>
                  <a:schemeClr val="lt1"/>
                </a:solidFill>
              </a:rPr>
              <a:t>southern Sierra Leone, northern and southern Benin, northern and southern Togo, most of Ghana, western Cote d’Ivoire, most of Liberia, and most </a:t>
            </a:r>
            <a:r>
              <a:rPr lang="en-US" sz="1350" b="1" dirty="0">
                <a:solidFill>
                  <a:schemeClr val="lt1"/>
                </a:solidFill>
              </a:rPr>
              <a:t>of northern and </a:t>
            </a:r>
            <a:r>
              <a:rPr lang="en-US" sz="1350" b="1" dirty="0" smtClean="0">
                <a:solidFill>
                  <a:schemeClr val="lt1"/>
                </a:solidFill>
              </a:rPr>
              <a:t>central </a:t>
            </a:r>
            <a:r>
              <a:rPr lang="en-US" sz="1350" b="1" dirty="0">
                <a:solidFill>
                  <a:schemeClr val="lt1"/>
                </a:solidFill>
              </a:rPr>
              <a:t>Nigeria</a:t>
            </a:r>
            <a:r>
              <a:rPr lang="en-US" sz="1350" b="1" dirty="0" smtClean="0">
                <a:solidFill>
                  <a:schemeClr val="lt1"/>
                </a:solidFill>
              </a:rPr>
              <a:t>. In Southern Africa, rainfall was above-average over western and much of southern South Africa.</a:t>
            </a:r>
            <a:endParaRPr lang="en-US" sz="1350" b="1" dirty="0">
              <a:solidFill>
                <a:schemeClr val="lt1"/>
              </a:solidFill>
            </a:endParaRP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a:t>
            </a:r>
            <a:r>
              <a:rPr lang="en-US" sz="1350" b="1" dirty="0" smtClean="0">
                <a:solidFill>
                  <a:schemeClr val="lt1"/>
                </a:solidFill>
              </a:rPr>
              <a:t>northwestern Nigeria, southern Cameroon, eastern Equatorial Guinea, northern Gabon, northwestern </a:t>
            </a:r>
            <a:r>
              <a:rPr lang="en-US" sz="1350" b="1" dirty="0">
                <a:solidFill>
                  <a:schemeClr val="lt1"/>
                </a:solidFill>
              </a:rPr>
              <a:t>Congo, </a:t>
            </a:r>
            <a:r>
              <a:rPr lang="en-US" sz="1350" b="1" dirty="0" smtClean="0">
                <a:solidFill>
                  <a:schemeClr val="lt1"/>
                </a:solidFill>
              </a:rPr>
              <a:t>northeastern </a:t>
            </a:r>
            <a:r>
              <a:rPr lang="en-US" sz="1350" b="1" dirty="0">
                <a:solidFill>
                  <a:schemeClr val="lt1"/>
                </a:solidFill>
              </a:rPr>
              <a:t>DRC, </a:t>
            </a:r>
            <a:r>
              <a:rPr lang="en-US" sz="1350" b="1" dirty="0" smtClean="0">
                <a:solidFill>
                  <a:schemeClr val="lt1"/>
                </a:solidFill>
              </a:rPr>
              <a:t>southeastern CAR, south-central South Sudan, northern Uganda, and northwestern Ethiopia. </a:t>
            </a:r>
            <a:r>
              <a:rPr lang="en-US" sz="1350" b="1" dirty="0">
                <a:solidFill>
                  <a:schemeClr val="lt1"/>
                </a:solidFill>
              </a:rPr>
              <a:t>In contrast, there is an increased chance for below-normal rainfall over much of </a:t>
            </a:r>
            <a:r>
              <a:rPr lang="en-US" sz="1350" b="1" dirty="0" smtClean="0">
                <a:solidFill>
                  <a:schemeClr val="lt1"/>
                </a:solidFill>
              </a:rPr>
              <a:t>the Gulf of Guinea and Sahel regions, as well as much of north-central Ethiopia. </a:t>
            </a:r>
            <a:r>
              <a:rPr lang="en-US" sz="1350" b="1" dirty="0">
                <a:solidFill>
                  <a:schemeClr val="lt1"/>
                </a:solidFill>
              </a:rPr>
              <a:t>For week-2, there is an increased chance for above-normal rainfall </a:t>
            </a:r>
            <a:r>
              <a:rPr lang="en-US" sz="1350" b="1" dirty="0" smtClean="0">
                <a:solidFill>
                  <a:schemeClr val="lt1"/>
                </a:solidFill>
              </a:rPr>
              <a:t>over southern Senegal, The Gambia, central and eastern Guinea, Guinea-Bissau, southwestern Mali, eastern Nigeria, southern Cameroon, northern Gabon, northwestern Ethiopia, coastal Mozambique, and the east coast of Madagascar. </a:t>
            </a:r>
            <a:r>
              <a:rPr lang="en-US" sz="1350" b="1" dirty="0">
                <a:solidFill>
                  <a:schemeClr val="lt1"/>
                </a:solidFill>
              </a:rPr>
              <a:t>In contrast, there is an increased chance for below-normal rainfall over much of </a:t>
            </a:r>
            <a:r>
              <a:rPr lang="en-US" sz="1350" b="1" dirty="0" smtClean="0">
                <a:solidFill>
                  <a:schemeClr val="lt1"/>
                </a:solidFill>
              </a:rPr>
              <a:t>coastal Guinea, coastal Sierra Leone, parts of coastal Liberia, southwestern Nigeria, southern Chad, northern Cameroon, CAR, South Sudan, southern Sudan, western Eritrea, and north-central and central Ethiopia.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087167"/>
            <a:ext cx="8991600" cy="183738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00" b="1" i="0" u="none" strike="noStrike" cap="none" dirty="0">
                <a:solidFill>
                  <a:schemeClr val="lt1"/>
                </a:solidFill>
                <a:sym typeface="Arial"/>
              </a:rPr>
              <a:t>Over the past 90 days, in East Africa, above-average rainfall was observed over </a:t>
            </a:r>
            <a:r>
              <a:rPr lang="en-US" sz="900" b="1" i="0" u="none" strike="noStrike" cap="none" dirty="0" smtClean="0">
                <a:solidFill>
                  <a:schemeClr val="lt1"/>
                </a:solidFill>
                <a:sym typeface="Arial"/>
              </a:rPr>
              <a:t>much of Eritrea, Ethiopia, northern and parts of far southern Somalia, </a:t>
            </a:r>
            <a:r>
              <a:rPr lang="en-US" sz="900" b="1" dirty="0" smtClean="0">
                <a:solidFill>
                  <a:schemeClr val="lt1"/>
                </a:solidFill>
              </a:rPr>
              <a:t>northern, southwestern,</a:t>
            </a:r>
            <a:r>
              <a:rPr lang="en-US" sz="900" b="1" i="0" u="none" strike="noStrike" cap="none" dirty="0" smtClean="0">
                <a:solidFill>
                  <a:schemeClr val="lt1"/>
                </a:solidFill>
                <a:sym typeface="Arial"/>
              </a:rPr>
              <a:t> and eastern Kenya, </a:t>
            </a:r>
            <a:r>
              <a:rPr lang="en-US" sz="900" b="1" i="0" u="none" strike="noStrike" cap="none" dirty="0">
                <a:solidFill>
                  <a:schemeClr val="lt1"/>
                </a:solidFill>
                <a:sym typeface="Arial"/>
              </a:rPr>
              <a:t>Djibouti, </a:t>
            </a:r>
            <a:r>
              <a:rPr lang="en-US" sz="900" b="1" i="0" u="none" strike="noStrike" cap="none" dirty="0" smtClean="0">
                <a:solidFill>
                  <a:schemeClr val="lt1"/>
                </a:solidFill>
                <a:sym typeface="Arial"/>
              </a:rPr>
              <a:t>central and southern Uganda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most of Tanzania</a:t>
            </a:r>
            <a:r>
              <a:rPr lang="en-US" sz="900" b="1" i="0" u="none" strike="noStrike" cap="none" dirty="0">
                <a:solidFill>
                  <a:schemeClr val="lt1"/>
                </a:solidFill>
                <a:sym typeface="Arial"/>
              </a:rPr>
              <a:t>, </a:t>
            </a:r>
            <a:r>
              <a:rPr lang="en-US" sz="900" b="1" i="0" u="none" strike="noStrike" cap="none" dirty="0" smtClean="0">
                <a:solidFill>
                  <a:schemeClr val="lt1"/>
                </a:solidFill>
                <a:sym typeface="Arial"/>
              </a:rPr>
              <a:t>Burundi, Rwanda, southern Sudan, and far northwestern and northeastern South Sudan. </a:t>
            </a:r>
            <a:r>
              <a:rPr lang="en-US" sz="900" b="1" i="0" u="none" strike="noStrike" cap="none" dirty="0">
                <a:solidFill>
                  <a:schemeClr val="lt1"/>
                </a:solidFill>
                <a:sym typeface="Arial"/>
              </a:rPr>
              <a:t>Rainfall was below-average over </a:t>
            </a:r>
            <a:r>
              <a:rPr lang="LID8192" sz="900" b="1" i="0" u="none" strike="noStrike" cap="none" dirty="0" smtClean="0">
                <a:solidFill>
                  <a:schemeClr val="lt1"/>
                </a:solidFill>
                <a:sym typeface="Arial"/>
              </a:rPr>
              <a:t>much </a:t>
            </a:r>
            <a:r>
              <a:rPr lang="en-US" sz="900" b="1" i="0" u="none" strike="noStrike" cap="none" dirty="0" smtClean="0">
                <a:solidFill>
                  <a:schemeClr val="lt1"/>
                </a:solidFill>
                <a:sym typeface="Arial"/>
              </a:rPr>
              <a:t>of central and southern South Sudan,</a:t>
            </a:r>
            <a:r>
              <a:rPr lang="LID8192" sz="900" b="1" i="0" u="none" strike="noStrike" cap="none" dirty="0" smtClean="0">
                <a:solidFill>
                  <a:schemeClr val="lt1"/>
                </a:solidFill>
                <a:sym typeface="Arial"/>
              </a:rPr>
              <a:t> </a:t>
            </a:r>
            <a:r>
              <a:rPr lang="en-US" sz="900" b="1" i="0" u="none" strike="noStrike" cap="none" dirty="0" smtClean="0">
                <a:solidFill>
                  <a:schemeClr val="lt1"/>
                </a:solidFill>
                <a:sym typeface="Arial"/>
              </a:rPr>
              <a:t>parts of central and southern Somalia, parts of western Kenya, northern Uganda, and southern Ethiopia</a:t>
            </a:r>
            <a:r>
              <a:rPr lang="en-US" sz="900" b="1" dirty="0" smtClean="0">
                <a:solidFill>
                  <a:schemeClr val="lt1"/>
                </a:solidFill>
              </a:rPr>
              <a:t>.</a:t>
            </a:r>
            <a:r>
              <a:rPr lang="en-US" sz="900" b="1" i="0" u="none" strike="noStrike" cap="none" dirty="0" smtClean="0">
                <a:solidFill>
                  <a:schemeClr val="lt1"/>
                </a:solidFill>
                <a:sym typeface="Arial"/>
              </a:rPr>
              <a:t> </a:t>
            </a:r>
            <a:r>
              <a:rPr lang="en-US" sz="900" b="1" i="0" u="none" strike="noStrike" cap="none" dirty="0">
                <a:solidFill>
                  <a:schemeClr val="lt1"/>
                </a:solidFill>
                <a:sym typeface="Arial"/>
              </a:rPr>
              <a:t>In southern Africa, above-average rainfall was observed over </a:t>
            </a:r>
            <a:r>
              <a:rPr lang="en-US" sz="900" b="1" i="0" u="none" strike="noStrike" cap="none" dirty="0" smtClean="0">
                <a:solidFill>
                  <a:schemeClr val="lt1"/>
                </a:solidFill>
                <a:sym typeface="Arial"/>
              </a:rPr>
              <a:t>central and northern Angola, </a:t>
            </a:r>
            <a:r>
              <a:rPr lang="LID8192" sz="900" b="1" i="0" u="none" strike="noStrike" cap="none" dirty="0" smtClean="0">
                <a:solidFill>
                  <a:schemeClr val="lt1"/>
                </a:solidFill>
                <a:sym typeface="Arial"/>
              </a:rPr>
              <a:t>northern and </a:t>
            </a:r>
            <a:r>
              <a:rPr lang="en-US" sz="900" b="1" i="0" u="none" strike="noStrike" cap="none" dirty="0" smtClean="0">
                <a:solidFill>
                  <a:schemeClr val="lt1"/>
                </a:solidFill>
                <a:sym typeface="Arial"/>
              </a:rPr>
              <a:t>eastern Zambia, parts of eastern, western, and southern South Africa, Lesotho, </a:t>
            </a:r>
            <a:r>
              <a:rPr lang="en-US" sz="900" b="1" i="0" u="none" strike="noStrike" cap="none" dirty="0" err="1" smtClean="0">
                <a:solidFill>
                  <a:schemeClr val="lt1"/>
                </a:solidFill>
                <a:sym typeface="Arial"/>
              </a:rPr>
              <a:t>Eswatini</a:t>
            </a:r>
            <a:r>
              <a:rPr lang="en-US" sz="900" b="1" i="0" u="none" strike="noStrike" cap="none" dirty="0" smtClean="0">
                <a:solidFill>
                  <a:schemeClr val="lt1"/>
                </a:solidFill>
                <a:sym typeface="Arial"/>
              </a:rPr>
              <a:t>, northern and central Malawi, northern Mozambique, and northern and parts of southeastern Madagascar. </a:t>
            </a:r>
            <a:r>
              <a:rPr lang="en-US" sz="900" b="1" i="0" u="none" strike="noStrike" cap="none" dirty="0">
                <a:solidFill>
                  <a:schemeClr val="lt1"/>
                </a:solidFill>
                <a:sym typeface="Arial"/>
              </a:rPr>
              <a:t>Below-average rainfall was observed over </a:t>
            </a:r>
            <a:r>
              <a:rPr lang="LID8192" sz="900" b="1" i="0" u="none" strike="noStrike" cap="none" dirty="0" smtClean="0">
                <a:solidFill>
                  <a:schemeClr val="lt1"/>
                </a:solidFill>
                <a:sym typeface="Arial"/>
              </a:rPr>
              <a:t>the </a:t>
            </a:r>
            <a:r>
              <a:rPr lang="en-US" sz="900" b="1" i="0" u="none" strike="noStrike" cap="none" dirty="0" smtClean="0">
                <a:solidFill>
                  <a:schemeClr val="lt1"/>
                </a:solidFill>
                <a:sym typeface="Arial"/>
              </a:rPr>
              <a:t>southern portion of Angola, western and southern Zambia, much of Namibia, most of Botswana, </a:t>
            </a:r>
            <a:r>
              <a:rPr lang="en-US" sz="900" b="1" dirty="0" smtClean="0">
                <a:solidFill>
                  <a:schemeClr val="lt1"/>
                </a:solidFill>
              </a:rPr>
              <a:t>northern</a:t>
            </a:r>
            <a:r>
              <a:rPr lang="LID8192" sz="900" b="1" i="0" u="none" strike="noStrike" cap="none" dirty="0" smtClean="0">
                <a:solidFill>
                  <a:schemeClr val="lt1"/>
                </a:solidFill>
                <a:sym typeface="Arial"/>
              </a:rPr>
              <a:t> </a:t>
            </a:r>
            <a:r>
              <a:rPr lang="en-US" sz="900" b="1" i="0" u="none" strike="noStrike" cap="none" dirty="0" smtClean="0">
                <a:solidFill>
                  <a:schemeClr val="lt1"/>
                </a:solidFill>
                <a:sym typeface="Arial"/>
              </a:rPr>
              <a:t>South Africa, Zimbabwe, southern Malawi, southern and central Mozambique, and parts of western and southern Madagascar. </a:t>
            </a:r>
            <a:r>
              <a:rPr lang="en-US" sz="900" b="1" i="0" u="none" strike="noStrike" cap="none" dirty="0">
                <a:solidFill>
                  <a:schemeClr val="lt1"/>
                </a:solidFill>
                <a:sym typeface="Arial"/>
              </a:rPr>
              <a:t>In Central Africa, rainfall was above-average over </a:t>
            </a:r>
            <a:r>
              <a:rPr lang="en-US" sz="900" b="1" i="0" u="none" strike="noStrike" cap="none" dirty="0" smtClean="0">
                <a:solidFill>
                  <a:schemeClr val="lt1"/>
                </a:solidFill>
                <a:sym typeface="Arial"/>
              </a:rPr>
              <a:t>parts of eastern and </a:t>
            </a:r>
            <a:r>
              <a:rPr lang="en-US" sz="900" b="1" dirty="0" smtClean="0">
                <a:solidFill>
                  <a:schemeClr val="lt1"/>
                </a:solidFill>
              </a:rPr>
              <a:t>far northern Cameroon, western and central CAR, far southern and northern Congo, much of southern and central Chad, and southern, parts of central, and northwestern DRC</a:t>
            </a:r>
            <a:r>
              <a:rPr lang="en-US" sz="900" b="1" i="0" u="none" strike="noStrike" cap="none" dirty="0" smtClean="0">
                <a:solidFill>
                  <a:schemeClr val="lt1"/>
                </a:solidFill>
                <a:sym typeface="Arial"/>
              </a:rPr>
              <a:t>. Rainfall was below-average over </a:t>
            </a:r>
            <a:r>
              <a:rPr lang="en-US" sz="900" b="1" dirty="0" smtClean="0">
                <a:solidFill>
                  <a:schemeClr val="lt1"/>
                </a:solidFill>
              </a:rPr>
              <a:t>parts of central and southwestern </a:t>
            </a:r>
            <a:r>
              <a:rPr lang="en-US" sz="900" b="1" i="0" u="none" strike="noStrike" cap="none" dirty="0" smtClean="0">
                <a:solidFill>
                  <a:schemeClr val="lt1"/>
                </a:solidFill>
                <a:sym typeface="Arial"/>
              </a:rPr>
              <a:t>Cameroon, Equatorial Guinea, much of Gabon, central Congo, parts of southeastern CAR, and parts of central and northeastern DRC. In </a:t>
            </a:r>
            <a:r>
              <a:rPr lang="en-US" sz="900" b="1" i="0" u="none" strike="noStrike" cap="none" dirty="0">
                <a:solidFill>
                  <a:schemeClr val="lt1"/>
                </a:solidFill>
                <a:sym typeface="Arial"/>
              </a:rPr>
              <a:t>West Africa, rainfall was above-average </a:t>
            </a:r>
            <a:r>
              <a:rPr lang="en-US" sz="900" b="1" i="0" u="none" strike="noStrike" cap="none" dirty="0" smtClean="0">
                <a:solidFill>
                  <a:schemeClr val="lt1"/>
                </a:solidFill>
                <a:sym typeface="Arial"/>
              </a:rPr>
              <a:t>over parts of eastern and southern Senegal, much of Guinea, Guinea-Bissau, northern and central Sierra Leone, northwestern and eastern Liberia, most of Cote d’Ivoire, </a:t>
            </a:r>
            <a:r>
              <a:rPr lang="LID8192" sz="900" b="1" i="0" u="none" strike="noStrike" cap="none" dirty="0" smtClean="0">
                <a:solidFill>
                  <a:schemeClr val="lt1"/>
                </a:solidFill>
                <a:sym typeface="Arial"/>
              </a:rPr>
              <a:t>southern Mali, </a:t>
            </a:r>
            <a:r>
              <a:rPr lang="en-US" sz="900" b="1" i="0" u="none" strike="noStrike" cap="none" dirty="0" smtClean="0">
                <a:solidFill>
                  <a:schemeClr val="lt1"/>
                </a:solidFill>
                <a:sym typeface="Arial"/>
              </a:rPr>
              <a:t>western Burkina Faso, central </a:t>
            </a:r>
            <a:r>
              <a:rPr lang="en-US" sz="900" b="1" dirty="0" smtClean="0">
                <a:solidFill>
                  <a:schemeClr val="lt1"/>
                </a:solidFill>
              </a:rPr>
              <a:t>and southern </a:t>
            </a:r>
            <a:r>
              <a:rPr lang="en-US" sz="900" b="1" i="0" u="none" strike="noStrike" cap="none" dirty="0" smtClean="0">
                <a:solidFill>
                  <a:schemeClr val="lt1"/>
                </a:solidFill>
                <a:sym typeface="Arial"/>
              </a:rPr>
              <a:t>Ghana, southern Togo,</a:t>
            </a:r>
            <a:r>
              <a:rPr lang="LID8192" sz="900" b="1" i="0" u="none" strike="noStrike" cap="none" dirty="0" smtClean="0">
                <a:solidFill>
                  <a:schemeClr val="lt1"/>
                </a:solidFill>
                <a:sym typeface="Arial"/>
              </a:rPr>
              <a:t> </a:t>
            </a:r>
            <a:r>
              <a:rPr lang="en-US" sz="900" b="1" i="0" u="none" strike="noStrike" cap="none" dirty="0" smtClean="0">
                <a:solidFill>
                  <a:schemeClr val="lt1"/>
                </a:solidFill>
                <a:sym typeface="Arial"/>
              </a:rPr>
              <a:t>central Benin, southeastern Niger, and southwestern and northeastern Nigeria. Below-average rainfall was observed over parts of eastern Burkina Faso</a:t>
            </a:r>
            <a:r>
              <a:rPr lang="LID8192" sz="900" b="1" i="0" u="none" strike="noStrike" cap="none" dirty="0" smtClean="0">
                <a:solidFill>
                  <a:schemeClr val="lt1"/>
                </a:solidFill>
                <a:sym typeface="Arial"/>
              </a:rPr>
              <a:t>,</a:t>
            </a:r>
            <a:r>
              <a:rPr lang="en-US" sz="900" b="1" i="0" u="none" strike="noStrike" cap="none" dirty="0" smtClean="0">
                <a:solidFill>
                  <a:schemeClr val="lt1"/>
                </a:solidFill>
                <a:sym typeface="Arial"/>
              </a:rPr>
              <a:t> </a:t>
            </a:r>
            <a:r>
              <a:rPr lang="LID8192" sz="900" b="1" i="0" u="none" strike="noStrike" cap="none" dirty="0" smtClean="0">
                <a:solidFill>
                  <a:schemeClr val="lt1"/>
                </a:solidFill>
                <a:sym typeface="Arial"/>
              </a:rPr>
              <a:t>north</a:t>
            </a:r>
            <a:r>
              <a:rPr lang="en-US" sz="900" b="1" i="0" u="none" strike="noStrike" cap="none" dirty="0" smtClean="0">
                <a:solidFill>
                  <a:schemeClr val="lt1"/>
                </a:solidFill>
                <a:sym typeface="Arial"/>
              </a:rPr>
              <a:t>w</a:t>
            </a:r>
            <a:r>
              <a:rPr lang="LID8192" sz="900" b="1" i="0" u="none" strike="noStrike" cap="none" dirty="0" smtClean="0">
                <a:solidFill>
                  <a:schemeClr val="lt1"/>
                </a:solidFill>
                <a:sym typeface="Arial"/>
              </a:rPr>
              <a:t>e</a:t>
            </a:r>
            <a:r>
              <a:rPr lang="en-US" sz="900" b="1" i="0" u="none" strike="noStrike" cap="none" dirty="0" err="1" smtClean="0">
                <a:solidFill>
                  <a:schemeClr val="lt1"/>
                </a:solidFill>
                <a:sym typeface="Arial"/>
              </a:rPr>
              <a:t>ste</a:t>
            </a:r>
            <a:r>
              <a:rPr lang="LID8192" sz="900" b="1" i="0" u="none" strike="noStrike" cap="none" dirty="0" smtClean="0">
                <a:solidFill>
                  <a:schemeClr val="lt1"/>
                </a:solidFill>
                <a:sym typeface="Arial"/>
              </a:rPr>
              <a:t>rn and </a:t>
            </a:r>
            <a:r>
              <a:rPr lang="en-US" sz="900" b="1" i="0" u="none" strike="noStrike" cap="none" dirty="0" smtClean="0">
                <a:solidFill>
                  <a:schemeClr val="lt1"/>
                </a:solidFill>
                <a:sym typeface="Arial"/>
              </a:rPr>
              <a:t>southeastern Nigeria, northern and southern Benin, northern Togo, northern Ghana, west-central Cote d’Ivoire, central Liberia, and southern Sierra Leone.</a:t>
            </a:r>
            <a:endParaRPr sz="9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53961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southern Sudan, central and northern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Eritrea, Djibouti, southern, northeastern, and northwestern South Sudan, southwestern Kenya, and northern and eastern 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pockets of southeastern and north-central South Sudan, southwestern Ethiopia, and pockets of west-central Kenya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and western </a:t>
            </a:r>
            <a:r>
              <a:rPr lang="LID8192" sz="950" b="1" i="0" u="none" strike="noStrike" cap="none" dirty="0" smtClean="0">
                <a:solidFill>
                  <a:schemeClr val="lt1"/>
                </a:solidFill>
                <a:latin typeface="Arial"/>
                <a:ea typeface="Arial"/>
                <a:cs typeface="Arial"/>
                <a:sym typeface="Arial"/>
              </a:rPr>
              <a:t>portion</a:t>
            </a:r>
            <a:r>
              <a:rPr lang="en-US" sz="950" b="1" i="0" u="none" strike="noStrike" cap="none" dirty="0" smtClean="0">
                <a:solidFill>
                  <a:schemeClr val="lt1"/>
                </a:solidFill>
                <a:latin typeface="Arial"/>
                <a:ea typeface="Arial"/>
                <a:cs typeface="Arial"/>
                <a:sym typeface="Arial"/>
              </a:rPr>
              <a:t>s</a:t>
            </a:r>
            <a:r>
              <a:rPr lang="LID8192" sz="950" b="1" i="0" u="none" strike="noStrike" cap="none" dirty="0" smtClean="0">
                <a:solidFill>
                  <a:schemeClr val="lt1"/>
                </a:solidFill>
                <a:latin typeface="Arial"/>
                <a:ea typeface="Arial"/>
                <a:cs typeface="Arial"/>
                <a:sym typeface="Arial"/>
              </a:rPr>
              <a:t> of South Africa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northern, eastern, and western </a:t>
            </a:r>
            <a:r>
              <a:rPr lang="en-US" sz="950" b="1" i="0" u="none" strike="noStrike" cap="none" dirty="0" smtClean="0">
                <a:solidFill>
                  <a:schemeClr val="lt1"/>
                </a:solidFill>
                <a:latin typeface="Arial"/>
                <a:ea typeface="Arial"/>
                <a:cs typeface="Arial"/>
                <a:sym typeface="Arial"/>
              </a:rPr>
              <a:t>Cameroon, eastern Gabon, </a:t>
            </a:r>
            <a:r>
              <a:rPr lang="en-US" sz="950" b="1" dirty="0" smtClean="0">
                <a:solidFill>
                  <a:schemeClr val="lt1"/>
                </a:solidFill>
              </a:rPr>
              <a:t>southern and northern Congo, </a:t>
            </a:r>
            <a:r>
              <a:rPr lang="LID8192" sz="950" b="1" dirty="0" smtClean="0">
                <a:solidFill>
                  <a:schemeClr val="lt1"/>
                </a:solidFill>
              </a:rPr>
              <a:t>parts of </a:t>
            </a:r>
            <a:r>
              <a:rPr lang="en-US" sz="950" b="1" dirty="0" smtClean="0">
                <a:solidFill>
                  <a:schemeClr val="lt1"/>
                </a:solidFill>
              </a:rPr>
              <a:t>western and northeastern CAR, central and southwestern Chad, and western and central DRC</a:t>
            </a:r>
            <a:r>
              <a:rPr lang="en-US" sz="950" b="1" i="0" u="none" strike="noStrike" cap="none" dirty="0" smtClean="0">
                <a:solidFill>
                  <a:schemeClr val="lt1"/>
                </a:solidFill>
                <a:latin typeface="Arial"/>
                <a:ea typeface="Arial"/>
                <a:cs typeface="Arial"/>
                <a:sym typeface="Arial"/>
              </a:rPr>
              <a:t>. Below-average rainfall was observed over pockets of south-central Cameroon, Equatorial Guinea,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ern Gabon, pockets of central and northern DRC, south-central Chad, and parts of central and southeastern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southern and eastern Senegal, much of Guinea, Guinea-Bissau, </a:t>
            </a:r>
            <a:r>
              <a:rPr lang="LID8192" sz="950" b="1" i="0" u="none" strike="noStrike" cap="none" dirty="0" smtClean="0">
                <a:solidFill>
                  <a:schemeClr val="lt1"/>
                </a:solidFill>
                <a:latin typeface="Arial"/>
                <a:ea typeface="Arial"/>
                <a:cs typeface="Arial"/>
                <a:sym typeface="Arial"/>
              </a:rPr>
              <a:t>south</a:t>
            </a:r>
            <a:r>
              <a:rPr lang="en-US" sz="950" b="1" i="0" u="none" strike="noStrike" cap="none" dirty="0" smtClean="0">
                <a:solidFill>
                  <a:schemeClr val="lt1"/>
                </a:solidFill>
                <a:latin typeface="Arial"/>
                <a:ea typeface="Arial"/>
                <a:cs typeface="Arial"/>
                <a:sym typeface="Arial"/>
              </a:rPr>
              <a:t>ern</a:t>
            </a:r>
            <a:r>
              <a:rPr lang="LID8192" sz="950" b="1" i="0" u="none" strike="noStrike" cap="none" dirty="0" smtClean="0">
                <a:solidFill>
                  <a:schemeClr val="lt1"/>
                </a:solidFill>
                <a:latin typeface="Arial"/>
                <a:ea typeface="Arial"/>
                <a:cs typeface="Arial"/>
                <a:sym typeface="Arial"/>
              </a:rPr>
              <a:t> Mali, </a:t>
            </a:r>
            <a:r>
              <a:rPr lang="en-US" sz="950" b="1" i="0" u="none" strike="noStrike" cap="none" dirty="0" smtClean="0">
                <a:solidFill>
                  <a:schemeClr val="lt1"/>
                </a:solidFill>
                <a:latin typeface="Arial"/>
                <a:ea typeface="Arial"/>
                <a:cs typeface="Arial"/>
                <a:sym typeface="Arial"/>
              </a:rPr>
              <a:t>northern </a:t>
            </a:r>
            <a:r>
              <a:rPr lang="LID8192" sz="950" b="1" i="0" u="none" strike="noStrike" cap="none" dirty="0" smtClean="0">
                <a:solidFill>
                  <a:schemeClr val="lt1"/>
                </a:solidFill>
                <a:latin typeface="Arial"/>
                <a:ea typeface="Arial"/>
                <a:cs typeface="Arial"/>
                <a:sym typeface="Arial"/>
              </a:rPr>
              <a:t>Sierra Leone, </a:t>
            </a:r>
            <a:r>
              <a:rPr lang="en-US" sz="950" b="1" i="0" u="none" strike="noStrike" cap="none" dirty="0" smtClean="0">
                <a:solidFill>
                  <a:schemeClr val="lt1"/>
                </a:solidFill>
                <a:latin typeface="Arial"/>
                <a:ea typeface="Arial"/>
                <a:cs typeface="Arial"/>
                <a:sym typeface="Arial"/>
              </a:rPr>
              <a:t>eastern Liberia, southern and northern Cote d’Ivoire, western and central Burkina Faso, southwestern Ghana, southern, central, and northeastern Nigeria, central Togo, central Benin, and southeastern Niger. Below-average rainfall was observed over </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Liberia, west-central Cote d’Ivoire, eastern Burkina Faso, northern and southern Togo, northern and southern Benin, northeastern and southeastern Ghana, and parts of northwestern and central 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09506"/>
            <a:ext cx="8991600" cy="1785064"/>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1100" b="1" dirty="0">
                <a:solidFill>
                  <a:schemeClr val="lt1"/>
                </a:solidFill>
              </a:rPr>
              <a:t>During the past 7 days, in East Africa, rainfall was above-average over southeastern Sudan, western Ethiopia, northeastern and western South Sudan, northern and eastern Uganda, and southwestern Kenya. Rainfall was below average over parts of central Ethiopia and north-central and south-central South Sudan. In Central Africa, rainfall was above-average over southwestern, central, and eastern Cameroon, western CAR, southwestern Chad, and parts of central and northwestern DRC. Below-average rainfall was observed over pockets of west-central Cameroon, central Congo, central CAR, northeastern DRC, and south-central Chad. In West Africa, above-average rainfall was observed over most of Guinea, northern Sierra Leone, southeastern Cote d’Ivoire, western and central Burkina Faso, southwestern Mali, and central and parts of south-central Nigeria. Rainfall was below-average over parts of southern Sierra Leone, northern and southern Benin, northern and southern Togo, most of Ghana, western Cote d’Ivoire, most of Liberia, and most of northern and central Nigeria. In Southern Africa, rainfall was above-average over western and much of southern South Africa.</a:t>
            </a: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lower-level convergence in Cameroon and northern/central DRC may have contributed to the observed above-average rainfall in the region. At 200-hPa (right panel), anomalous confluence in the western Gulf of Guinea region may have contributed to below-average rainfall.</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rot="2461115">
            <a:off x="2048698" y="3292459"/>
            <a:ext cx="1075392" cy="614273"/>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rot="2461115">
            <a:off x="5337931" y="2831212"/>
            <a:ext cx="769744" cy="80396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local heavy rainfall </a:t>
            </a:r>
            <a:r>
              <a:rPr lang="en-US" sz="1200" b="1" dirty="0" smtClean="0">
                <a:solidFill>
                  <a:schemeClr val="lt1"/>
                </a:solidFill>
              </a:rPr>
              <a:t>increased moisture </a:t>
            </a:r>
            <a:r>
              <a:rPr lang="en-US" sz="1200" b="1" dirty="0">
                <a:solidFill>
                  <a:schemeClr val="lt1"/>
                </a:solidFill>
              </a:rPr>
              <a:t>surpluses over parts of </a:t>
            </a:r>
            <a:r>
              <a:rPr lang="en-US" sz="1200" b="1" dirty="0" smtClean="0">
                <a:solidFill>
                  <a:schemeClr val="lt1"/>
                </a:solidFill>
              </a:rPr>
              <a:t>Guinea (bottom left), and light rain maintained surpluses in central Ethiopia </a:t>
            </a:r>
            <a:r>
              <a:rPr lang="en-US" sz="1200" b="1" dirty="0">
                <a:solidFill>
                  <a:schemeClr val="lt1"/>
                </a:solidFill>
              </a:rPr>
              <a:t>(top right</a:t>
            </a:r>
            <a:r>
              <a:rPr lang="en-US" sz="1200" b="1" dirty="0" smtClean="0">
                <a:solidFill>
                  <a:schemeClr val="lt1"/>
                </a:solidFill>
              </a:rPr>
              <a:t>). Seasonal total rainfall remained below-average over parts of South Sudan (bottom right), although deficits in central South Sudan have decreased slightly over the last week.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11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17 July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a:t>
            </a:r>
            <a:r>
              <a:rPr lang="en-US" sz="1100" b="1" i="0" u="none" strike="noStrike" cap="none" dirty="0">
                <a:solidFill>
                  <a:schemeClr val="lt1"/>
                </a:solidFill>
                <a:latin typeface="Arial"/>
                <a:ea typeface="Arial"/>
                <a:cs typeface="Arial"/>
                <a:sym typeface="Arial"/>
              </a:rPr>
              <a:t>GEFS forecasts indicate a moderate to high chance (over 70%) for rainfall to exceed 50 mm </a:t>
            </a:r>
            <a:r>
              <a:rPr lang="en-US" sz="1100" b="1" i="0" u="none" strike="noStrike" cap="none" dirty="0" smtClean="0">
                <a:solidFill>
                  <a:schemeClr val="lt1"/>
                </a:solidFill>
                <a:latin typeface="Arial"/>
                <a:ea typeface="Arial"/>
                <a:cs typeface="Arial"/>
                <a:sym typeface="Arial"/>
              </a:rPr>
              <a:t>over much of Guinea, Sierra Leone, western Liberia, central and southeastern Nigeria, central and </a:t>
            </a:r>
            <a:r>
              <a:rPr lang="en-US" sz="1100" b="1" dirty="0" smtClean="0">
                <a:solidFill>
                  <a:schemeClr val="lt1"/>
                </a:solidFill>
              </a:rPr>
              <a:t>southern </a:t>
            </a:r>
            <a:r>
              <a:rPr lang="en-US" sz="1100" b="1" i="0" u="none" strike="noStrike" cap="none" dirty="0" smtClean="0">
                <a:solidFill>
                  <a:schemeClr val="lt1"/>
                </a:solidFill>
                <a:latin typeface="Arial"/>
                <a:ea typeface="Arial"/>
                <a:cs typeface="Arial"/>
                <a:sym typeface="Arial"/>
              </a:rPr>
              <a:t>Cameroon, and western Ethiopia. For week-2 (right panel), the GEFS forecasts </a:t>
            </a:r>
            <a:r>
              <a:rPr lang="en-US" sz="1100" b="1" dirty="0">
                <a:solidFill>
                  <a:schemeClr val="lt1"/>
                </a:solidFill>
              </a:rPr>
              <a:t>indicate a moderate to high chance (over 70%) for rainfall to exceed 50 mm over much </a:t>
            </a:r>
            <a:r>
              <a:rPr lang="en-US" sz="1100" b="1" dirty="0" smtClean="0">
                <a:solidFill>
                  <a:schemeClr val="lt1"/>
                </a:solidFill>
              </a:rPr>
              <a:t>of Guinea, parts of western and eastern Sierra Leone, central and southeastern Nigeria, central Cameroon, and western Ethiopia. </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04 June –</a:t>
            </a:r>
            <a:r>
              <a:rPr lang="LID8192" sz="1600" b="1" dirty="0" smtClean="0">
                <a:solidFill>
                  <a:srgbClr val="FFFF00"/>
                </a:solidFill>
              </a:rPr>
              <a:t> </a:t>
            </a:r>
            <a:r>
              <a:rPr lang="en-US" sz="1600" b="1" dirty="0" smtClean="0">
                <a:solidFill>
                  <a:srgbClr val="FFFF00"/>
                </a:solidFill>
              </a:rPr>
              <a:t>10</a:t>
            </a:r>
            <a:r>
              <a:rPr lang="LID8192" sz="1600" b="1" dirty="0" smtClean="0">
                <a:solidFill>
                  <a:srgbClr val="FFFF00"/>
                </a:solidFill>
              </a:rPr>
              <a:t> Ju</a:t>
            </a:r>
            <a:r>
              <a:rPr lang="en-US" sz="1600" b="1" dirty="0" err="1" smtClean="0">
                <a:solidFill>
                  <a:srgbClr val="FFFF00"/>
                </a:solidFill>
              </a:rPr>
              <a:t>ly</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TotalTime>
  <Words>2420</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121</cp:revision>
  <dcterms:modified xsi:type="dcterms:W3CDTF">2023-07-03T16:39:35Z</dcterms:modified>
</cp:coreProperties>
</file>