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p:scale>
          <a:sx n="100" d="100"/>
          <a:sy n="100" d="100"/>
        </p:scale>
        <p:origin x="300" y="-6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07 August </a:t>
            </a:r>
            <a:r>
              <a:rPr lang="en-US" sz="2800" b="1" i="0" u="none" strike="noStrike" cap="none" dirty="0" smtClean="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08 – 14 August </a:t>
            </a:r>
            <a:r>
              <a:rPr lang="en-US" sz="1600" b="1" i="0" u="none" strike="noStrike" cap="none" dirty="0" smtClean="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4339609"/>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smtClean="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much of Senegal, The Gambia and Guinea-Bissau, southern Mauritania, southwestern Mali, southeastern Nigeria, southwestern Cameroon, southeastern South Sudan, northeastern Uganda, western Kenya, central and eastern parts of Ethiopia, much of Djibouti, southern Eritrea, and northwestern Somali. There is above 80% chance for rainfall to be below-normal over central and eastern parts of Ethiopia.</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central and southern Guinea-Conakry, much of Sierra Leone, northern Liberia, eastern and southern parts of Mali, much of Burkina Faso, northern Cote d’Ivoire, Ghana, Togo and Benin, northern and central parts of Nigeria and Cameroon, much of CAR, northern Congo and DR Congo, central and southern parts of Niger, Chad, and Sudan, and western South Sudan. There is above 80% chance for rainfall to be above-normal over central parts of Chad and Sudan.</a:t>
            </a:r>
            <a:endParaRPr lang="en-US" sz="1200" b="1" dirty="0">
              <a:solidFill>
                <a:schemeClr val="lt1"/>
              </a:solidFill>
            </a:endParaRP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7" cy="4871947"/>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15 – 21 August</a:t>
            </a:r>
            <a:r>
              <a:rPr lang="LID8192"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6" name="Google Shape;196;p23"/>
          <p:cNvSpPr txBox="1"/>
          <p:nvPr/>
        </p:nvSpPr>
        <p:spPr>
          <a:xfrm>
            <a:off x="4260545" y="1462431"/>
            <a:ext cx="4528500" cy="4524275"/>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much of Senegal, The Gambia and Guinea-Bissau, western Guinea-Conakry, southern Mauritania, central and southern parts of Mali, southwestern Niger, central and southern parts of Nigeria, much of Cameroon and Equatorial Guinea, northern and eastern parts of Gabon, northern and central Congo, central Eritrea, and north-central Ethiopia. There is above 80% chance for rainfall to be above-normal over southeastern Mauritania, and central Congo.</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southeastern Chad, central and eastern parts of CAR, southern parts of Sudan, much of South Sudan except northwestern part, western and central parts of Ethiopia, northern DR Congo, much of Uganda, and western Kenya. There is above 80% chance for rainfall to be below-normal over northeastern CAR, north-central DR Congo, eastern South Sudan, northern Uganda, and western Kenya.</a:t>
            </a:r>
            <a:endParaRPr lang="en-US" sz="1200" b="1" dirty="0">
              <a:solidFill>
                <a:schemeClr val="lt1"/>
              </a:solidFil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4" cy="479516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parts of southern and eastern Sudan, and western Ethiopia. Rainfall was below-average over much of South Sudan, pockets of Sudan, Eritrea, eastern and southern Ethiopia, and Uganda. In Central Africa, rainfall was above-average over northern Congo and pockets of CAR, and northwestern DRC. Below-average rainfall was observed over much of Cameroon, central and eastern CAR, portions of Chad, and central and eastern DRC. In West Africa, rainfall was above-average over southern Mauritania, much of Senegal, Guinea-Bissau, western Guinea, Sierra Leone, the far western and eastern Mali, Cote d’Ivoire, much of Ghana, pockets of Burkina Faso, western Niger, Togo, Benin, and western Nigeria. Below-average rainfall was observed over eastern Guinea, Liberia, southern and central Mali, pockets of Cote d’Ivoire, western Burkina Faso, and eastern Nigeria. </a:t>
            </a:r>
          </a:p>
          <a:p>
            <a:pPr marL="158750" lvl="0" indent="0" algn="just" rtl="0">
              <a:lnSpc>
                <a:spcPct val="100000"/>
              </a:lnSpc>
              <a:spcBef>
                <a:spcPts val="0"/>
              </a:spcBef>
              <a:spcAft>
                <a:spcPts val="0"/>
              </a:spcAft>
              <a:buClr>
                <a:schemeClr val="lt1"/>
              </a:buClr>
              <a:buSzPts val="1100"/>
              <a:buNone/>
            </a:pPr>
            <a:endParaRPr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During the past 7 days, in East Africa, rainfall was above-average over the far western and eastern Sudan, and southern South Sudan, and central and northern Ethiopia. Below-average rainfall was observed over parts of central Sudan, and northcentral South Sudan. In Central Africa, rainfall was above-average over parts of northern Cameron, central Chad, pockets of northern DRC, and many parts of CAR. Below-average rainfall was observed over southern Cameroon, southern Chad, and central and eastern DRC. In West Africa, above-average rainfall was observed over Sierra Leone, Liberia, parts of Cote d’Ivoire, Ghana, Togo, Benin, and the far western Nigeria. Rainfall was below-average over much of Senegal, western and southern Mali, Guinea-Bissau, parts of Guinea,  Burkina Faso, and central and eastern Nigeria.</a:t>
            </a:r>
          </a:p>
          <a:p>
            <a:pPr lvl="0" indent="-285750" algn="just">
              <a:spcBef>
                <a:spcPts val="0"/>
              </a:spcBef>
              <a:buClr>
                <a:schemeClr val="lt1"/>
              </a:buClr>
              <a:buSzPts val="900"/>
              <a:buFont typeface="Arial"/>
              <a:buChar char="•"/>
            </a:pPr>
            <a:endParaRPr lang="en-US"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smtClean="0">
                <a:solidFill>
                  <a:schemeClr val="lt1"/>
                </a:solidFill>
                <a:latin typeface="Arial"/>
                <a:ea typeface="Arial"/>
                <a:cs typeface="Arial"/>
                <a:sym typeface="Arial"/>
              </a:rPr>
              <a:t>The Week-1 outlook calls for above-normal rainfall across the central and eastern portions of the Sahel region, including southern and eastern Sudan, western Ethiopia, South Sudan and northern DRC. In contrast, there is an increased chance for below-normal rainfall over parts of Senegal and southern Mauritania, southeastern Nigeria, southwestern Cameroon, and eastern Cameroon. For week-2, there is an increased chance for above-normal rainfall over the western portion of the Sahel region, the eastern parts of the Gulf of Guinea region, parts of Central Africa, and eastern </a:t>
            </a:r>
            <a:r>
              <a:rPr lang="en-US" sz="1200" b="1" smtClean="0">
                <a:solidFill>
                  <a:schemeClr val="lt1"/>
                </a:solidFill>
                <a:latin typeface="Arial"/>
                <a:ea typeface="Arial"/>
                <a:cs typeface="Arial"/>
                <a:sym typeface="Arial"/>
              </a:rPr>
              <a:t>Sudan</a:t>
            </a:r>
            <a:r>
              <a:rPr lang="en-US" sz="1200" b="1" smtClean="0">
                <a:solidFill>
                  <a:schemeClr val="lt1"/>
                </a:solidFill>
                <a:latin typeface="Arial"/>
                <a:ea typeface="Arial"/>
                <a:cs typeface="Arial"/>
                <a:sym typeface="Arial"/>
              </a:rPr>
              <a:t>, </a:t>
            </a:r>
            <a:r>
              <a:rPr lang="en-US" sz="1200" b="1" dirty="0" smtClean="0">
                <a:solidFill>
                  <a:schemeClr val="lt1"/>
                </a:solidFill>
                <a:latin typeface="Arial"/>
                <a:ea typeface="Arial"/>
                <a:cs typeface="Arial"/>
                <a:sym typeface="Arial"/>
              </a:rPr>
              <a:t>and northern Ethiopia. In contrast, there is an increased chance for below-normal rainfall in the Lake Victoria region, and southwestern and central Ethiopia.</a:t>
            </a:r>
            <a:endParaRPr lang="en-US" sz="12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626196"/>
            <a:ext cx="8583745" cy="3831818"/>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the far western and eastern Sudan, and southern South Sudan, and central and northern Ethiopia. Below-average rainfall was observed over parts of central Sudan, and northcentral South Sudan. In Central Africa, rainfall was above-average over parts of northern Cameron, central Chad, pockets of northern DRC, and many parts of CAR. Below-average rainfall was observed over southern Cameroon, southern Chad, and central and eastern DRC. In West Africa, above-average rainfall was observed over Sierra Leone, Liberia, parts of Cote d’Ivoire, Ghana, Togo, Benin, and the far western Nigeria. Rainfall was below-average over much of Senegal, western and southern Mali, Guinea-Bissau, parts of Guinea,  Burkina Faso, and central and eastern Nigeria.</a:t>
            </a: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Week-1 outlook calls for above-normal rainfall across the central and eastern portions of the Sahel region, including southern and eastern Sudan, western Ethiopia, South Sudan and northern DRC. In contrast, there is an increased chance for below-normal rainfall over parts of Senegal and southern Mauritania, southeastern Nigeria, southwestern Cameroon, and eastern Cameroon. For week-2, there is an increased chance for above-normal rainfall over the western portion of the Sahel region, the eastern parts of the Gulf of Guinea region, parts of Central Africa, and eastern Sudan</a:t>
            </a:r>
            <a:r>
              <a:rPr lang="en-US" sz="1350" b="1" dirty="0" smtClean="0">
                <a:solidFill>
                  <a:schemeClr val="lt1"/>
                </a:solidFill>
              </a:rPr>
              <a:t>, </a:t>
            </a:r>
            <a:r>
              <a:rPr lang="en-US" sz="1350" b="1" dirty="0">
                <a:solidFill>
                  <a:schemeClr val="lt1"/>
                </a:solidFill>
              </a:rPr>
              <a:t>and northern Ethiopia. In contrast, there is an increased chance for below-normal rainfall in the Lake Victoria region, and southwestern and central Ethiopia.</a:t>
            </a:r>
            <a:endParaRPr lang="en-US" sz="135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111511" y="5158806"/>
            <a:ext cx="8991600" cy="1408037"/>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southern and eastern Sudan, much of Eritrea, many parts of Ethiopia, parts of northern Somalia, part of southwestern Kenya, the far southern South Sudan, </a:t>
            </a:r>
            <a:r>
              <a:rPr lang="en-US" sz="950" b="1" i="0" u="none" strike="noStrike" cap="none" dirty="0">
                <a:solidFill>
                  <a:schemeClr val="lt1"/>
                </a:solidFill>
                <a:latin typeface="Arial"/>
                <a:ea typeface="Arial"/>
                <a:cs typeface="Arial"/>
                <a:sym typeface="Arial"/>
              </a:rPr>
              <a:t>Djibouti, </a:t>
            </a:r>
            <a:r>
              <a:rPr lang="en-US" sz="950" b="1" i="0" u="none" strike="noStrike" cap="none" dirty="0" smtClean="0">
                <a:solidFill>
                  <a:schemeClr val="lt1"/>
                </a:solidFill>
                <a:latin typeface="Arial"/>
                <a:ea typeface="Arial"/>
                <a:cs typeface="Arial"/>
                <a:sym typeface="Arial"/>
              </a:rPr>
              <a:t>and northern Uganda. </a:t>
            </a:r>
            <a:r>
              <a:rPr lang="en-US" sz="950" b="1" i="0" u="none" strike="noStrike" cap="none" dirty="0">
                <a:solidFill>
                  <a:schemeClr val="lt1"/>
                </a:solidFill>
                <a:latin typeface="Arial"/>
                <a:ea typeface="Arial"/>
                <a:cs typeface="Arial"/>
                <a:sym typeface="Arial"/>
              </a:rPr>
              <a:t>Rainfall was below-average over </a:t>
            </a:r>
            <a:r>
              <a:rPr lang="LID8192" sz="950" b="1" i="0" u="none" strike="noStrike" cap="none" dirty="0" smtClean="0">
                <a:solidFill>
                  <a:schemeClr val="lt1"/>
                </a:solidFill>
                <a:latin typeface="Arial"/>
                <a:ea typeface="Arial"/>
                <a:cs typeface="Arial"/>
                <a:sym typeface="Arial"/>
              </a:rPr>
              <a:t>much </a:t>
            </a:r>
            <a:r>
              <a:rPr lang="en-US" sz="950" b="1" i="0" u="none" strike="noStrike" cap="none" dirty="0" smtClean="0">
                <a:solidFill>
                  <a:schemeClr val="lt1"/>
                </a:solidFill>
                <a:latin typeface="Arial"/>
                <a:ea typeface="Arial"/>
                <a:cs typeface="Arial"/>
                <a:sym typeface="Arial"/>
              </a:rPr>
              <a:t>of South Sudan,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central and southern Somalia, northwestern and central Kenya, and central and southern Uganda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many parts of South Africa, including Lesotho and </a:t>
            </a:r>
            <a:r>
              <a:rPr lang="en-US" sz="950" b="1" i="0" u="none" strike="noStrike" cap="none" dirty="0" err="1" smtClean="0">
                <a:solidFill>
                  <a:schemeClr val="lt1"/>
                </a:solidFill>
                <a:latin typeface="Arial"/>
                <a:ea typeface="Arial"/>
                <a:cs typeface="Arial"/>
                <a:sym typeface="Arial"/>
              </a:rPr>
              <a:t>Eswatini</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parts of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part of northern </a:t>
            </a:r>
            <a:r>
              <a:rPr lang="en-US" sz="950" b="1" dirty="0" smtClean="0">
                <a:solidFill>
                  <a:schemeClr val="lt1"/>
                </a:solidFill>
              </a:rPr>
              <a:t>Cameroon, many parts of CAR, the far southern and northern Congo, southern Chad, and parts of western DRC</a:t>
            </a:r>
            <a:r>
              <a:rPr lang="en-US" sz="950" b="1" i="0" u="none" strike="noStrike" cap="none" dirty="0" smtClean="0">
                <a:solidFill>
                  <a:schemeClr val="lt1"/>
                </a:solidFill>
                <a:latin typeface="Arial"/>
                <a:ea typeface="Arial"/>
                <a:cs typeface="Arial"/>
                <a:sym typeface="Arial"/>
              </a:rPr>
              <a:t>. Rainfall was below-average over central and southern Cameroon, Equatorial Guinea, Gabon, central Congo, pockets of Chad and CAR, and parts of northern and eastern DRC. 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much of Senegal, southern Mauritania, Guinea-Bissau, Guinea, Sierra Leone, eastern Liberia, southwestern and eastern Mali, much of Cote d’Ivoire, parts of Burkina Faso, much of Ghana, northern Togo, northern Benin, western and southern Niger, and western and southern Nigeria. Below-average rainfall was observed over western Liberia, parts of southern Mali, pockets of Cote d’Ivoire and Burkina Faso, southern Benin, northern and eastern 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013314"/>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parts of southern and eastern Sudan, and western Ethiopia.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much of South Sudan, pockets of Sudan, Eritrea, eastern and southern Ethiopia, and </a:t>
            </a:r>
            <a:r>
              <a:rPr lang="en-US" sz="950" b="1" i="0" u="none" strike="noStrike" cap="none" dirty="0" smtClean="0">
                <a:solidFill>
                  <a:schemeClr val="lt1"/>
                </a:solidFill>
                <a:latin typeface="Arial"/>
                <a:ea typeface="Arial"/>
                <a:cs typeface="Arial"/>
                <a:sym typeface="Arial"/>
              </a:rPr>
              <a:t>Uganda</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northern Congo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pockets of CAR</a:t>
            </a:r>
            <a:r>
              <a:rPr lang="en-US" sz="950" b="1" i="0" u="none" strike="noStrike" cap="none" dirty="0" smtClean="0">
                <a:solidFill>
                  <a:schemeClr val="lt1"/>
                </a:solidFill>
                <a:latin typeface="Arial"/>
                <a:ea typeface="Arial"/>
                <a:cs typeface="Arial"/>
                <a:sym typeface="Arial"/>
              </a:rPr>
              <a:t>, and </a:t>
            </a:r>
            <a:r>
              <a:rPr lang="en-US" sz="950" b="1" i="0" u="none" strike="noStrike" cap="none" dirty="0" smtClean="0">
                <a:solidFill>
                  <a:schemeClr val="lt1"/>
                </a:solidFill>
                <a:latin typeface="Arial"/>
                <a:ea typeface="Arial"/>
                <a:cs typeface="Arial"/>
                <a:sym typeface="Arial"/>
              </a:rPr>
              <a:t>northwestern </a:t>
            </a:r>
            <a:r>
              <a:rPr lang="en-US" sz="950" b="1" i="0" u="none" strike="noStrike" cap="none" dirty="0" smtClean="0">
                <a:solidFill>
                  <a:schemeClr val="lt1"/>
                </a:solidFill>
                <a:latin typeface="Arial"/>
                <a:ea typeface="Arial"/>
                <a:cs typeface="Arial"/>
                <a:sym typeface="Arial"/>
              </a:rPr>
              <a:t>DRC. Below-average rainfall was observed over much of Cameroon, central and eastern CAR, portions of Chad, and central and eastern DRC.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southern Mauritania, much of Senegal, Guinea-Bissau, western Guinea, Sierra Leone, the far western and eastern Mali, Cote d’Ivoire, much of Ghana, pockets of </a:t>
            </a:r>
            <a:r>
              <a:rPr lang="en-US" sz="950" b="1" i="0" u="none" strike="noStrike" cap="none" dirty="0" smtClean="0">
                <a:solidFill>
                  <a:schemeClr val="lt1"/>
                </a:solidFill>
                <a:latin typeface="Arial"/>
                <a:ea typeface="Arial"/>
                <a:cs typeface="Arial"/>
                <a:sym typeface="Arial"/>
              </a:rPr>
              <a:t>Burkina </a:t>
            </a:r>
            <a:r>
              <a:rPr lang="en-US" sz="950" b="1" i="0" u="none" strike="noStrike" cap="none" dirty="0" smtClean="0">
                <a:solidFill>
                  <a:schemeClr val="lt1"/>
                </a:solidFill>
                <a:latin typeface="Arial"/>
                <a:ea typeface="Arial"/>
                <a:cs typeface="Arial"/>
                <a:sym typeface="Arial"/>
              </a:rPr>
              <a:t>Faso, western Niger, Togo, Benin, and western Nigeria. Below-average rainfall was observed over </a:t>
            </a:r>
            <a:r>
              <a:rPr lang="en-US" sz="950" b="1" i="0" u="none" strike="noStrike" cap="none" dirty="0" smtClean="0">
                <a:solidFill>
                  <a:schemeClr val="lt1"/>
                </a:solidFill>
                <a:latin typeface="Arial"/>
                <a:ea typeface="Arial"/>
                <a:cs typeface="Arial"/>
                <a:sym typeface="Arial"/>
              </a:rPr>
              <a:t>eastern Guinea, </a:t>
            </a:r>
            <a:r>
              <a:rPr lang="en-US" sz="950" b="1" dirty="0" smtClean="0">
                <a:solidFill>
                  <a:schemeClr val="lt1"/>
                </a:solidFill>
              </a:rPr>
              <a:t>Liberia</a:t>
            </a:r>
            <a:r>
              <a:rPr lang="en-US" sz="950" b="1" dirty="0" smtClean="0">
                <a:solidFill>
                  <a:schemeClr val="lt1"/>
                </a:solidFill>
              </a:rPr>
              <a:t>, southern and central Mali, pockets of Cote d’Ivoire, western Burkina Faso, and eastern Nigeria. </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354543"/>
            <a:ext cx="8991600" cy="101562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1000" b="1" dirty="0">
                <a:solidFill>
                  <a:schemeClr val="lt1"/>
                </a:solidFill>
              </a:rPr>
              <a:t>During the past 7 days, in East Africa, rainfall was above-average over </a:t>
            </a:r>
            <a:r>
              <a:rPr lang="en-US" sz="1000" b="1" dirty="0" smtClean="0">
                <a:solidFill>
                  <a:schemeClr val="lt1"/>
                </a:solidFill>
              </a:rPr>
              <a:t>the far western and eastern Sudan, and southern South </a:t>
            </a:r>
            <a:r>
              <a:rPr lang="en-US" sz="1000" b="1" dirty="0" smtClean="0">
                <a:solidFill>
                  <a:schemeClr val="lt1"/>
                </a:solidFill>
              </a:rPr>
              <a:t>Sudan, </a:t>
            </a:r>
            <a:r>
              <a:rPr lang="en-US" sz="1000" b="1" dirty="0" smtClean="0">
                <a:solidFill>
                  <a:schemeClr val="lt1"/>
                </a:solidFill>
              </a:rPr>
              <a:t>and </a:t>
            </a:r>
            <a:r>
              <a:rPr lang="en-US" sz="1000" b="1" dirty="0" smtClean="0">
                <a:solidFill>
                  <a:schemeClr val="lt1"/>
                </a:solidFill>
              </a:rPr>
              <a:t>central </a:t>
            </a:r>
            <a:r>
              <a:rPr lang="en-US" sz="1000" b="1" dirty="0" smtClean="0">
                <a:solidFill>
                  <a:schemeClr val="lt1"/>
                </a:solidFill>
              </a:rPr>
              <a:t>and </a:t>
            </a:r>
            <a:r>
              <a:rPr lang="en-US" sz="1000" b="1" dirty="0" smtClean="0">
                <a:solidFill>
                  <a:schemeClr val="lt1"/>
                </a:solidFill>
              </a:rPr>
              <a:t>northern </a:t>
            </a:r>
            <a:r>
              <a:rPr lang="en-US" sz="1000" b="1" dirty="0" smtClean="0">
                <a:solidFill>
                  <a:schemeClr val="lt1"/>
                </a:solidFill>
              </a:rPr>
              <a:t>Ethiopia. Below-average rainfall was observed over parts of central Sudan, and northcentral South Sudan. In </a:t>
            </a:r>
            <a:r>
              <a:rPr lang="en-US" sz="1000" b="1" dirty="0">
                <a:solidFill>
                  <a:schemeClr val="lt1"/>
                </a:solidFill>
              </a:rPr>
              <a:t>Central Africa, rainfall was above-average over </a:t>
            </a:r>
            <a:r>
              <a:rPr lang="en-US" sz="1000" b="1" dirty="0" smtClean="0">
                <a:solidFill>
                  <a:schemeClr val="lt1"/>
                </a:solidFill>
              </a:rPr>
              <a:t>parts of </a:t>
            </a:r>
            <a:r>
              <a:rPr lang="en-US" sz="1000" b="1" dirty="0" smtClean="0">
                <a:solidFill>
                  <a:schemeClr val="lt1"/>
                </a:solidFill>
              </a:rPr>
              <a:t>northern Cameron, central Chad</a:t>
            </a:r>
            <a:r>
              <a:rPr lang="en-US" sz="1000" b="1" dirty="0" smtClean="0">
                <a:solidFill>
                  <a:schemeClr val="lt1"/>
                </a:solidFill>
              </a:rPr>
              <a:t>, </a:t>
            </a:r>
            <a:r>
              <a:rPr lang="en-US" sz="1000" b="1" dirty="0" smtClean="0">
                <a:solidFill>
                  <a:schemeClr val="lt1"/>
                </a:solidFill>
              </a:rPr>
              <a:t>pockets of northern DRC, and </a:t>
            </a:r>
            <a:r>
              <a:rPr lang="en-US" sz="1000" b="1" dirty="0" smtClean="0">
                <a:solidFill>
                  <a:schemeClr val="lt1"/>
                </a:solidFill>
              </a:rPr>
              <a:t>many parts of CAR. </a:t>
            </a:r>
            <a:r>
              <a:rPr lang="en-US" sz="1000" b="1" dirty="0">
                <a:solidFill>
                  <a:schemeClr val="lt1"/>
                </a:solidFill>
              </a:rPr>
              <a:t>Below-average rainfall was observed over </a:t>
            </a:r>
            <a:r>
              <a:rPr lang="en-US" sz="1000" b="1" dirty="0" smtClean="0">
                <a:solidFill>
                  <a:schemeClr val="lt1"/>
                </a:solidFill>
              </a:rPr>
              <a:t>southern Cameroon</a:t>
            </a:r>
            <a:r>
              <a:rPr lang="en-US" sz="1000" b="1" dirty="0" smtClean="0">
                <a:solidFill>
                  <a:schemeClr val="lt1"/>
                </a:solidFill>
              </a:rPr>
              <a:t>, </a:t>
            </a:r>
            <a:r>
              <a:rPr lang="en-US" sz="1000" b="1" dirty="0" smtClean="0">
                <a:solidFill>
                  <a:schemeClr val="lt1"/>
                </a:solidFill>
              </a:rPr>
              <a:t>southern Chad</a:t>
            </a:r>
            <a:r>
              <a:rPr lang="en-US" sz="1000" b="1" dirty="0" smtClean="0">
                <a:solidFill>
                  <a:schemeClr val="lt1"/>
                </a:solidFill>
              </a:rPr>
              <a:t>, and central and </a:t>
            </a:r>
            <a:r>
              <a:rPr lang="en-US" sz="1000" b="1" dirty="0" smtClean="0">
                <a:solidFill>
                  <a:schemeClr val="lt1"/>
                </a:solidFill>
              </a:rPr>
              <a:t>eastern </a:t>
            </a:r>
            <a:r>
              <a:rPr lang="en-US" sz="1000" b="1" dirty="0" smtClean="0">
                <a:solidFill>
                  <a:schemeClr val="lt1"/>
                </a:solidFill>
              </a:rPr>
              <a:t>DRC. In </a:t>
            </a:r>
            <a:r>
              <a:rPr lang="en-US" sz="1000" b="1" dirty="0">
                <a:solidFill>
                  <a:schemeClr val="lt1"/>
                </a:solidFill>
              </a:rPr>
              <a:t>West Africa, above-average rainfall was observed over </a:t>
            </a:r>
            <a:r>
              <a:rPr lang="en-US" sz="1000" b="1" dirty="0" smtClean="0">
                <a:solidFill>
                  <a:schemeClr val="lt1"/>
                </a:solidFill>
              </a:rPr>
              <a:t>Sierra </a:t>
            </a:r>
            <a:r>
              <a:rPr lang="en-US" sz="1000" b="1" dirty="0" smtClean="0">
                <a:solidFill>
                  <a:schemeClr val="lt1"/>
                </a:solidFill>
              </a:rPr>
              <a:t>Leone, Liberia, parts of Cote d’Ivoire, Ghana, Togo, Benin, and the far western Nigeria. Rainfall was below-average over much of Senegal, western and southern Mali, Guinea-Bissau, </a:t>
            </a:r>
            <a:r>
              <a:rPr lang="en-US" sz="1000" b="1" dirty="0" smtClean="0">
                <a:solidFill>
                  <a:schemeClr val="lt1"/>
                </a:solidFill>
              </a:rPr>
              <a:t>parts of Guinea</a:t>
            </a:r>
            <a:r>
              <a:rPr lang="en-US" sz="1000" b="1" dirty="0" smtClean="0">
                <a:solidFill>
                  <a:schemeClr val="lt1"/>
                </a:solidFill>
              </a:rPr>
              <a:t>,  </a:t>
            </a:r>
            <a:r>
              <a:rPr lang="en-US" sz="1000" b="1" dirty="0" smtClean="0">
                <a:solidFill>
                  <a:schemeClr val="lt1"/>
                </a:solidFill>
              </a:rPr>
              <a:t>Burkina </a:t>
            </a:r>
            <a:r>
              <a:rPr lang="en-US" sz="1000" b="1" dirty="0" smtClean="0">
                <a:solidFill>
                  <a:schemeClr val="lt1"/>
                </a:solidFill>
              </a:rPr>
              <a:t>Faso, and </a:t>
            </a:r>
            <a:r>
              <a:rPr lang="en-US" sz="1000" b="1" dirty="0" smtClean="0">
                <a:solidFill>
                  <a:schemeClr val="lt1"/>
                </a:solidFill>
              </a:rPr>
              <a:t>central and eastern </a:t>
            </a:r>
            <a:r>
              <a:rPr lang="en-US" sz="1000" b="1" dirty="0" smtClean="0">
                <a:solidFill>
                  <a:schemeClr val="lt1"/>
                </a:solidFill>
              </a:rPr>
              <a:t>Nigeria.</a:t>
            </a:r>
            <a:endParaRPr sz="1200" dirty="0"/>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stronger than normal flow along the Gulf of Guinea region may have contributed to the observed wetter than normal condition in the region.</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8" name="Google Shape;149;p19"/>
          <p:cNvSpPr/>
          <p:nvPr/>
        </p:nvSpPr>
        <p:spPr>
          <a:xfrm>
            <a:off x="832124" y="3038510"/>
            <a:ext cx="1250121" cy="514497"/>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1290484" y="1627412"/>
            <a:ext cx="462117" cy="222318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892988" y="1627412"/>
            <a:ext cx="1354755" cy="49085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algn="just">
              <a:lnSpc>
                <a:spcPct val="90000"/>
              </a:lnSpc>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moderate </a:t>
            </a:r>
            <a:r>
              <a:rPr lang="en-US" sz="1200" b="1" dirty="0">
                <a:solidFill>
                  <a:schemeClr val="lt1"/>
                </a:solidFill>
              </a:rPr>
              <a:t>to </a:t>
            </a:r>
            <a:r>
              <a:rPr lang="en-US" sz="1200" b="1" dirty="0" smtClean="0">
                <a:solidFill>
                  <a:schemeClr val="lt1"/>
                </a:solidFill>
              </a:rPr>
              <a:t>heavy </a:t>
            </a:r>
            <a:r>
              <a:rPr lang="en-US" sz="1200" b="1" dirty="0">
                <a:solidFill>
                  <a:schemeClr val="lt1"/>
                </a:solidFill>
              </a:rPr>
              <a:t>rainfall sustained moisture surpluses over parts of </a:t>
            </a:r>
            <a:r>
              <a:rPr lang="en-US" sz="1200" b="1" dirty="0" smtClean="0">
                <a:solidFill>
                  <a:schemeClr val="lt1"/>
                </a:solidFill>
              </a:rPr>
              <a:t>Guinea (bottom left). Seasonal total rainfall remained below-average over parts of South Sudan (bottom right) and northeastern Ethiopia (top right).  </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423478" y="1780209"/>
            <a:ext cx="2049671" cy="1847786"/>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09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15 August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the GEFS forecasts indicate a moderate to high chance (over 70%) for rainfall to exceed 50 mm over many parts of West and Central Africa, and western Ethiopia. For week-2 (right panel), there is a high chance for the weekly total rainfall to exceed 50mm over the far western and eastern Gulf of Guinea, and much of the Sahel region, and western 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a:solidFill>
                  <a:srgbClr val="FFFF00"/>
                </a:solidFill>
              </a:rPr>
              <a:t>08 –</a:t>
            </a:r>
            <a:r>
              <a:rPr lang="LID8192" sz="1600" b="1" dirty="0">
                <a:solidFill>
                  <a:srgbClr val="FFFF00"/>
                </a:solidFill>
              </a:rPr>
              <a:t> </a:t>
            </a:r>
            <a:r>
              <a:rPr lang="en-US" sz="1600" b="1" dirty="0">
                <a:solidFill>
                  <a:srgbClr val="FFFF00"/>
                </a:solidFill>
              </a:rPr>
              <a:t>14 August 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3808</TotalTime>
  <Words>2002</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138</cp:revision>
  <dcterms:modified xsi:type="dcterms:W3CDTF">2023-08-07T16:41:35Z</dcterms:modified>
</cp:coreProperties>
</file>