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65" d="100"/>
          <a:sy n="65" d="100"/>
        </p:scale>
        <p:origin x="6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21 </a:t>
            </a:r>
            <a:r>
              <a:rPr lang="en-US" sz="2800" b="1" dirty="0" smtClean="0">
                <a:solidFill>
                  <a:schemeClr val="lt1"/>
                </a:solidFill>
              </a:rPr>
              <a:t>August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22 </a:t>
            </a:r>
            <a:r>
              <a:rPr lang="en-US" sz="1600" b="1" dirty="0" smtClean="0">
                <a:solidFill>
                  <a:srgbClr val="FFFF00"/>
                </a:solidFill>
              </a:rPr>
              <a:t>– </a:t>
            </a:r>
            <a:r>
              <a:rPr lang="en-US" sz="1600" b="1" dirty="0" smtClean="0">
                <a:solidFill>
                  <a:srgbClr val="FFFF00"/>
                </a:solidFill>
              </a:rPr>
              <a:t>28 </a:t>
            </a:r>
            <a:r>
              <a:rPr lang="en-US" sz="1600" b="1" dirty="0" smtClean="0">
                <a:solidFill>
                  <a:srgbClr val="FFFF00"/>
                </a:solidFill>
              </a:rPr>
              <a:t>August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785611"/>
          </a:xfrm>
          <a:prstGeom prst="rect">
            <a:avLst/>
          </a:prstGeom>
          <a:noFill/>
          <a:ln>
            <a:noFill/>
          </a:ln>
        </p:spPr>
        <p:txBody>
          <a:bodyPr spcFirstLastPara="1" wrap="square" lIns="91425" tIns="45700" rIns="91425" bIns="45700" anchor="t" anchorCtr="0">
            <a:spAutoFit/>
          </a:bodyPr>
          <a:lstStyle/>
          <a:p>
            <a:pPr marL="152400" lvl="0"/>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northern and central Senegal, northern and southern parts of Mali, northern Guinea-Conakry, southern Nigeria, much of Cameroon, CAR, South Sudan, Uganda and Rwanda, southern parts of Chad and Sudan, western parts of Ethiopia and Kenya, northern Congo, northern and eastern parts of DR Congo, and northern Tanzania. There is above 80% chance for rainfall to be below-normal over northwestern and southeastern CAR, southern South Sudan, northeastern DR Congo, much of Uganda, and southwestern Kenya.</a:t>
            </a:r>
          </a:p>
          <a:p>
            <a:pPr marL="152400" lvl="0"/>
            <a:endParaRPr lang="en-US" sz="1200" b="1" dirty="0">
              <a:solidFill>
                <a:schemeClr val="lt1"/>
              </a:solidFill>
            </a:endParaRPr>
          </a:p>
          <a:p>
            <a:pPr marL="152400" lvl="0"/>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central part of Mali, northern Burkina Faso, much of Sierra Leone, western and central part of Liberia, northern parts of Eritrea and Ethiopia. There is above 65% chance for rainfall to be above-normal over central part of Mali, northern Burkina Faso, central and southern portions of Sierra Leone, and western Liberia.</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6" cy="487194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29 August </a:t>
            </a:r>
            <a:r>
              <a:rPr lang="en-US" sz="1600" b="1" dirty="0" smtClean="0">
                <a:solidFill>
                  <a:srgbClr val="FFFF00"/>
                </a:solidFill>
              </a:rPr>
              <a:t>– </a:t>
            </a:r>
            <a:r>
              <a:rPr lang="en-US" sz="1600" b="1" dirty="0" smtClean="0">
                <a:solidFill>
                  <a:srgbClr val="FFFF00"/>
                </a:solidFill>
              </a:rPr>
              <a:t>04 September</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462431"/>
            <a:ext cx="4528500" cy="3785611"/>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smtClean="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central and southern parts of Mali, eastern Burkina Faso, southwestern Niger, southeastern Nigeria, central parts of Chad and Sudan, and west-central DR Congo. There is above 65% chance for rainfall to be above-normal over southern Mali, southeastern Nigeria, and west-central DR Congo.</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Chad, much of CAR, South Sudan and Uganda, northeastern DR Congo, and southwestern Ethiopia and Kenya. There is above 65% chance for rainfall to be below-normal over northern and eastern parts of CAR, southwestern and northeastern South Sudan, northeastern DR Congo, western Uganda, and southwestern Ethiopia.</a:t>
            </a: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many parts of Sudan, western and northeastern South Sudan, and western Ethiopia. Rainfall was below-average over pockets of Sudan, central and southeastern South Sudan, eastern and southern Ethiopia, and Uganda and western Kenya. In Central Africa, rainfall was above-average over northern Congo, much of CAR, parts of Chad, and northwestern and northern DRC. Below-average rainfall was observed over parts of Cameroon, western Chad, and central and eastern DRC. In West Africa, rainfall was above-average over pockets of southern Mauritania, Senegal, western Guinea, Sierra Leone, Liberia, pockets of eastern Mali, Cote d’Ivoire, Ghana, central and eastern Burkina Faso, parts of Niger, Togo, Benin, and western Nigeria. Below-average rainfall was observed over western and central Mali, eastern Guinea, and western Burkina Faso, and central and eastern Nigeria. </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the far southern and eastern Sudan, and pockets of northern Ethiopia. Below-average rainfall was observed over many parts of South Sudan, central Ethiopia, western Kenya and Uganda. In Central Africa, rainfall was above-average over southeastern Chad, central and northern CAR, and pockets of northwestern DRC. Below-average rainfall was observed over northern Cameron, the far western and eastern Chad, the far western and eastern CAR, and northeastern DRC. In West Africa, above-average rainfall was observed over much of Senegal, Guinea-Bissau, western Guinea, eastern Liberia, southern Cote d’Ivoire, southern Ghana, Benin, and western and central Nigeria. Rainfall was below-average over eastern Guinea, southwestern Mali, western Burkina Faso, southern Niger, and northern Nigeria.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a:t>
            </a:r>
            <a:r>
              <a:rPr lang="en-US" sz="1200" b="1" dirty="0">
                <a:solidFill>
                  <a:schemeClr val="lt1"/>
                </a:solidFill>
                <a:latin typeface="Arial"/>
                <a:ea typeface="Arial"/>
                <a:cs typeface="Arial"/>
                <a:sym typeface="Arial"/>
              </a:rPr>
              <a:t>Week-1 outlook calls for above-normal rainfall over </a:t>
            </a:r>
            <a:r>
              <a:rPr lang="en-US" sz="1200" b="1" dirty="0" smtClean="0">
                <a:solidFill>
                  <a:schemeClr val="lt1"/>
                </a:solidFill>
                <a:latin typeface="Arial"/>
                <a:ea typeface="Arial"/>
                <a:cs typeface="Arial"/>
                <a:sym typeface="Arial"/>
              </a:rPr>
              <a:t>Sierra Leone, western Liberia, northern Burkina Faso, western Niger, and parts of Eritrea and northern Ethiopia. </a:t>
            </a:r>
            <a:r>
              <a:rPr lang="en-US" sz="1200" b="1" dirty="0">
                <a:solidFill>
                  <a:schemeClr val="lt1"/>
                </a:solidFill>
                <a:latin typeface="Arial"/>
                <a:ea typeface="Arial"/>
                <a:cs typeface="Arial"/>
                <a:sym typeface="Arial"/>
              </a:rPr>
              <a:t>In Contrast, there is an increased chance for below-normal rainfall across </a:t>
            </a:r>
            <a:r>
              <a:rPr lang="en-US" sz="1200" b="1" dirty="0" smtClean="0">
                <a:solidFill>
                  <a:schemeClr val="lt1"/>
                </a:solidFill>
                <a:latin typeface="Arial"/>
                <a:ea typeface="Arial"/>
                <a:cs typeface="Arial"/>
                <a:sym typeface="Arial"/>
              </a:rPr>
              <a:t>northern Cameroon, CAR, northern and eastern DRC, South Sudan Uganda, western Kenya, and western and central Ethiopia. </a:t>
            </a:r>
            <a:r>
              <a:rPr lang="en-US" sz="1200" b="1" dirty="0">
                <a:solidFill>
                  <a:schemeClr val="lt1"/>
                </a:solidFill>
                <a:latin typeface="Arial"/>
                <a:ea typeface="Arial"/>
                <a:cs typeface="Arial"/>
                <a:sym typeface="Arial"/>
              </a:rPr>
              <a:t>For week-2, there is an increased chance for above-normal rainfall over </a:t>
            </a:r>
            <a:r>
              <a:rPr lang="en-US" sz="1200" b="1" dirty="0" smtClean="0">
                <a:solidFill>
                  <a:schemeClr val="lt1"/>
                </a:solidFill>
                <a:latin typeface="Arial"/>
                <a:ea typeface="Arial"/>
                <a:cs typeface="Arial"/>
                <a:sym typeface="Arial"/>
              </a:rPr>
              <a:t>parts of Mali and Burkina Faso, northwestern and southeastern Nigeria, parts of central Chad and central Sudan, and parts of western DRC. </a:t>
            </a:r>
            <a:r>
              <a:rPr lang="en-US" sz="1200" b="1" dirty="0">
                <a:solidFill>
                  <a:schemeClr val="lt1"/>
                </a:solidFill>
                <a:latin typeface="Arial"/>
                <a:ea typeface="Arial"/>
                <a:cs typeface="Arial"/>
                <a:sym typeface="Arial"/>
              </a:rPr>
              <a:t>In contrast, there is an increased chance for below-normal rainfall across </a:t>
            </a:r>
            <a:r>
              <a:rPr lang="en-US" sz="1200" b="1" dirty="0" smtClean="0">
                <a:solidFill>
                  <a:schemeClr val="lt1"/>
                </a:solidFill>
                <a:latin typeface="Arial"/>
                <a:ea typeface="Arial"/>
                <a:cs typeface="Arial"/>
                <a:sym typeface="Arial"/>
              </a:rPr>
              <a:t>southern Chad, much of CAR, South Sudan, Uganda, western Kenya and southwestern Ethiopia.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4039567"/>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the far southern and eastern Sudan, and pockets of northern Ethiopia. Below-average rainfall was observed over many parts of South Sudan, central Ethiopia, western Kenya and Uganda. In Central Africa, rainfall was above-average over southeastern Chad, central and northern CAR, and pockets of northwestern DRC. Below-average rainfall was observed over northern Cameron, the far western and eastern Chad, the far western and eastern CAR, and northeastern DRC. In West Africa, above-average rainfall was observed over much of Senegal, Guinea-Bissau, western Guinea, eastern Liberia, southern Cote d’Ivoire, southern Ghana, Benin, and western and central Nigeria. Rainfall was below-average over eastern Guinea, southwestern Mali, western Burkina Faso, southern Niger, and northern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Sierra Leone, western Liberia, northern Burkina Faso, western Niger, and parts of Eritrea and northern Ethiopia. In Contrast, there is an increased chance for below-normal rainfall across northern Cameroon, CAR, northern and eastern DRC, South Sudan Uganda, western Kenya, and western and central Ethiopia. For week-2, there is an increased chance for above-normal rainfall over parts of Mali and Burkina Faso, northwestern and southeastern Nigeria, parts of central Chad and central Sudan, and parts of western DRC. In contrast, there is an increased chance for below-normal rainfall across southern Chad, much of CAR, South Sudan, Uganda, western Kenya and southwestern Ethiopia.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Sudan, western and central </a:t>
            </a:r>
            <a:r>
              <a:rPr lang="en-US" sz="950" b="1" i="0" u="none" strike="noStrike" cap="none" dirty="0" smtClean="0">
                <a:solidFill>
                  <a:schemeClr val="lt1"/>
                </a:solidFill>
                <a:latin typeface="Arial"/>
                <a:ea typeface="Arial"/>
                <a:cs typeface="Arial"/>
                <a:sym typeface="Arial"/>
              </a:rPr>
              <a:t>Ethiopia, much of Eritrea, part of southwestern Kenya, </a:t>
            </a:r>
            <a:r>
              <a:rPr lang="en-US" sz="950" b="1" i="0" u="none" strike="noStrike" cap="none" dirty="0" smtClean="0">
                <a:solidFill>
                  <a:schemeClr val="lt1"/>
                </a:solidFill>
                <a:latin typeface="Arial"/>
                <a:ea typeface="Arial"/>
                <a:cs typeface="Arial"/>
                <a:sym typeface="Arial"/>
              </a:rPr>
              <a:t>pockets of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and northern Uganda and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Tanzania.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the far southern </a:t>
            </a:r>
            <a:r>
              <a:rPr lang="en-US" sz="950" b="1" i="0" u="none" strike="noStrike" cap="none" dirty="0" smtClean="0">
                <a:solidFill>
                  <a:schemeClr val="lt1"/>
                </a:solidFill>
                <a:latin typeface="Arial"/>
                <a:ea typeface="Arial"/>
                <a:cs typeface="Arial"/>
                <a:sym typeface="Arial"/>
              </a:rPr>
              <a:t>Somalia, </a:t>
            </a:r>
            <a:r>
              <a:rPr lang="en-US" sz="950" b="1" i="0" u="none" strike="noStrike" cap="none" dirty="0" smtClean="0">
                <a:solidFill>
                  <a:schemeClr val="lt1"/>
                </a:solidFill>
                <a:latin typeface="Arial"/>
                <a:ea typeface="Arial"/>
                <a:cs typeface="Arial"/>
                <a:sym typeface="Arial"/>
              </a:rPr>
              <a:t>western Kenya </a:t>
            </a:r>
            <a:r>
              <a:rPr lang="en-US" sz="950" b="1" i="0" u="none" strike="noStrike" cap="none" dirty="0" smtClean="0">
                <a:solidFill>
                  <a:schemeClr val="lt1"/>
                </a:solidFill>
                <a:latin typeface="Arial"/>
                <a:ea typeface="Arial"/>
                <a:cs typeface="Arial"/>
                <a:sym typeface="Arial"/>
              </a:rPr>
              <a:t>Kenya, and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the southern portion of </a:t>
            </a:r>
            <a:r>
              <a:rPr lang="en-US" sz="950" b="1" i="0" u="none" strike="noStrike" cap="none" dirty="0" smtClean="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Africa, and eastern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pockets of southern Madagascar</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a:t>
            </a:r>
            <a:r>
              <a:rPr lang="en-US" sz="950" b="1" dirty="0" smtClean="0">
                <a:solidFill>
                  <a:schemeClr val="lt1"/>
                </a:solidFill>
              </a:rPr>
              <a:t>Cameroon, much of CAR, </a:t>
            </a:r>
            <a:r>
              <a:rPr lang="en-US" sz="950" b="1" dirty="0" smtClean="0">
                <a:solidFill>
                  <a:schemeClr val="lt1"/>
                </a:solidFill>
              </a:rPr>
              <a:t>Chad, Congo</a:t>
            </a:r>
            <a:r>
              <a:rPr lang="en-US" sz="950" b="1" dirty="0" smtClean="0">
                <a:solidFill>
                  <a:schemeClr val="lt1"/>
                </a:solidFill>
              </a:rPr>
              <a:t>, Chad, and parts of western DRC</a:t>
            </a:r>
            <a:r>
              <a:rPr lang="en-US" sz="950" b="1" i="0" u="none" strike="noStrike" cap="none" dirty="0" smtClean="0">
                <a:solidFill>
                  <a:schemeClr val="lt1"/>
                </a:solidFill>
                <a:latin typeface="Arial"/>
                <a:ea typeface="Arial"/>
                <a:cs typeface="Arial"/>
                <a:sym typeface="Arial"/>
              </a:rPr>
              <a:t>. Rainfall was below-average over central and southern Cameroon, Equatorial Guinea, </a:t>
            </a:r>
            <a:r>
              <a:rPr lang="en-US" sz="950" b="1" i="0" u="none" strike="noStrike" cap="none" dirty="0" smtClean="0">
                <a:solidFill>
                  <a:schemeClr val="lt1"/>
                </a:solidFill>
                <a:latin typeface="Arial"/>
                <a:ea typeface="Arial"/>
                <a:cs typeface="Arial"/>
                <a:sym typeface="Arial"/>
              </a:rPr>
              <a:t>western Gabon</a:t>
            </a:r>
            <a:r>
              <a:rPr lang="en-US" sz="950" b="1" i="0" u="none" strike="noStrike" cap="none" dirty="0" smtClean="0">
                <a:solidFill>
                  <a:schemeClr val="lt1"/>
                </a:solidFill>
                <a:latin typeface="Arial"/>
                <a:ea typeface="Arial"/>
                <a:cs typeface="Arial"/>
                <a:sym typeface="Arial"/>
              </a:rPr>
              <a:t>, parts of central and eastern DRC, and pockets of Congo, Chad and CAR.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southern Mauritania, Guinea-Bissau, Guinea, Sierra Leone, eastern Liberia, eastern Mali, much of Cote d’Ivoire, </a:t>
            </a:r>
            <a:r>
              <a:rPr lang="en-US" sz="950" b="1" i="0" u="none" strike="noStrike" cap="none" dirty="0" smtClean="0">
                <a:solidFill>
                  <a:schemeClr val="lt1"/>
                </a:solidFill>
                <a:latin typeface="Arial"/>
                <a:ea typeface="Arial"/>
                <a:cs typeface="Arial"/>
                <a:sym typeface="Arial"/>
              </a:rPr>
              <a:t>Burkina </a:t>
            </a:r>
            <a:r>
              <a:rPr lang="en-US" sz="950" b="1" i="0" u="none" strike="noStrike" cap="none" dirty="0" smtClean="0">
                <a:solidFill>
                  <a:schemeClr val="lt1"/>
                </a:solidFill>
                <a:latin typeface="Arial"/>
                <a:ea typeface="Arial"/>
                <a:cs typeface="Arial"/>
                <a:sym typeface="Arial"/>
              </a:rPr>
              <a:t>Faso, much of Ghana, Togo, Benin, western and southern Niger, and western and central Nigeria. Below-average rainfall was observed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western Mali, </a:t>
            </a:r>
            <a:r>
              <a:rPr lang="en-US" sz="950" b="1" i="0" u="none" strike="noStrike" cap="none" dirty="0" smtClean="0">
                <a:solidFill>
                  <a:schemeClr val="lt1"/>
                </a:solidFill>
                <a:latin typeface="Arial"/>
                <a:ea typeface="Arial"/>
                <a:cs typeface="Arial"/>
                <a:sym typeface="Arial"/>
              </a:rPr>
              <a:t>pockets of eastern </a:t>
            </a:r>
            <a:r>
              <a:rPr lang="en-US" sz="950" b="1" i="0" u="none" strike="noStrike" cap="none" dirty="0" smtClean="0">
                <a:solidFill>
                  <a:schemeClr val="lt1"/>
                </a:solidFill>
                <a:latin typeface="Arial"/>
                <a:ea typeface="Arial"/>
                <a:cs typeface="Arial"/>
                <a:sym typeface="Arial"/>
              </a:rPr>
              <a:t>Burkina </a:t>
            </a:r>
            <a:r>
              <a:rPr lang="en-US" sz="950" b="1" i="0" u="none" strike="noStrike" cap="none" dirty="0" smtClean="0">
                <a:solidFill>
                  <a:schemeClr val="lt1"/>
                </a:solidFill>
                <a:latin typeface="Arial"/>
                <a:ea typeface="Arial"/>
                <a:cs typeface="Arial"/>
                <a:sym typeface="Arial"/>
              </a:rPr>
              <a:t>Faso and Niger, </a:t>
            </a:r>
            <a:r>
              <a:rPr lang="en-US" sz="950" b="1" i="0" u="none" strike="noStrike" cap="none" dirty="0" smtClean="0">
                <a:solidFill>
                  <a:schemeClr val="lt1"/>
                </a:solidFill>
                <a:latin typeface="Arial"/>
                <a:ea typeface="Arial"/>
                <a:cs typeface="Arial"/>
                <a:sym typeface="Arial"/>
              </a:rPr>
              <a:t>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many parts </a:t>
            </a:r>
            <a:r>
              <a:rPr lang="en-US" sz="950" b="1" i="0" u="none" strike="noStrike" cap="none" dirty="0" smtClean="0">
                <a:solidFill>
                  <a:schemeClr val="lt1"/>
                </a:solidFill>
                <a:latin typeface="Arial"/>
                <a:ea typeface="Arial"/>
                <a:cs typeface="Arial"/>
                <a:sym typeface="Arial"/>
              </a:rPr>
              <a:t>of Sudan, western and northeastern South Sudan, and western Ethiopia.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pockets of Sudan, central and southeastern South Sudan,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and southern Ethiopia, and Uganda and western Kenya.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Congo, </a:t>
            </a:r>
            <a:r>
              <a:rPr lang="en-US" sz="950" b="1" i="0" u="none" strike="noStrike" cap="none" dirty="0" smtClean="0">
                <a:solidFill>
                  <a:schemeClr val="lt1"/>
                </a:solidFill>
                <a:latin typeface="Arial"/>
                <a:ea typeface="Arial"/>
                <a:cs typeface="Arial"/>
                <a:sym typeface="Arial"/>
              </a:rPr>
              <a:t>much of CAR, parts of Chad, and northwestern and northern DRC. Below-average rainfall was observed over </a:t>
            </a:r>
            <a:r>
              <a:rPr lang="en-US" sz="950" b="1" i="0" u="none" strike="noStrike" cap="none" dirty="0" smtClean="0">
                <a:solidFill>
                  <a:schemeClr val="lt1"/>
                </a:solidFill>
                <a:latin typeface="Arial"/>
                <a:ea typeface="Arial"/>
                <a:cs typeface="Arial"/>
                <a:sym typeface="Arial"/>
              </a:rPr>
              <a:t>parts </a:t>
            </a:r>
            <a:r>
              <a:rPr lang="en-US" sz="950" b="1" i="0" u="none" strike="noStrike" cap="none" dirty="0" smtClean="0">
                <a:solidFill>
                  <a:schemeClr val="lt1"/>
                </a:solidFill>
                <a:latin typeface="Arial"/>
                <a:ea typeface="Arial"/>
                <a:cs typeface="Arial"/>
                <a:sym typeface="Arial"/>
              </a:rPr>
              <a:t>of Cameroon, </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Chad, and central and 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southern Mauritania, </a:t>
            </a:r>
            <a:r>
              <a:rPr lang="en-US" sz="950" b="1" i="0" u="none" strike="noStrike" cap="none" dirty="0" smtClean="0">
                <a:solidFill>
                  <a:schemeClr val="lt1"/>
                </a:solidFill>
                <a:latin typeface="Arial"/>
                <a:ea typeface="Arial"/>
                <a:cs typeface="Arial"/>
                <a:sym typeface="Arial"/>
              </a:rPr>
              <a:t>Senegal</a:t>
            </a:r>
            <a:r>
              <a:rPr lang="en-US" sz="950" b="1" i="0" u="none" strike="noStrike" cap="none" dirty="0" smtClean="0">
                <a:solidFill>
                  <a:schemeClr val="lt1"/>
                </a:solidFill>
                <a:latin typeface="Arial"/>
                <a:ea typeface="Arial"/>
                <a:cs typeface="Arial"/>
                <a:sym typeface="Arial"/>
              </a:rPr>
              <a:t>, western Guinea, Sierra Leone, Liberia, pockets of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Mali, Cote d’Ivoire, Ghana, central and eastern Burkina Faso,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smtClean="0">
                <a:solidFill>
                  <a:schemeClr val="lt1"/>
                </a:solidFill>
                <a:latin typeface="Arial"/>
                <a:ea typeface="Arial"/>
                <a:cs typeface="Arial"/>
                <a:sym typeface="Arial"/>
              </a:rPr>
              <a:t>Niger, Togo, Benin, and western Nigeria. Below-average rainfall was observed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western and central Mali, eastern Guinea</a:t>
            </a:r>
            <a:r>
              <a:rPr lang="en-US" sz="950" b="1" i="0" u="none" strike="noStrike" cap="none" dirty="0" smtClean="0">
                <a:solidFill>
                  <a:schemeClr val="lt1"/>
                </a:solidFill>
                <a:latin typeface="Arial"/>
                <a:ea typeface="Arial"/>
                <a:cs typeface="Arial"/>
                <a:sym typeface="Arial"/>
              </a:rPr>
              <a:t>, and</a:t>
            </a:r>
            <a:r>
              <a:rPr lang="en-US" sz="950" b="1" dirty="0" smtClean="0">
                <a:solidFill>
                  <a:schemeClr val="lt1"/>
                </a:solidFill>
              </a:rPr>
              <a:t> </a:t>
            </a:r>
            <a:r>
              <a:rPr lang="en-US" sz="950" b="1" dirty="0" smtClean="0">
                <a:solidFill>
                  <a:schemeClr val="lt1"/>
                </a:solidFill>
              </a:rPr>
              <a:t>western Burkina Faso, and central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169511"/>
          </a:xfrm>
          <a:prstGeom prst="rect">
            <a:avLst/>
          </a:prstGeom>
          <a:noFill/>
          <a:ln>
            <a:noFill/>
          </a:ln>
        </p:spPr>
        <p:txBody>
          <a:bodyPr spcFirstLastPara="1" wrap="square" lIns="91425" tIns="45700" rIns="91425" bIns="45700" anchor="t" anchorCtr="0">
            <a:spAutoFit/>
          </a:bodyPr>
          <a:lstStyle/>
          <a:p>
            <a:pPr marL="171450" lvl="0" indent="-171450" algn="just" rtl="0">
              <a:spcBef>
                <a:spcPts val="0"/>
              </a:spcBef>
              <a:spcAft>
                <a:spcPts val="0"/>
              </a:spcAft>
              <a:buFont typeface="Wingdings" panose="05000000000000000000" pitchFamily="2" charset="2"/>
              <a:buChar char="§"/>
            </a:pPr>
            <a:r>
              <a:rPr lang="en-US" sz="1000" b="1" dirty="0">
                <a:solidFill>
                  <a:schemeClr val="lt1"/>
                </a:solidFill>
              </a:rPr>
              <a:t>During the past 7 days, in East Africa, rainfall was above-average over </a:t>
            </a:r>
            <a:r>
              <a:rPr lang="en-US" sz="1000" b="1" dirty="0" smtClean="0">
                <a:solidFill>
                  <a:schemeClr val="lt1"/>
                </a:solidFill>
              </a:rPr>
              <a:t>the far southern and eastern Sudan</a:t>
            </a:r>
            <a:r>
              <a:rPr lang="en-US" sz="1000" b="1" dirty="0" smtClean="0">
                <a:solidFill>
                  <a:schemeClr val="lt1"/>
                </a:solidFill>
              </a:rPr>
              <a:t>, </a:t>
            </a:r>
            <a:r>
              <a:rPr lang="en-US" sz="1000" b="1" dirty="0" smtClean="0">
                <a:solidFill>
                  <a:schemeClr val="lt1"/>
                </a:solidFill>
              </a:rPr>
              <a:t>and pockets of northern Ethiopia</a:t>
            </a:r>
            <a:r>
              <a:rPr lang="en-US" sz="1000" b="1" dirty="0" smtClean="0">
                <a:solidFill>
                  <a:schemeClr val="lt1"/>
                </a:solidFill>
              </a:rPr>
              <a:t>. Below-average rainfall was observed over </a:t>
            </a:r>
            <a:r>
              <a:rPr lang="en-US" sz="1000" b="1" dirty="0" smtClean="0">
                <a:solidFill>
                  <a:schemeClr val="lt1"/>
                </a:solidFill>
              </a:rPr>
              <a:t>many parts of South Sudan, central Ethiopia, western Kenya and Uganda. </a:t>
            </a:r>
            <a:r>
              <a:rPr lang="en-US" sz="1000" b="1" dirty="0" smtClean="0">
                <a:solidFill>
                  <a:schemeClr val="lt1"/>
                </a:solidFill>
              </a:rPr>
              <a:t>In </a:t>
            </a:r>
            <a:r>
              <a:rPr lang="en-US" sz="1000" b="1" dirty="0">
                <a:solidFill>
                  <a:schemeClr val="lt1"/>
                </a:solidFill>
              </a:rPr>
              <a:t>Central Africa, rainfall was above-average over </a:t>
            </a:r>
            <a:r>
              <a:rPr lang="en-US" sz="1000" b="1" dirty="0" smtClean="0">
                <a:solidFill>
                  <a:schemeClr val="lt1"/>
                </a:solidFill>
              </a:rPr>
              <a:t>southeastern Chad, central and northern </a:t>
            </a:r>
            <a:r>
              <a:rPr lang="en-US" sz="1000" b="1" dirty="0" smtClean="0">
                <a:solidFill>
                  <a:schemeClr val="lt1"/>
                </a:solidFill>
              </a:rPr>
              <a:t>CAR, </a:t>
            </a:r>
            <a:r>
              <a:rPr lang="en-US" sz="1000" b="1" dirty="0" smtClean="0">
                <a:solidFill>
                  <a:schemeClr val="lt1"/>
                </a:solidFill>
              </a:rPr>
              <a:t>and pockets of northwestern </a:t>
            </a:r>
            <a:r>
              <a:rPr lang="en-US" sz="1000" b="1" dirty="0" smtClean="0">
                <a:solidFill>
                  <a:schemeClr val="lt1"/>
                </a:solidFill>
              </a:rPr>
              <a:t>DRC. Below-average rainfall was observed over </a:t>
            </a:r>
            <a:r>
              <a:rPr lang="en-US" sz="1000" b="1" dirty="0" smtClean="0">
                <a:solidFill>
                  <a:schemeClr val="lt1"/>
                </a:solidFill>
              </a:rPr>
              <a:t>northern Cameron, the far western and eastern Chad, the far western and eastern CAR, and northeastern DRC. </a:t>
            </a:r>
            <a:r>
              <a:rPr lang="en-US" sz="1000" b="1" dirty="0" smtClean="0">
                <a:solidFill>
                  <a:schemeClr val="lt1"/>
                </a:solidFill>
              </a:rPr>
              <a:t>In </a:t>
            </a:r>
            <a:r>
              <a:rPr lang="en-US" sz="1000" b="1" dirty="0">
                <a:solidFill>
                  <a:schemeClr val="lt1"/>
                </a:solidFill>
              </a:rPr>
              <a:t>West Africa, above-average rainfall was observed over </a:t>
            </a:r>
            <a:r>
              <a:rPr lang="en-US" sz="1000" b="1" dirty="0" smtClean="0">
                <a:solidFill>
                  <a:schemeClr val="lt1"/>
                </a:solidFill>
              </a:rPr>
              <a:t>much of Senegal, Guinea-Bissau, western </a:t>
            </a:r>
            <a:r>
              <a:rPr lang="en-US" sz="1000" b="1" dirty="0" smtClean="0">
                <a:solidFill>
                  <a:schemeClr val="lt1"/>
                </a:solidFill>
              </a:rPr>
              <a:t>Guinea, </a:t>
            </a:r>
            <a:r>
              <a:rPr lang="en-US" sz="1000" b="1" dirty="0" smtClean="0">
                <a:solidFill>
                  <a:schemeClr val="lt1"/>
                </a:solidFill>
              </a:rPr>
              <a:t>eastern Liberia, southern </a:t>
            </a:r>
            <a:r>
              <a:rPr lang="en-US" sz="1000" b="1" dirty="0" smtClean="0">
                <a:solidFill>
                  <a:schemeClr val="lt1"/>
                </a:solidFill>
              </a:rPr>
              <a:t>Cote d’Ivoire, </a:t>
            </a:r>
            <a:r>
              <a:rPr lang="en-US" sz="1000" b="1" dirty="0" smtClean="0">
                <a:solidFill>
                  <a:schemeClr val="lt1"/>
                </a:solidFill>
              </a:rPr>
              <a:t>southern Ghana, Benin, and western and central Nigeria. </a:t>
            </a:r>
            <a:r>
              <a:rPr lang="en-US" sz="1000" b="1" dirty="0" smtClean="0">
                <a:solidFill>
                  <a:schemeClr val="lt1"/>
                </a:solidFill>
              </a:rPr>
              <a:t>Rainfall was below-average over </a:t>
            </a:r>
            <a:r>
              <a:rPr lang="en-US" sz="1000" b="1" dirty="0" smtClean="0">
                <a:solidFill>
                  <a:schemeClr val="lt1"/>
                </a:solidFill>
              </a:rPr>
              <a:t>eastern Guinea, southwestern Mali, western Burkina Faso, southern Niger, and northern Nigeria.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stronger than normal onshore flow was observed across </a:t>
            </a:r>
            <a:r>
              <a:rPr lang="en-US" sz="1200" b="1" dirty="0" smtClean="0">
                <a:solidFill>
                  <a:schemeClr val="lt1"/>
                </a:solidFill>
              </a:rPr>
              <a:t>the western part of the gulf of Guinea region, while anomalous easterly flow prevailed across Central Africa and the neighboring areas of the eastern Gulf of Guinea. </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a:off x="1932258" y="3001297"/>
            <a:ext cx="1300367" cy="538316"/>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9;p19"/>
          <p:cNvSpPr/>
          <p:nvPr/>
        </p:nvSpPr>
        <p:spPr>
          <a:xfrm>
            <a:off x="425460" y="2947224"/>
            <a:ext cx="1300367" cy="538316"/>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197510" y="1696066"/>
            <a:ext cx="449825" cy="1991031"/>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a:off x="3576484" y="1378974"/>
            <a:ext cx="1896666" cy="13273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eastern Sudan (top right). </a:t>
            </a:r>
            <a:r>
              <a:rPr lang="en-US" sz="1200" b="1" dirty="0" smtClean="0">
                <a:solidFill>
                  <a:schemeClr val="lt1"/>
                </a:solidFill>
              </a:rPr>
              <a:t>Seasonal total rainfall remained below-average over parts of eastern Nigeria (bottom </a:t>
            </a:r>
            <a:r>
              <a:rPr lang="en-US" sz="1200" b="1" dirty="0" smtClean="0">
                <a:solidFill>
                  <a:schemeClr val="lt1"/>
                </a:solidFill>
              </a:rPr>
              <a:t>left) </a:t>
            </a:r>
            <a:r>
              <a:rPr lang="en-US" sz="1200" b="1" dirty="0" smtClean="0">
                <a:solidFill>
                  <a:schemeClr val="lt1"/>
                </a:solidFill>
              </a:rPr>
              <a:t>and eastern South Sudan </a:t>
            </a:r>
            <a:r>
              <a:rPr lang="en-US" sz="1200" b="1" dirty="0" smtClean="0">
                <a:solidFill>
                  <a:schemeClr val="lt1"/>
                </a:solidFill>
              </a:rPr>
              <a:t>(bottom </a:t>
            </a:r>
            <a:r>
              <a:rPr lang="en-US" sz="1200" b="1" dirty="0" smtClean="0">
                <a:solidFill>
                  <a:schemeClr val="lt1"/>
                </a:solidFill>
              </a:rPr>
              <a:t>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517490" y="1747684"/>
            <a:ext cx="1955660" cy="1880312"/>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29 Aug</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04 Sep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a:t>
            </a:r>
            <a:r>
              <a:rPr lang="en-US" sz="1100" b="1" i="0" u="none" strike="noStrike" cap="none" dirty="0" smtClean="0">
                <a:solidFill>
                  <a:schemeClr val="lt1"/>
                </a:solidFill>
                <a:latin typeface="Arial"/>
                <a:ea typeface="Arial"/>
                <a:cs typeface="Arial"/>
                <a:sym typeface="Arial"/>
              </a:rPr>
              <a:t>the GEFS forecasts indicate a moderate to high chance (over 70%) for rainfall to exceed 50 mm over many parts of </a:t>
            </a:r>
            <a:r>
              <a:rPr lang="en-US" sz="1100" b="1" i="0" u="none" strike="noStrike" cap="none" dirty="0" smtClean="0">
                <a:solidFill>
                  <a:schemeClr val="lt1"/>
                </a:solidFill>
                <a:latin typeface="Arial"/>
                <a:ea typeface="Arial"/>
                <a:cs typeface="Arial"/>
                <a:sym typeface="Arial"/>
              </a:rPr>
              <a:t>the Gulf of Guine</a:t>
            </a:r>
            <a:r>
              <a:rPr lang="en-US" sz="1100" b="1" dirty="0" smtClean="0">
                <a:solidFill>
                  <a:schemeClr val="lt1"/>
                </a:solidFill>
              </a:rPr>
              <a:t>a region,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22 – 28 August 2023</a:t>
            </a: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4451</TotalTime>
  <Words>1929</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165</cp:revision>
  <dcterms:modified xsi:type="dcterms:W3CDTF">2023-08-21T17:10:04Z</dcterms:modified>
</cp:coreProperties>
</file>