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28 </a:t>
            </a:r>
            <a:r>
              <a:rPr lang="en-US" sz="2800" b="1" dirty="0" smtClean="0">
                <a:solidFill>
                  <a:schemeClr val="lt1"/>
                </a:solidFill>
              </a:rPr>
              <a:t>August </a:t>
            </a:r>
            <a:r>
              <a:rPr lang="en-US" sz="2800" b="1" i="0" u="none" strike="noStrike" cap="none" dirty="0" smtClean="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3256472" cy="33851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a:solidFill>
                  <a:srgbClr val="FFFF00"/>
                </a:solidFill>
              </a:rPr>
              <a:t>29 August – 04 September 2023</a:t>
            </a: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5" cy="4871946"/>
          </a:xfrm>
          <a:prstGeom prst="rect">
            <a:avLst/>
          </a:prstGeom>
          <a:noFill/>
          <a:ln>
            <a:noFill/>
          </a:ln>
        </p:spPr>
      </p:pic>
      <p:sp>
        <p:nvSpPr>
          <p:cNvPr id="8" name="Google Shape;196;p23"/>
          <p:cNvSpPr txBox="1"/>
          <p:nvPr/>
        </p:nvSpPr>
        <p:spPr>
          <a:xfrm>
            <a:off x="4260545" y="1462431"/>
            <a:ext cx="4528500" cy="4708941"/>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smtClean="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much of Senegal, The Gambia, Sierra Leone, Liberia, Cote d’Ivoire and Burkina Faso, southern Mali and Niger, northern and central parts of Nigeria, much of Cameroon and Equatorial Guinea, northern and central parts of Gabon and Congo, western DR Congo, and southern parts of Chad and Sudan. There is above 65% chance for rainfall to be above-normal over southern Sierra Leone and Liberia, northern and central parts of Cote d’Ivoire, southwestern Niger, northern portions of Nigeria, southern Cameroon, northern Gabon and Congo, northwestern DR Congo, and southern part of Sudan.</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northern Guinea-Conakry, southern CAR, eastern South Sudan, central and southern parts of Ethiopia, northeastern DR Congo, much of Uganda, and western Kenya. There is above 65% chance for rainfall to be below-normal over northern Guinea-Conakry, northern and central part of Uganda, and central part of Ethiopia.</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05 – 11 </a:t>
            </a:r>
            <a:r>
              <a:rPr lang="en-US" sz="1600" b="1" dirty="0" smtClean="0">
                <a:solidFill>
                  <a:srgbClr val="FFFF00"/>
                </a:solidFill>
              </a:rPr>
              <a:t>September</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6" name="Google Shape;196;p23"/>
          <p:cNvSpPr txBox="1"/>
          <p:nvPr/>
        </p:nvSpPr>
        <p:spPr>
          <a:xfrm>
            <a:off x="4260545" y="1462431"/>
            <a:ext cx="4528500" cy="3046948"/>
          </a:xfrm>
          <a:prstGeom prst="rect">
            <a:avLst/>
          </a:prstGeom>
          <a:noFill/>
          <a:ln>
            <a:noFill/>
          </a:ln>
        </p:spPr>
        <p:txBody>
          <a:bodyPr spcFirstLastPara="1" wrap="square" lIns="91425" tIns="45700" rIns="91425" bIns="45700" anchor="t" anchorCtr="0">
            <a:spAutoFit/>
          </a:bodyPr>
          <a:lstStyle/>
          <a:p>
            <a:pPr marL="152400" lvl="0"/>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southern Mauritania, northern Senegal, southern Mali, much of Burkina Faso, south-central Niger, central Chad, western and eastern parts of Sudan, and southeastern South Sudan. There is above 65% chance for rainfall to be above-normal over southern parts of Mauritania and Burkina Faso, and central part of Chad.</a:t>
            </a:r>
          </a:p>
          <a:p>
            <a:pPr marL="152400" lvl="0"/>
            <a:endParaRPr lang="en-US" sz="1200" b="1" dirty="0">
              <a:solidFill>
                <a:schemeClr val="lt1"/>
              </a:solidFill>
            </a:endParaRPr>
          </a:p>
          <a:p>
            <a:pPr marL="152400" lvl="0"/>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much of Sierra Leone and Liberia, southern Chad, northern and central part of CAR, and western and eastern parts of Ethiopia. There is above 65% chance for rainfall to be below-normal over south-central Chad.</a:t>
            </a:r>
          </a:p>
        </p:txBody>
      </p:sp>
      <p:pic>
        <p:nvPicPr>
          <p:cNvPr id="8"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5" cy="487194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many parts of Sudan, western and northern South Sudan, and western Ethiopia. Rainfall was below-average over pockets of Sudan, central and southeastern South Sudan, eastern and southern Ethiopia, and Rwanda, Burundi, Uganda and western Kenya. In Central Africa, rainfall was above-average over northern Congo, much of CAR, parts of Chad, and northwestern and northern DRC. Below-average rainfall was observed over parts of Cameroon, western and central Chad, and central and eastern DRC. In West Africa, rainfall was above-average over pockets of southern Mauritania, Senegal, western and southern Guinea, Sierra Leone, Liberia, Cote d’Ivoire, Ghana, parts of Niger, Togo, Benin, and western Nigeria. Below-average rainfall was observed over much of Mali, northeastern Guinea, and Burkina Faso, parts of Niger and central and eastern Nigeria. </a:t>
            </a: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pockets of eastern Sudan and southern Somalia. Below-average rainfall was observed over southwestern Sudan, much of South Sudan, Ethiopia, western Kenya and </a:t>
            </a:r>
            <a:r>
              <a:rPr lang="en-US" sz="1200" b="1" dirty="0" smtClean="0">
                <a:solidFill>
                  <a:schemeClr val="lt1"/>
                </a:solidFill>
                <a:latin typeface="Arial"/>
                <a:ea typeface="Arial"/>
                <a:cs typeface="Arial"/>
                <a:sym typeface="Arial"/>
              </a:rPr>
              <a:t>much of Uganda</a:t>
            </a:r>
            <a:r>
              <a:rPr lang="en-US" sz="1200" b="1" dirty="0">
                <a:solidFill>
                  <a:schemeClr val="lt1"/>
                </a:solidFill>
                <a:latin typeface="Arial"/>
                <a:ea typeface="Arial"/>
                <a:cs typeface="Arial"/>
                <a:sym typeface="Arial"/>
              </a:rPr>
              <a:t>. In Central Africa, rainfall was above-average over pockets of eastern DRC. Below-average rainfall was observed over much of Cameron, Chad, CAR, and DRC. In West Africa, above-average rainfall was observed over western Senegal, Guinea-Bissau, and pockets of Guinea, Cote d’Ivoire and Niger. Rainfall was below-average over eastern Senegal, much of Mali, Sierra Leone, Liberia, much of Cote d’Ivoire, Burkina Faso, Ghana, Niger, Togo, Benin, and Nigeria.</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smtClean="0">
                <a:solidFill>
                  <a:schemeClr val="lt1"/>
                </a:solidFill>
                <a:latin typeface="Arial"/>
                <a:ea typeface="Arial"/>
                <a:cs typeface="Arial"/>
                <a:sym typeface="Arial"/>
              </a:rPr>
              <a:t>The </a:t>
            </a:r>
            <a:r>
              <a:rPr lang="en-US" sz="1200" b="1" dirty="0">
                <a:solidFill>
                  <a:schemeClr val="lt1"/>
                </a:solidFill>
                <a:latin typeface="Arial"/>
                <a:ea typeface="Arial"/>
                <a:cs typeface="Arial"/>
                <a:sym typeface="Arial"/>
              </a:rPr>
              <a:t>Week-1 outlook calls for above-normal rainfall over </a:t>
            </a:r>
            <a:r>
              <a:rPr lang="en-US" sz="1200" b="1" dirty="0" smtClean="0">
                <a:solidFill>
                  <a:schemeClr val="lt1"/>
                </a:solidFill>
                <a:latin typeface="Arial"/>
                <a:ea typeface="Arial"/>
                <a:cs typeface="Arial"/>
                <a:sym typeface="Arial"/>
              </a:rPr>
              <a:t>many places in West and Central Africa. In contrast</a:t>
            </a:r>
            <a:r>
              <a:rPr lang="en-US" sz="1200" b="1" dirty="0">
                <a:solidFill>
                  <a:schemeClr val="lt1"/>
                </a:solidFill>
                <a:latin typeface="Arial"/>
                <a:ea typeface="Arial"/>
                <a:cs typeface="Arial"/>
                <a:sym typeface="Arial"/>
              </a:rPr>
              <a:t>, there is an increased chance for below-normal rainfall </a:t>
            </a:r>
            <a:r>
              <a:rPr lang="en-US" sz="1200" b="1" dirty="0" smtClean="0">
                <a:solidFill>
                  <a:schemeClr val="lt1"/>
                </a:solidFill>
                <a:latin typeface="Arial"/>
                <a:ea typeface="Arial"/>
                <a:cs typeface="Arial"/>
                <a:sym typeface="Arial"/>
              </a:rPr>
              <a:t>over northern Guinea, parts of CAR, eastern and southern South Sudan, northeastern DRC, Uganda, western Kenya, and central and southern Ethiopia. </a:t>
            </a:r>
            <a:r>
              <a:rPr lang="en-US" sz="1200" b="1" dirty="0">
                <a:solidFill>
                  <a:schemeClr val="lt1"/>
                </a:solidFill>
                <a:latin typeface="Arial"/>
                <a:ea typeface="Arial"/>
                <a:cs typeface="Arial"/>
                <a:sym typeface="Arial"/>
              </a:rPr>
              <a:t>For week-2, there is an increased chance for above-normal rainfall </a:t>
            </a:r>
            <a:r>
              <a:rPr lang="en-US" sz="1200" b="1" dirty="0" smtClean="0">
                <a:solidFill>
                  <a:schemeClr val="lt1"/>
                </a:solidFill>
                <a:latin typeface="Arial"/>
                <a:ea typeface="Arial"/>
                <a:cs typeface="Arial"/>
                <a:sym typeface="Arial"/>
              </a:rPr>
              <a:t>over southern Mauritania, northern Senegal, southern Mali, Burkina Faso, northern Ghana, northern Togo, central Chad, southeastern South Sudan, and pockets of Sudan. </a:t>
            </a:r>
            <a:r>
              <a:rPr lang="en-US" sz="1200" b="1" dirty="0">
                <a:solidFill>
                  <a:schemeClr val="lt1"/>
                </a:solidFill>
                <a:latin typeface="Arial"/>
                <a:ea typeface="Arial"/>
                <a:cs typeface="Arial"/>
                <a:sym typeface="Arial"/>
              </a:rPr>
              <a:t>In contrast, there is an increased chance for below-normal rainfall </a:t>
            </a:r>
            <a:r>
              <a:rPr lang="en-US" sz="1200" b="1" dirty="0" smtClean="0">
                <a:solidFill>
                  <a:schemeClr val="lt1"/>
                </a:solidFill>
                <a:latin typeface="Arial"/>
                <a:ea typeface="Arial"/>
                <a:cs typeface="Arial"/>
                <a:sym typeface="Arial"/>
              </a:rPr>
              <a:t>over western Guinea, Sierra Leone, Liberia, and parts of Cote d’Ivoire and Nigeria.</a:t>
            </a:r>
            <a:endParaRPr lang="en-US"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3624069"/>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pockets of eastern Sudan and southern Somalia. Below-average rainfall was observed over southwestern Sudan, much of South Sudan, Ethiopia, western Kenya and much of Uganda. In Central Africa, rainfall was above-average over pockets of eastern DRC. Below-average rainfall was observed over much of Cameron, Chad, CAR, and DRC. In West Africa, above-average rainfall was observed over western Senegal, Guinea-Bissau, and pockets of Guinea, Cote d’Ivoire and Niger. Rainfall was below-average over eastern Senegal, much of Mali, Sierra Leone, Liberia, much of Cote d’Ivoire, Burkina Faso, Ghana, Niger, Togo, Benin, and Nigeria.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over many places in West and Central Africa. In contrast, there is an increased chance for below-normal rainfall over northern Guinea, parts of CAR, eastern and southern South Sudan, northeastern DRC, Uganda, western Kenya, and central and southern Ethiopia. For week-2, there is an increased chance for above-normal rainfall over southern Mauritania, northern Senegal, southern Mali, Burkina Faso, northern Ghana, northern Togo, central Chad, southeastern South Sudan, and pockets of Sudan. In contrast, there is an increased chance for below-normal rainfall over western Guinea, Sierra Leone, Liberia, and parts of Cote d’Ivoire </a:t>
            </a:r>
            <a:r>
              <a:rPr lang="en-US" sz="1350" b="1" dirty="0" smtClean="0">
                <a:solidFill>
                  <a:schemeClr val="lt1"/>
                </a:solidFill>
              </a:rPr>
              <a:t>and Nigeria</a:t>
            </a:r>
            <a:r>
              <a:rPr lang="en-US" sz="1350" b="1" dirty="0">
                <a:solidFill>
                  <a:schemeClr val="lt1"/>
                </a:solidFill>
              </a:rPr>
              <a:t>.</a:t>
            </a:r>
            <a:endParaRPr lang="en-US" sz="135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111511" y="5158806"/>
            <a:ext cx="8991600" cy="1276463"/>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many parts of Sudan, western </a:t>
            </a:r>
            <a:r>
              <a:rPr lang="en-US" sz="950" b="1" i="0" u="none" strike="noStrike" cap="none" dirty="0" smtClean="0">
                <a:solidFill>
                  <a:schemeClr val="lt1"/>
                </a:solidFill>
                <a:latin typeface="Arial"/>
                <a:ea typeface="Arial"/>
                <a:cs typeface="Arial"/>
                <a:sym typeface="Arial"/>
              </a:rPr>
              <a:t>Ethiopia</a:t>
            </a:r>
            <a:r>
              <a:rPr lang="en-US" sz="950" b="1" i="0" u="none" strike="noStrike" cap="none" dirty="0" smtClean="0">
                <a:solidFill>
                  <a:schemeClr val="lt1"/>
                </a:solidFill>
                <a:latin typeface="Arial"/>
                <a:ea typeface="Arial"/>
                <a:cs typeface="Arial"/>
                <a:sym typeface="Arial"/>
              </a:rPr>
              <a:t>, much of Eritrea</a:t>
            </a:r>
            <a:r>
              <a:rPr lang="en-US" sz="950" b="1" i="0" u="none" strike="noStrike" cap="none" dirty="0" smtClean="0">
                <a:solidFill>
                  <a:schemeClr val="lt1"/>
                </a:solidFill>
                <a:latin typeface="Arial"/>
                <a:ea typeface="Arial"/>
                <a:cs typeface="Arial"/>
                <a:sym typeface="Arial"/>
              </a:rPr>
              <a:t>, the far northern </a:t>
            </a:r>
            <a:r>
              <a:rPr lang="en-US" sz="950" b="1" i="0" u="none" strike="noStrike" cap="none" dirty="0" smtClean="0">
                <a:solidFill>
                  <a:schemeClr val="lt1"/>
                </a:solidFill>
                <a:latin typeface="Arial"/>
                <a:ea typeface="Arial"/>
                <a:cs typeface="Arial"/>
                <a:sym typeface="Arial"/>
              </a:rPr>
              <a:t>South Sudan,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and northern Uganda and </a:t>
            </a:r>
            <a:r>
              <a:rPr lang="en-US" sz="950" b="1" i="0" u="none" strike="noStrike" cap="none" dirty="0" smtClean="0">
                <a:solidFill>
                  <a:schemeClr val="lt1"/>
                </a:solidFill>
                <a:latin typeface="Arial"/>
                <a:ea typeface="Arial"/>
                <a:cs typeface="Arial"/>
                <a:sym typeface="Arial"/>
              </a:rPr>
              <a:t>coastal </a:t>
            </a:r>
            <a:r>
              <a:rPr lang="en-US" sz="950" b="1" i="0" u="none" strike="noStrike" cap="none" dirty="0" smtClean="0">
                <a:solidFill>
                  <a:schemeClr val="lt1"/>
                </a:solidFill>
                <a:latin typeface="Arial"/>
                <a:ea typeface="Arial"/>
                <a:cs typeface="Arial"/>
                <a:sym typeface="Arial"/>
              </a:rPr>
              <a:t>Tanzania.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many parts of South Sudan,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eastern and southern Ethiopia, parts of </a:t>
            </a:r>
            <a:r>
              <a:rPr lang="en-US" sz="950" b="1" i="0" u="none" strike="noStrike" cap="none" dirty="0" smtClean="0">
                <a:solidFill>
                  <a:schemeClr val="lt1"/>
                </a:solidFill>
                <a:latin typeface="Arial"/>
                <a:ea typeface="Arial"/>
                <a:cs typeface="Arial"/>
                <a:sym typeface="Arial"/>
              </a:rPr>
              <a:t>Somalia, western </a:t>
            </a:r>
            <a:r>
              <a:rPr lang="en-US" sz="950" b="1" i="0" u="none" strike="noStrike" cap="none" dirty="0" smtClean="0">
                <a:solidFill>
                  <a:schemeClr val="lt1"/>
                </a:solidFill>
                <a:latin typeface="Arial"/>
                <a:ea typeface="Arial"/>
                <a:cs typeface="Arial"/>
                <a:sym typeface="Arial"/>
              </a:rPr>
              <a:t>Kenya,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southern </a:t>
            </a:r>
            <a:r>
              <a:rPr lang="en-US" sz="950" b="1" i="0" u="none" strike="noStrike" cap="none" dirty="0" smtClean="0">
                <a:solidFill>
                  <a:schemeClr val="lt1"/>
                </a:solidFill>
                <a:latin typeface="Arial"/>
                <a:ea typeface="Arial"/>
                <a:cs typeface="Arial"/>
                <a:sym typeface="Arial"/>
              </a:rPr>
              <a:t>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the southern portion of South Africa, and eastern Madagascar.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pockets of southern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northern </a:t>
            </a:r>
            <a:r>
              <a:rPr lang="en-US" sz="950" b="1" dirty="0" smtClean="0">
                <a:solidFill>
                  <a:schemeClr val="lt1"/>
                </a:solidFill>
              </a:rPr>
              <a:t>Cameroon, much of CAR, Chad, Congo, </a:t>
            </a:r>
            <a:r>
              <a:rPr lang="en-US" sz="950" b="1" dirty="0" smtClean="0">
                <a:solidFill>
                  <a:schemeClr val="lt1"/>
                </a:solidFill>
              </a:rPr>
              <a:t>and </a:t>
            </a:r>
            <a:r>
              <a:rPr lang="en-US" sz="950" b="1" dirty="0" smtClean="0">
                <a:solidFill>
                  <a:schemeClr val="lt1"/>
                </a:solidFill>
              </a:rPr>
              <a:t>parts of western DRC</a:t>
            </a:r>
            <a:r>
              <a:rPr lang="en-US" sz="950" b="1" i="0" u="none" strike="noStrike" cap="none" dirty="0" smtClean="0">
                <a:solidFill>
                  <a:schemeClr val="lt1"/>
                </a:solidFill>
                <a:latin typeface="Arial"/>
                <a:ea typeface="Arial"/>
                <a:cs typeface="Arial"/>
                <a:sym typeface="Arial"/>
              </a:rPr>
              <a:t>. Rainfall was below-average over central and southern Cameroon, Equatorial Guinea, western Gabon, parts of central and eastern DRC, and pockets of Congo, Chad and CAR.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Senegal, southern Mauritania, Guinea-Bissau, Guinea, Sierra Leone, eastern Liberia, eastern Mali, much of Cote d’Ivoire, </a:t>
            </a:r>
            <a:r>
              <a:rPr lang="en-US" sz="950" b="1" i="0" u="none" strike="noStrike" cap="none" dirty="0" smtClean="0">
                <a:solidFill>
                  <a:schemeClr val="lt1"/>
                </a:solidFill>
                <a:latin typeface="Arial"/>
                <a:ea typeface="Arial"/>
                <a:cs typeface="Arial"/>
                <a:sym typeface="Arial"/>
              </a:rPr>
              <a:t>pockets of Burkina </a:t>
            </a:r>
            <a:r>
              <a:rPr lang="en-US" sz="950" b="1" i="0" u="none" strike="noStrike" cap="none" dirty="0" smtClean="0">
                <a:solidFill>
                  <a:schemeClr val="lt1"/>
                </a:solidFill>
                <a:latin typeface="Arial"/>
                <a:ea typeface="Arial"/>
                <a:cs typeface="Arial"/>
                <a:sym typeface="Arial"/>
              </a:rPr>
              <a:t>Faso, much of Ghana, Togo, Benin, </a:t>
            </a:r>
            <a:r>
              <a:rPr lang="en-US" sz="950" b="1" i="0" u="none" strike="noStrike" cap="none" dirty="0" smtClean="0">
                <a:solidFill>
                  <a:schemeClr val="lt1"/>
                </a:solidFill>
                <a:latin typeface="Arial"/>
                <a:ea typeface="Arial"/>
                <a:cs typeface="Arial"/>
                <a:sym typeface="Arial"/>
              </a:rPr>
              <a:t>parts of western </a:t>
            </a:r>
            <a:r>
              <a:rPr lang="en-US" sz="950" b="1" i="0" u="none" strike="noStrike" cap="none" dirty="0" smtClean="0">
                <a:solidFill>
                  <a:schemeClr val="lt1"/>
                </a:solidFill>
                <a:latin typeface="Arial"/>
                <a:ea typeface="Arial"/>
                <a:cs typeface="Arial"/>
                <a:sym typeface="Arial"/>
              </a:rPr>
              <a:t>and southern Niger, and western and central Nigeria. Below-average rainfall was observed over, western </a:t>
            </a:r>
            <a:r>
              <a:rPr lang="en-US" sz="950" b="1" i="0" u="none" strike="noStrike" cap="none" dirty="0" smtClean="0">
                <a:solidFill>
                  <a:schemeClr val="lt1"/>
                </a:solidFill>
                <a:latin typeface="Arial"/>
                <a:ea typeface="Arial"/>
                <a:cs typeface="Arial"/>
                <a:sym typeface="Arial"/>
              </a:rPr>
              <a:t>and northern Mali</a:t>
            </a:r>
            <a:r>
              <a:rPr lang="en-US" sz="950" b="1" i="0" u="none" strike="noStrike" cap="none" dirty="0" smtClean="0">
                <a:solidFill>
                  <a:schemeClr val="lt1"/>
                </a:solidFill>
                <a:latin typeface="Arial"/>
                <a:ea typeface="Arial"/>
                <a:cs typeface="Arial"/>
                <a:sym typeface="Arial"/>
              </a:rPr>
              <a:t>, pockets of </a:t>
            </a:r>
            <a:r>
              <a:rPr lang="en-US" sz="950" b="1" i="0" u="none" strike="noStrike" cap="none" dirty="0" smtClean="0">
                <a:solidFill>
                  <a:schemeClr val="lt1"/>
                </a:solidFill>
                <a:latin typeface="Arial"/>
                <a:ea typeface="Arial"/>
                <a:cs typeface="Arial"/>
                <a:sym typeface="Arial"/>
              </a:rPr>
              <a:t>western Liberia and Cote d’Ivoire, eastern </a:t>
            </a:r>
            <a:r>
              <a:rPr lang="en-US" sz="950" b="1" i="0" u="none" strike="noStrike" cap="none" dirty="0" smtClean="0">
                <a:solidFill>
                  <a:schemeClr val="lt1"/>
                </a:solidFill>
                <a:latin typeface="Arial"/>
                <a:ea typeface="Arial"/>
                <a:cs typeface="Arial"/>
                <a:sym typeface="Arial"/>
              </a:rPr>
              <a:t>Burkina </a:t>
            </a:r>
            <a:r>
              <a:rPr lang="en-US" sz="950" b="1" i="0" u="none" strike="noStrike" cap="none" dirty="0" smtClean="0">
                <a:solidFill>
                  <a:schemeClr val="lt1"/>
                </a:solidFill>
                <a:latin typeface="Arial"/>
                <a:ea typeface="Arial"/>
                <a:cs typeface="Arial"/>
                <a:sym typeface="Arial"/>
              </a:rPr>
              <a:t>Faso, parts of Niger</a:t>
            </a:r>
            <a:r>
              <a:rPr lang="en-US" sz="950" b="1" i="0" u="none" strike="noStrike" cap="none" dirty="0" smtClean="0">
                <a:solidFill>
                  <a:schemeClr val="lt1"/>
                </a:solidFill>
                <a:latin typeface="Arial"/>
                <a:ea typeface="Arial"/>
                <a:cs typeface="Arial"/>
                <a:sym typeface="Arial"/>
              </a:rPr>
              <a:t>, and 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013314"/>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many parts of Sudan, western and </a:t>
            </a:r>
            <a:r>
              <a:rPr lang="en-US" sz="950" b="1" i="0" u="none" strike="noStrike" cap="none" dirty="0" smtClean="0">
                <a:solidFill>
                  <a:schemeClr val="lt1"/>
                </a:solidFill>
                <a:latin typeface="Arial"/>
                <a:ea typeface="Arial"/>
                <a:cs typeface="Arial"/>
                <a:sym typeface="Arial"/>
              </a:rPr>
              <a:t>northern South </a:t>
            </a:r>
            <a:r>
              <a:rPr lang="en-US" sz="950" b="1" i="0" u="none" strike="noStrike" cap="none" dirty="0" smtClean="0">
                <a:solidFill>
                  <a:schemeClr val="lt1"/>
                </a:solidFill>
                <a:latin typeface="Arial"/>
                <a:ea typeface="Arial"/>
                <a:cs typeface="Arial"/>
                <a:sym typeface="Arial"/>
              </a:rPr>
              <a:t>Sudan, and western Ethiopia.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pockets of Sudan, central and southeastern South Sudan, eastern and southern Ethiopia, and </a:t>
            </a:r>
            <a:r>
              <a:rPr lang="en-US" sz="950" b="1" i="0" u="none" strike="noStrike" cap="none" dirty="0" smtClean="0">
                <a:solidFill>
                  <a:schemeClr val="lt1"/>
                </a:solidFill>
                <a:latin typeface="Arial"/>
                <a:ea typeface="Arial"/>
                <a:cs typeface="Arial"/>
                <a:sym typeface="Arial"/>
              </a:rPr>
              <a:t>Rwanda, Burundi, Uganda </a:t>
            </a:r>
            <a:r>
              <a:rPr lang="en-US" sz="950" b="1" i="0" u="none" strike="noStrike" cap="none" dirty="0" smtClean="0">
                <a:solidFill>
                  <a:schemeClr val="lt1"/>
                </a:solidFill>
                <a:latin typeface="Arial"/>
                <a:ea typeface="Arial"/>
                <a:cs typeface="Arial"/>
                <a:sym typeface="Arial"/>
              </a:rPr>
              <a:t>and western Kenya.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northern Congo, much of CAR, parts of Chad, and northwestern and northern DRC. Below-average rainfall was observed over parts of Cameroon, western </a:t>
            </a:r>
            <a:r>
              <a:rPr lang="en-US" sz="950" b="1" i="0" u="none" strike="noStrike" cap="none" dirty="0" smtClean="0">
                <a:solidFill>
                  <a:schemeClr val="lt1"/>
                </a:solidFill>
                <a:latin typeface="Arial"/>
                <a:ea typeface="Arial"/>
                <a:cs typeface="Arial"/>
                <a:sym typeface="Arial"/>
              </a:rPr>
              <a:t>and central Chad</a:t>
            </a:r>
            <a:r>
              <a:rPr lang="en-US" sz="950" b="1" i="0" u="none" strike="noStrike" cap="none" dirty="0" smtClean="0">
                <a:solidFill>
                  <a:schemeClr val="lt1"/>
                </a:solidFill>
                <a:latin typeface="Arial"/>
                <a:ea typeface="Arial"/>
                <a:cs typeface="Arial"/>
                <a:sym typeface="Arial"/>
              </a:rPr>
              <a:t>, and central and eastern DRC.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pockets of southern Mauritania, Senegal, western </a:t>
            </a:r>
            <a:r>
              <a:rPr lang="en-US" sz="950" b="1" i="0" u="none" strike="noStrike" cap="none" dirty="0" smtClean="0">
                <a:solidFill>
                  <a:schemeClr val="lt1"/>
                </a:solidFill>
                <a:latin typeface="Arial"/>
                <a:ea typeface="Arial"/>
                <a:cs typeface="Arial"/>
                <a:sym typeface="Arial"/>
              </a:rPr>
              <a:t>and southern Guinea</a:t>
            </a:r>
            <a:r>
              <a:rPr lang="en-US" sz="950" b="1" i="0" u="none" strike="noStrike" cap="none" dirty="0" smtClean="0">
                <a:solidFill>
                  <a:schemeClr val="lt1"/>
                </a:solidFill>
                <a:latin typeface="Arial"/>
                <a:ea typeface="Arial"/>
                <a:cs typeface="Arial"/>
                <a:sym typeface="Arial"/>
              </a:rPr>
              <a:t>, Sierra Leone, Liberia, </a:t>
            </a:r>
            <a:r>
              <a:rPr lang="en-US" sz="950" b="1" i="0" u="none" strike="noStrike" cap="none" dirty="0" smtClean="0">
                <a:solidFill>
                  <a:schemeClr val="lt1"/>
                </a:solidFill>
                <a:latin typeface="Arial"/>
                <a:ea typeface="Arial"/>
                <a:cs typeface="Arial"/>
                <a:sym typeface="Arial"/>
              </a:rPr>
              <a:t>Cote </a:t>
            </a:r>
            <a:r>
              <a:rPr lang="en-US" sz="950" b="1" i="0" u="none" strike="noStrike" cap="none" dirty="0" smtClean="0">
                <a:solidFill>
                  <a:schemeClr val="lt1"/>
                </a:solidFill>
                <a:latin typeface="Arial"/>
                <a:ea typeface="Arial"/>
                <a:cs typeface="Arial"/>
                <a:sym typeface="Arial"/>
              </a:rPr>
              <a:t>d’Ivoire, Ghana, </a:t>
            </a:r>
            <a:r>
              <a:rPr lang="en-US" sz="950" b="1" i="0" u="none" strike="noStrike" cap="none" dirty="0" smtClean="0">
                <a:solidFill>
                  <a:schemeClr val="lt1"/>
                </a:solidFill>
                <a:latin typeface="Arial"/>
                <a:ea typeface="Arial"/>
                <a:cs typeface="Arial"/>
                <a:sym typeface="Arial"/>
              </a:rPr>
              <a:t>parts </a:t>
            </a:r>
            <a:r>
              <a:rPr lang="en-US" sz="950" b="1" i="0" u="none" strike="noStrike" cap="none" dirty="0" smtClean="0">
                <a:solidFill>
                  <a:schemeClr val="lt1"/>
                </a:solidFill>
                <a:latin typeface="Arial"/>
                <a:ea typeface="Arial"/>
                <a:cs typeface="Arial"/>
                <a:sym typeface="Arial"/>
              </a:rPr>
              <a:t>of Niger, Togo, Benin, and western Nigeria. Below-average rainfall was observed over </a:t>
            </a:r>
            <a:r>
              <a:rPr lang="en-US" sz="950" b="1" i="0" u="none" strike="noStrike" cap="none" dirty="0" smtClean="0">
                <a:solidFill>
                  <a:schemeClr val="lt1"/>
                </a:solidFill>
                <a:latin typeface="Arial"/>
                <a:ea typeface="Arial"/>
                <a:cs typeface="Arial"/>
                <a:sym typeface="Arial"/>
              </a:rPr>
              <a:t>much of </a:t>
            </a:r>
            <a:r>
              <a:rPr lang="en-US" sz="950" b="1" i="0" u="none" strike="noStrike" cap="none" dirty="0" smtClean="0">
                <a:solidFill>
                  <a:schemeClr val="lt1"/>
                </a:solidFill>
                <a:latin typeface="Arial"/>
                <a:ea typeface="Arial"/>
                <a:cs typeface="Arial"/>
                <a:sym typeface="Arial"/>
              </a:rPr>
              <a:t>Mali, </a:t>
            </a:r>
            <a:r>
              <a:rPr lang="en-US" sz="950" b="1" i="0" u="none" strike="noStrike" cap="none" dirty="0" smtClean="0">
                <a:solidFill>
                  <a:schemeClr val="lt1"/>
                </a:solidFill>
                <a:latin typeface="Arial"/>
                <a:ea typeface="Arial"/>
                <a:cs typeface="Arial"/>
                <a:sym typeface="Arial"/>
              </a:rPr>
              <a:t>northeastern </a:t>
            </a:r>
            <a:r>
              <a:rPr lang="en-US" sz="950" b="1" i="0" u="none" strike="noStrike" cap="none" dirty="0" smtClean="0">
                <a:solidFill>
                  <a:schemeClr val="lt1"/>
                </a:solidFill>
                <a:latin typeface="Arial"/>
                <a:ea typeface="Arial"/>
                <a:cs typeface="Arial"/>
                <a:sym typeface="Arial"/>
              </a:rPr>
              <a:t>Guinea, and</a:t>
            </a:r>
            <a:r>
              <a:rPr lang="en-US" sz="950" b="1" dirty="0" smtClean="0">
                <a:solidFill>
                  <a:schemeClr val="lt1"/>
                </a:solidFill>
              </a:rPr>
              <a:t> </a:t>
            </a:r>
            <a:r>
              <a:rPr lang="en-US" sz="950" b="1" dirty="0" smtClean="0">
                <a:solidFill>
                  <a:schemeClr val="lt1"/>
                </a:solidFill>
              </a:rPr>
              <a:t>Burkina </a:t>
            </a:r>
            <a:r>
              <a:rPr lang="en-US" sz="950" b="1" dirty="0" smtClean="0">
                <a:solidFill>
                  <a:schemeClr val="lt1"/>
                </a:solidFill>
              </a:rPr>
              <a:t>Faso, </a:t>
            </a:r>
            <a:r>
              <a:rPr lang="en-US" sz="950" b="1" dirty="0" smtClean="0">
                <a:solidFill>
                  <a:schemeClr val="lt1"/>
                </a:solidFill>
              </a:rPr>
              <a:t>parts of Niger and </a:t>
            </a:r>
            <a:r>
              <a:rPr lang="en-US" sz="950" b="1" dirty="0" smtClean="0">
                <a:solidFill>
                  <a:schemeClr val="lt1"/>
                </a:solidFill>
              </a:rPr>
              <a:t>central and eastern Nigeria. </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354543"/>
            <a:ext cx="8991600" cy="1015622"/>
          </a:xfrm>
          <a:prstGeom prst="rect">
            <a:avLst/>
          </a:prstGeom>
          <a:noFill/>
          <a:ln>
            <a:noFill/>
          </a:ln>
        </p:spPr>
        <p:txBody>
          <a:bodyPr spcFirstLastPara="1" wrap="square" lIns="91425" tIns="45700" rIns="91425" bIns="45700" anchor="t" anchorCtr="0">
            <a:spAutoFit/>
          </a:bodyPr>
          <a:lstStyle/>
          <a:p>
            <a:pPr marL="171450" lvl="0" indent="-171450" algn="just">
              <a:buFont typeface="Wingdings" panose="05000000000000000000" pitchFamily="2" charset="2"/>
              <a:buChar char="§"/>
            </a:pPr>
            <a:r>
              <a:rPr lang="en-US" sz="1000" b="1" dirty="0">
                <a:solidFill>
                  <a:schemeClr val="lt1"/>
                </a:solidFill>
              </a:rPr>
              <a:t>During the past 7 days, in East Africa, rainfall was above-average over pockets of eastern Sudan and southern Somalia. Below-average rainfall was observed over southwestern Sudan, much of South Sudan, Ethiopia, western Kenya and much of Uganda. In Central Africa, rainfall was above-average over pockets of eastern DRC. Below-average rainfall was observed over much of Cameron, Chad, CAR, and DRC. In West Africa, above-average rainfall was observed over western Senegal, Guinea-Bissau, and pockets of Guinea, Cote d’Ivoire and Niger. Rainfall was below-average over eastern Senegal, much of Mali, Sierra Leone, Liberia, much of Cote d’Ivoire, Burkina Faso, Ghana, Niger, Togo, Benin, and Nigeria.</a:t>
            </a:r>
          </a:p>
          <a:p>
            <a:pPr marL="171450" lvl="0" indent="-171450" algn="just" rtl="0">
              <a:spcBef>
                <a:spcPts val="0"/>
              </a:spcBef>
              <a:spcAft>
                <a:spcPts val="0"/>
              </a:spcAft>
              <a:buFont typeface="Wingdings" panose="05000000000000000000" pitchFamily="2" charset="2"/>
              <a:buChar char="§"/>
            </a:pPr>
            <a:r>
              <a:rPr lang="en-US" sz="1000" b="1" dirty="0" smtClean="0">
                <a:solidFill>
                  <a:schemeClr val="lt1"/>
                </a:solidFill>
              </a:rPr>
              <a:t>.</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easterly flow prevailed across much of the Gulf of Guinea region and the neighboring areas of Central Africa.</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7" name="Google Shape;149;p19"/>
          <p:cNvSpPr/>
          <p:nvPr/>
        </p:nvSpPr>
        <p:spPr>
          <a:xfrm rot="208570">
            <a:off x="428310" y="2889851"/>
            <a:ext cx="2921244" cy="632351"/>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2197510" y="1696066"/>
            <a:ext cx="449825" cy="1991031"/>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a:off x="3576484" y="1378974"/>
            <a:ext cx="1896666" cy="132736"/>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a:t>
            </a:r>
            <a:r>
              <a:rPr lang="en-US" sz="1200" b="1" dirty="0">
                <a:solidFill>
                  <a:schemeClr val="lt1"/>
                </a:solidFill>
              </a:rPr>
              <a:t>to </a:t>
            </a:r>
            <a:r>
              <a:rPr lang="en-US" sz="1200" b="1" dirty="0" smtClean="0">
                <a:solidFill>
                  <a:schemeClr val="lt1"/>
                </a:solidFill>
              </a:rPr>
              <a:t>heavy </a:t>
            </a:r>
            <a:r>
              <a:rPr lang="en-US" sz="1200" b="1" dirty="0">
                <a:solidFill>
                  <a:schemeClr val="lt1"/>
                </a:solidFill>
              </a:rPr>
              <a:t>rainfall sustained moisture surpluses over parts of </a:t>
            </a:r>
            <a:r>
              <a:rPr lang="en-US" sz="1200" b="1" dirty="0" smtClean="0">
                <a:solidFill>
                  <a:schemeClr val="lt1"/>
                </a:solidFill>
              </a:rPr>
              <a:t>eastern Sudan (top right). Seasonal total rainfall remained below-average over parts of eastern Nigeria (bottom left) and eastern South Sudan (bottom right).  </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517490" y="1747684"/>
            <a:ext cx="1955660" cy="1880312"/>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05 –</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11 </a:t>
            </a:r>
            <a:r>
              <a:rPr lang="en-US" sz="1600" b="1" i="0" u="none" strike="noStrike" cap="none" dirty="0" smtClean="0">
                <a:solidFill>
                  <a:srgbClr val="FFFF00"/>
                </a:solidFill>
                <a:latin typeface="Arial"/>
                <a:ea typeface="Arial"/>
                <a:cs typeface="Arial"/>
                <a:sym typeface="Arial"/>
              </a:rPr>
              <a:t>Sep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t>
            </a:r>
            <a:r>
              <a:rPr lang="en-US" sz="1100" b="1" i="0" u="none" strike="noStrike" cap="none" dirty="0" smtClean="0">
                <a:solidFill>
                  <a:schemeClr val="lt1"/>
                </a:solidFill>
                <a:latin typeface="Arial"/>
                <a:ea typeface="Arial"/>
                <a:cs typeface="Arial"/>
                <a:sym typeface="Arial"/>
              </a:rPr>
              <a:t>the GEFS forecasts indicate a moderate to high chance (over 70%) for rainfall to exceed 50 mm over </a:t>
            </a:r>
            <a:r>
              <a:rPr lang="en-US" sz="1100" b="1" i="0" u="none" strike="noStrike" cap="none" dirty="0" smtClean="0">
                <a:solidFill>
                  <a:schemeClr val="lt1"/>
                </a:solidFill>
                <a:latin typeface="Arial"/>
                <a:ea typeface="Arial"/>
                <a:cs typeface="Arial"/>
                <a:sym typeface="Arial"/>
              </a:rPr>
              <a:t>much of the Gulf of Guinea region, pockets of Central Africa, and western Ethiopia. For week-2 (right panel), there is an increased chance for the weekly total rainfall to exceed 50mm over the western and eastern parts of the Gulf of Guinea region, and northeastern DRC and 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29 Aug – 04 Sep 2023</a:t>
            </a:r>
            <a:endParaRPr lang="en-US" sz="1600" b="1" dirty="0">
              <a:solidFill>
                <a:srgbClr val="FFFF00"/>
              </a:solidFil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4853</TotalTime>
  <Words>1885</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175</cp:revision>
  <dcterms:modified xsi:type="dcterms:W3CDTF">2023-08-28T17:39:35Z</dcterms:modified>
</cp:coreProperties>
</file>