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65" d="100"/>
          <a:sy n="65" d="100"/>
        </p:scale>
        <p:origin x="13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05 September </a:t>
            </a:r>
            <a:r>
              <a:rPr lang="en-US" sz="2800" b="1" i="0" u="none" strike="noStrike" cap="none" dirty="0" smtClean="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3256472" cy="33851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smtClean="0">
                <a:solidFill>
                  <a:srgbClr val="FFFF00"/>
                </a:solidFill>
              </a:rPr>
              <a:t>06 </a:t>
            </a:r>
            <a:r>
              <a:rPr lang="en-US" sz="1600" b="1" dirty="0">
                <a:solidFill>
                  <a:srgbClr val="FFFF00"/>
                </a:solidFill>
              </a:rPr>
              <a:t>– </a:t>
            </a:r>
            <a:r>
              <a:rPr lang="en-US" sz="1600" b="1" dirty="0" smtClean="0">
                <a:solidFill>
                  <a:srgbClr val="FFFF00"/>
                </a:solidFill>
              </a:rPr>
              <a:t>12 </a:t>
            </a:r>
            <a:r>
              <a:rPr lang="en-US" sz="1600" b="1" dirty="0">
                <a:solidFill>
                  <a:srgbClr val="FFFF00"/>
                </a:solidFill>
              </a:rPr>
              <a:t>September 2023</a:t>
            </a: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5" cy="4871945"/>
          </a:xfrm>
          <a:prstGeom prst="rect">
            <a:avLst/>
          </a:prstGeom>
          <a:noFill/>
          <a:ln>
            <a:noFill/>
          </a:ln>
        </p:spPr>
      </p:pic>
      <p:sp>
        <p:nvSpPr>
          <p:cNvPr id="8" name="Google Shape;196;p23"/>
          <p:cNvSpPr txBox="1"/>
          <p:nvPr/>
        </p:nvSpPr>
        <p:spPr>
          <a:xfrm>
            <a:off x="4260545" y="1462431"/>
            <a:ext cx="4528500" cy="4524275"/>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sz="1200" b="1" dirty="0" smtClean="0">
                <a:solidFill>
                  <a:schemeClr val="lt1"/>
                </a:solidFill>
              </a:rPr>
              <a:t>The </a:t>
            </a:r>
            <a:r>
              <a:rPr lang="en-US" sz="1200" b="1" dirty="0">
                <a:solidFill>
                  <a:schemeClr val="lt1"/>
                </a:solidFill>
              </a:rPr>
              <a:t>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much of Sierra Leone and Liberia, southeastern Guinea-Conakry, southeastern Mali, western and eastern parts of Cote d’Ivoire, much of Burkina Faso, northern and central parts of Ghana, Togo, Benin and Nigeria, southwestern Niger, much of Cameroon, southern Chad, west and central parts of CAR, much of Equatorial Guinea, Gabon and Congo, western part of DR Congo, northern Ethiopia, southern Eritrea, and much of Djibouti. There is above 80% chance for rainfall to be below-normal over central Gabon, and northern and central parts of Congo.</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central and eastern parts of South Sudan, western and central parts of Ethiopia, central and eastern part of DR Congo, much of Rwanda, Burundi and Uganda, northern Tanzania, and western Kenya. There is above 65% chance for rainfall to be above-normal over eastern Uganda, and western Kenya.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smtClean="0">
                <a:solidFill>
                  <a:srgbClr val="FFFF00"/>
                </a:solidFill>
              </a:rPr>
              <a:t>13 </a:t>
            </a:r>
            <a:r>
              <a:rPr lang="en-US" sz="1600" b="1" smtClean="0">
                <a:solidFill>
                  <a:srgbClr val="FFFF00"/>
                </a:solidFill>
              </a:rPr>
              <a:t>– </a:t>
            </a:r>
            <a:r>
              <a:rPr lang="en-US" sz="1600" b="1" smtClean="0">
                <a:solidFill>
                  <a:srgbClr val="FFFF00"/>
                </a:solidFill>
              </a:rPr>
              <a:t>19 </a:t>
            </a:r>
            <a:r>
              <a:rPr lang="en-US" sz="1600" b="1" dirty="0" smtClean="0">
                <a:solidFill>
                  <a:srgbClr val="FFFF00"/>
                </a:solidFill>
              </a:rPr>
              <a:t>September</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pic>
        <p:nvPicPr>
          <p:cNvPr id="8"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5" cy="4871945"/>
          </a:xfrm>
          <a:prstGeom prst="rect">
            <a:avLst/>
          </a:prstGeom>
          <a:noFill/>
          <a:ln>
            <a:noFill/>
          </a:ln>
        </p:spPr>
      </p:pic>
      <p:sp>
        <p:nvSpPr>
          <p:cNvPr id="9" name="Google Shape;196;p23"/>
          <p:cNvSpPr txBox="1"/>
          <p:nvPr/>
        </p:nvSpPr>
        <p:spPr>
          <a:xfrm>
            <a:off x="4260545" y="1462431"/>
            <a:ext cx="4528500" cy="3600945"/>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southern Guinea-Conakry, much of Sierra Leone and Liberia, southern Cote d’Ivoire, southwestern Ghana, Nigeria and Cameroon, much of Equatorial Guinea, western and central parts of Gabon, central and eastern part of Ethiopia, and much of Djibouti.</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central and southern parts of Mali, much of Burkina Faso, southern Niger, northern Ghana, Togo and Benin, northern and central parts of Nigeria, southwestern Chad, southern CAR, and northern and central parts of DR Congo. </a:t>
            </a:r>
            <a:r>
              <a:rPr lang="en-US" sz="1200" b="1">
                <a:solidFill>
                  <a:schemeClr val="lt1"/>
                </a:solidFill>
              </a:rPr>
              <a:t>There is above 65% chance for rainfall to be above-normal over southern Mali and Burkina Faso, northern part of Nigeria, and southwestern Chad.</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many parts of Sudan and Eritrea, and pockets of northern Ethiopia and coastal Kenya. Rainfall was below-average over the far southern Sudan, much South Sudan, central and southern Ethiopia, and Rwanda, Burundi, Uganda and western Kenya. In Central Africa, rainfall was above-average over northern Congo, much of CAR, pockets of Chad, and northwestern DRC. Below-average rainfall was observed over much of Cameroon, central and southern Chad, and central and eastern DRC. In West Africa, rainfall was above-average over pockets of southern Mauritania, Senegal, western Guinea, pockets of Cote d’Ivoire and Niger, parts of Ghana, Togo, Benin, and western Nigeria. Below-average rainfall was observed over much of Mali, northeastern Guinea, western Burkina Faso, parts of Niger, and northern, central and eastern Nigeria. </a:t>
            </a: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western Sudan, Eritrea and northeastern Ethiopia. Below-average rainfall was observed over parts of South Sudan, and central and western Ethiopia. In Central Africa, rainfall was above-average over southeastern Cameroon, central Chad, CAR, and western and northern DRC. Below-average rainfall was observed over much of Cameron and southern Chad. In West Africa, above-average rainfall was observed over much of Senegal and Guinea-Bissau, northern Cote d’Ivoire, Burkina Faso, pockets of Ghana, and western Nigeria. Rainfall was below-average over the far eastern Senegal, southern Mauritania, western and southern Mali, parts of Niger, and northern and eastern  Nigeria.</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The Week-1 outlook calls for above-normal rainfall in the Lake Victoria region, including parts of eastern DRC, South Sudan and southwestern Ethiopia. In contrast, there is an increased chance for below-normal rainfall across the Gulf of Guinea region, and the western portion of Central Africa, and pockets of eastern Africa. For week-2, there is an increased chance for above-normal rainfall across portions of the Sahel region and </a:t>
            </a:r>
            <a:r>
              <a:rPr lang="en-US" sz="1200" b="1" dirty="0" smtClean="0">
                <a:solidFill>
                  <a:schemeClr val="lt1"/>
                </a:solidFill>
                <a:latin typeface="Arial"/>
                <a:ea typeface="Arial"/>
                <a:cs typeface="Arial"/>
                <a:sym typeface="Arial"/>
              </a:rPr>
              <a:t>DRC. </a:t>
            </a:r>
            <a:r>
              <a:rPr lang="en-US" sz="1200" b="1" dirty="0">
                <a:solidFill>
                  <a:schemeClr val="lt1"/>
                </a:solidFill>
                <a:latin typeface="Arial"/>
                <a:ea typeface="Arial"/>
                <a:cs typeface="Arial"/>
                <a:sym typeface="Arial"/>
              </a:rPr>
              <a:t>In contrast, there is an increased chance for below-normal rainfall along the Gulf of Guinea coast.</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3416320"/>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western Sudan, Eritrea and northeastern Ethiopia. Below-average rainfall was observed over parts of South Sudan, and central and western Ethiopia. In Central Africa, rainfall was above-average over southeastern Cameroon, central Chad, CAR, and western and northern DRC. Below-average rainfall was observed over much of Cameron and southern Chad. In West Africa, above-average rainfall was observed over much of Senegal and Guinea-Bissau, northern Cote d’Ivoire, Burkina Faso, pockets of Ghana, and western Nigeria. Rainfall was below-average over the far eastern Senegal, southern Mauritania, western and southern Mali, parts of Niger, and northern and eastern  Nigeria.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in the Lake Victoria region, including parts of eastern DRC, South Sudan and southwestern Ethiopia. In contrast, there is an increased chance for below-normal rainfall across the Gulf of Guinea region, and the western portion of Central Africa, and pockets of eastern Africa. For week-2, there is an increased chance for above-normal rainfall across </a:t>
            </a:r>
            <a:r>
              <a:rPr lang="en-US" sz="1350" b="1" dirty="0" smtClean="0">
                <a:solidFill>
                  <a:schemeClr val="lt1"/>
                </a:solidFill>
              </a:rPr>
              <a:t>portions </a:t>
            </a:r>
            <a:r>
              <a:rPr lang="en-US" sz="1350" b="1" dirty="0">
                <a:solidFill>
                  <a:schemeClr val="lt1"/>
                </a:solidFill>
              </a:rPr>
              <a:t>of the Sahel </a:t>
            </a:r>
            <a:r>
              <a:rPr lang="en-US" sz="1350" b="1" dirty="0" smtClean="0">
                <a:solidFill>
                  <a:schemeClr val="lt1"/>
                </a:solidFill>
              </a:rPr>
              <a:t>region </a:t>
            </a:r>
            <a:r>
              <a:rPr lang="en-US" sz="1350" b="1" dirty="0">
                <a:solidFill>
                  <a:schemeClr val="lt1"/>
                </a:solidFill>
              </a:rPr>
              <a:t>and DRC. In contrast, there is an increased chance for below-normal rainfall along the </a:t>
            </a:r>
            <a:r>
              <a:rPr lang="en-US" sz="1350" b="1" dirty="0" smtClean="0">
                <a:solidFill>
                  <a:schemeClr val="lt1"/>
                </a:solidFill>
              </a:rPr>
              <a:t>Gulf </a:t>
            </a:r>
            <a:r>
              <a:rPr lang="en-US" sz="1350" b="1" dirty="0">
                <a:solidFill>
                  <a:schemeClr val="lt1"/>
                </a:solidFill>
              </a:rPr>
              <a:t>of Guinea coast.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111511" y="5158806"/>
            <a:ext cx="8991600" cy="1408037"/>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many parts of Sudan, western Ethiopia, much of Eritrea, the far northern South Sudan,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and northern Uganda and coastal Tanzania.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many parts of South Sudan,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eastern and southern Ethiopia, parts of northern Somalia, western Kenya, and southern 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the western portion of South Africa, and eastern Madagascar.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pockets of eastern South Africa and southern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the far northern </a:t>
            </a:r>
            <a:r>
              <a:rPr lang="en-US" sz="950" b="1" dirty="0" smtClean="0">
                <a:solidFill>
                  <a:schemeClr val="lt1"/>
                </a:solidFill>
              </a:rPr>
              <a:t>Cameroon, many parts of CAR and Chad, Congo, and parts of western DRC</a:t>
            </a:r>
            <a:r>
              <a:rPr lang="en-US" sz="950" b="1" i="0" u="none" strike="noStrike" cap="none" dirty="0" smtClean="0">
                <a:solidFill>
                  <a:schemeClr val="lt1"/>
                </a:solidFill>
                <a:latin typeface="Arial"/>
                <a:ea typeface="Arial"/>
                <a:cs typeface="Arial"/>
                <a:sym typeface="Arial"/>
              </a:rPr>
              <a:t>. Rainfall was below-average over central and southern Cameroon, Equatorial Guinea, northern Gabon, parts of central and eastern DRC, and pockets of  Chad and CAR.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Senegal, southern Mauritania, Guinea-Bissau, Guinea, Sierra Leone, eastern Liberia, northeastern Mali, much of Cote d’Ivoire, pockets of Burkina Faso, much of Ghana, Togo, Benin, parts of western and southern Niger, and western and central Nigeria. Below-average rainfall was observed over western, central and northern Mali, western Liberia, pockets of Burkina Faso, parts of Niger, and 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013314"/>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many parts of Sudan and Eritrea, and pockets of northern Ethiopia and coastal Kenya.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the far southern Sudan, much South Sudan, central and southern Ethiopia, and Rwanda, Burundi, Uganda and western Kenya.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northern Congo, much of CAR, pockets of Chad, and northwestern DRC. Below-average rainfall was observed over much of Cameroon, central and southern Chad, and central and eastern DRC.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pockets of southern Mauritania, Senegal, western Guinea, pockets of Cote d’Ivoire and Niger, parts of Ghana, Togo, Benin, and western Nigeria. Below-average rainfall was observed over much of Mali, northeastern Guinea, western </a:t>
            </a:r>
            <a:r>
              <a:rPr lang="en-US" sz="950" b="1" dirty="0" smtClean="0">
                <a:solidFill>
                  <a:schemeClr val="lt1"/>
                </a:solidFill>
              </a:rPr>
              <a:t>Burkina Faso, parts of Niger, and northern, central and eastern Nigeria. </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354543"/>
            <a:ext cx="8991600" cy="861734"/>
          </a:xfrm>
          <a:prstGeom prst="rect">
            <a:avLst/>
          </a:prstGeom>
          <a:noFill/>
          <a:ln>
            <a:noFill/>
          </a:ln>
        </p:spPr>
        <p:txBody>
          <a:bodyPr spcFirstLastPara="1" wrap="square" lIns="91425" tIns="45700" rIns="91425" bIns="45700" anchor="t" anchorCtr="0">
            <a:spAutoFit/>
          </a:bodyPr>
          <a:lstStyle/>
          <a:p>
            <a:pPr lvl="0" algn="just"/>
            <a:r>
              <a:rPr lang="en-US" sz="1000" b="1" dirty="0">
                <a:solidFill>
                  <a:schemeClr val="lt1"/>
                </a:solidFill>
              </a:rPr>
              <a:t>During the past 7 days, in East Africa, rainfall was above-average over </a:t>
            </a:r>
            <a:r>
              <a:rPr lang="en-US" sz="1000" b="1" dirty="0" smtClean="0">
                <a:solidFill>
                  <a:schemeClr val="lt1"/>
                </a:solidFill>
              </a:rPr>
              <a:t>parts of Sudan, Eritrea and northeastern Ethiopia. </a:t>
            </a:r>
            <a:r>
              <a:rPr lang="en-US" sz="1000" b="1" dirty="0">
                <a:solidFill>
                  <a:schemeClr val="lt1"/>
                </a:solidFill>
              </a:rPr>
              <a:t>Below-average rainfall was observed over </a:t>
            </a:r>
            <a:r>
              <a:rPr lang="en-US" sz="1000" b="1" dirty="0" smtClean="0">
                <a:solidFill>
                  <a:schemeClr val="lt1"/>
                </a:solidFill>
              </a:rPr>
              <a:t>pockets of South Sudan and Ethiopia. </a:t>
            </a:r>
            <a:r>
              <a:rPr lang="en-US" sz="1000" b="1" dirty="0">
                <a:solidFill>
                  <a:schemeClr val="lt1"/>
                </a:solidFill>
              </a:rPr>
              <a:t>In Central Africa, rainfall was above-average over </a:t>
            </a:r>
            <a:r>
              <a:rPr lang="en-US" sz="1000" b="1" dirty="0" smtClean="0">
                <a:solidFill>
                  <a:schemeClr val="lt1"/>
                </a:solidFill>
              </a:rPr>
              <a:t>southeastern Cameroon, central Chad, CAR, and western and northern DRC. </a:t>
            </a:r>
            <a:r>
              <a:rPr lang="en-US" sz="1000" b="1" dirty="0">
                <a:solidFill>
                  <a:schemeClr val="lt1"/>
                </a:solidFill>
              </a:rPr>
              <a:t>Below-average rainfall was observed over much of </a:t>
            </a:r>
            <a:r>
              <a:rPr lang="en-US" sz="1000" b="1" dirty="0" smtClean="0">
                <a:solidFill>
                  <a:schemeClr val="lt1"/>
                </a:solidFill>
              </a:rPr>
              <a:t>Cameron, southern Chad, and parts of central DRC. </a:t>
            </a:r>
            <a:r>
              <a:rPr lang="en-US" sz="1000" b="1" dirty="0">
                <a:solidFill>
                  <a:schemeClr val="lt1"/>
                </a:solidFill>
              </a:rPr>
              <a:t>In West Africa, above-average rainfall was observed over </a:t>
            </a:r>
            <a:r>
              <a:rPr lang="en-US" sz="1000" b="1" dirty="0" smtClean="0">
                <a:solidFill>
                  <a:schemeClr val="lt1"/>
                </a:solidFill>
              </a:rPr>
              <a:t>much of Senegal and Guinea-Bissau, northern Cote d’Ivoire, Burkina Faso, pockets of Ghana, and western Nigeria. </a:t>
            </a:r>
            <a:r>
              <a:rPr lang="en-US" sz="1000" b="1" dirty="0">
                <a:solidFill>
                  <a:schemeClr val="lt1"/>
                </a:solidFill>
              </a:rPr>
              <a:t>Rainfall was below-average over </a:t>
            </a:r>
            <a:r>
              <a:rPr lang="en-US" sz="1000" b="1" dirty="0" smtClean="0">
                <a:solidFill>
                  <a:schemeClr val="lt1"/>
                </a:solidFill>
              </a:rPr>
              <a:t>western and southern </a:t>
            </a:r>
            <a:r>
              <a:rPr lang="en-US" sz="1000" b="1" dirty="0">
                <a:solidFill>
                  <a:schemeClr val="lt1"/>
                </a:solidFill>
              </a:rPr>
              <a:t>Mali, </a:t>
            </a:r>
            <a:r>
              <a:rPr lang="en-US" sz="1000" b="1" dirty="0" smtClean="0">
                <a:solidFill>
                  <a:schemeClr val="lt1"/>
                </a:solidFill>
              </a:rPr>
              <a:t>parts of Niger</a:t>
            </a:r>
            <a:r>
              <a:rPr lang="en-US" sz="1000" b="1" dirty="0">
                <a:solidFill>
                  <a:schemeClr val="lt1"/>
                </a:solidFill>
              </a:rPr>
              <a:t>, </a:t>
            </a:r>
            <a:r>
              <a:rPr lang="en-US" sz="1000" b="1" dirty="0" smtClean="0">
                <a:solidFill>
                  <a:schemeClr val="lt1"/>
                </a:solidFill>
              </a:rPr>
              <a:t>and northern and eastern  </a:t>
            </a:r>
            <a:r>
              <a:rPr lang="en-US" sz="1000" b="1" dirty="0">
                <a:solidFill>
                  <a:schemeClr val="lt1"/>
                </a:solidFill>
              </a:rPr>
              <a:t>Nigeria</a:t>
            </a:r>
            <a:r>
              <a:rPr lang="en-US" sz="1000" b="1" dirty="0" smtClean="0">
                <a:solidFill>
                  <a:schemeClr val="lt1"/>
                </a:solidFill>
              </a:rPr>
              <a:t>.</a:t>
            </a:r>
            <a:endParaRPr lang="en-US" sz="1000" b="1" dirty="0">
              <a:solidFill>
                <a:schemeClr val="lt1"/>
              </a:solidFill>
            </a:endParaRPr>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onshore flow was observed over the far western West Africa. In contrast, the lower-level anomalies were easterly across equatorial Africa.</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7" name="Google Shape;149;p19"/>
          <p:cNvSpPr/>
          <p:nvPr/>
        </p:nvSpPr>
        <p:spPr>
          <a:xfrm rot="208570">
            <a:off x="541275" y="2801819"/>
            <a:ext cx="691817" cy="41662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9;p19"/>
          <p:cNvSpPr/>
          <p:nvPr/>
        </p:nvSpPr>
        <p:spPr>
          <a:xfrm>
            <a:off x="1261759" y="3259721"/>
            <a:ext cx="2167577" cy="615699"/>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H="1" flipV="1">
            <a:off x="1991032" y="1511710"/>
            <a:ext cx="206478" cy="2175388"/>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a:off x="3510116" y="1378974"/>
            <a:ext cx="1963034" cy="383458"/>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a:t>
            </a:r>
            <a:r>
              <a:rPr lang="en-US" sz="1200" b="1" dirty="0">
                <a:solidFill>
                  <a:schemeClr val="lt1"/>
                </a:solidFill>
              </a:rPr>
              <a:t>to </a:t>
            </a:r>
            <a:r>
              <a:rPr lang="en-US" sz="1200" b="1" dirty="0" smtClean="0">
                <a:solidFill>
                  <a:schemeClr val="lt1"/>
                </a:solidFill>
              </a:rPr>
              <a:t>heavy </a:t>
            </a:r>
            <a:r>
              <a:rPr lang="en-US" sz="1200" b="1" dirty="0">
                <a:solidFill>
                  <a:schemeClr val="lt1"/>
                </a:solidFill>
              </a:rPr>
              <a:t>rainfall sustained moisture surpluses over parts of </a:t>
            </a:r>
            <a:r>
              <a:rPr lang="en-US" sz="1200" b="1" dirty="0" smtClean="0">
                <a:solidFill>
                  <a:schemeClr val="lt1"/>
                </a:solidFill>
              </a:rPr>
              <a:t>western Nigeria (bottom right). Seasonal total rainfall remained below-average over southwestern Mali  (bottom left) and eastern South Sudan (top right).  </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2411361" y="1681316"/>
            <a:ext cx="3061791" cy="194668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13 –</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19 Sep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and week-2 (right panel), the GEFS forecasts indicate a moderate to high chance (over 70%) for rainfall to exceed 50 mm over much of the Gulf of Guinea region, parts of Central Africa and 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06 </a:t>
            </a:r>
            <a:r>
              <a:rPr lang="en-US" sz="1600" b="1" dirty="0">
                <a:solidFill>
                  <a:srgbClr val="FFFF00"/>
                </a:solidFill>
              </a:rPr>
              <a:t>– </a:t>
            </a:r>
            <a:r>
              <a:rPr lang="en-US" sz="1600" b="1" dirty="0" smtClean="0">
                <a:solidFill>
                  <a:srgbClr val="FFFF00"/>
                </a:solidFill>
              </a:rPr>
              <a:t>12 </a:t>
            </a:r>
            <a:r>
              <a:rPr lang="en-US" sz="1600" b="1" dirty="0">
                <a:solidFill>
                  <a:srgbClr val="FFFF00"/>
                </a:solidFill>
              </a:rPr>
              <a:t>Sep 2023</a:t>
            </a: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5128</TotalTime>
  <Words>1784</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187</cp:revision>
  <dcterms:modified xsi:type="dcterms:W3CDTF">2023-09-05T15:44:33Z</dcterms:modified>
</cp:coreProperties>
</file>