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smtClean="0">
                <a:solidFill>
                  <a:schemeClr val="lt1"/>
                </a:solidFill>
              </a:rPr>
              <a:t>11</a:t>
            </a:r>
            <a:r>
              <a:rPr lang="en-US" sz="2800" b="1" smtClean="0">
                <a:solidFill>
                  <a:schemeClr val="lt1"/>
                </a:solidFill>
              </a:rPr>
              <a:t> </a:t>
            </a:r>
            <a:r>
              <a:rPr lang="en-US" sz="2800" b="1" dirty="0" smtClean="0">
                <a:solidFill>
                  <a:schemeClr val="lt1"/>
                </a:solidFill>
              </a:rPr>
              <a:t>September </a:t>
            </a:r>
            <a:r>
              <a:rPr lang="en-US" sz="2800" b="1" i="0" u="none" strike="noStrike" cap="none" dirty="0" smtClean="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3256472" cy="33851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smtClean="0">
                <a:solidFill>
                  <a:srgbClr val="FFFF00"/>
                </a:solidFill>
              </a:rPr>
              <a:t>06 </a:t>
            </a:r>
            <a:r>
              <a:rPr lang="en-US" sz="1600" b="1" dirty="0">
                <a:solidFill>
                  <a:srgbClr val="FFFF00"/>
                </a:solidFill>
              </a:rPr>
              <a:t>– </a:t>
            </a:r>
            <a:r>
              <a:rPr lang="en-US" sz="1600" b="1" dirty="0" smtClean="0">
                <a:solidFill>
                  <a:srgbClr val="FFFF00"/>
                </a:solidFill>
              </a:rPr>
              <a:t>12 </a:t>
            </a:r>
            <a:r>
              <a:rPr lang="en-US" sz="1600" b="1" dirty="0">
                <a:solidFill>
                  <a:srgbClr val="FFFF00"/>
                </a:solidFill>
              </a:rPr>
              <a:t>September 2023</a:t>
            </a: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4" cy="4871945"/>
          </a:xfrm>
          <a:prstGeom prst="rect">
            <a:avLst/>
          </a:prstGeom>
          <a:noFill/>
          <a:ln>
            <a:noFill/>
          </a:ln>
        </p:spPr>
      </p:pic>
      <p:sp>
        <p:nvSpPr>
          <p:cNvPr id="8" name="Google Shape;196;p23"/>
          <p:cNvSpPr txBox="1"/>
          <p:nvPr/>
        </p:nvSpPr>
        <p:spPr>
          <a:xfrm>
            <a:off x="4260545" y="1462431"/>
            <a:ext cx="4528500" cy="3970277"/>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sz="1200" b="1" dirty="0">
                <a:solidFill>
                  <a:schemeClr val="lt1"/>
                </a:solidFill>
              </a:rPr>
              <a:t>The probabilistic forecasts call for above </a:t>
            </a:r>
            <a:r>
              <a:rPr lang="en-US" sz="1200" b="1" dirty="0" smtClean="0">
                <a:solidFill>
                  <a:schemeClr val="lt1"/>
                </a:solidFill>
              </a:rPr>
              <a:t>50% chance </a:t>
            </a:r>
            <a:r>
              <a:rPr lang="en-US" sz="1200" b="1" dirty="0">
                <a:solidFill>
                  <a:schemeClr val="lt1"/>
                </a:solidFill>
              </a:rPr>
              <a:t>for weekly total rainfall to be </a:t>
            </a:r>
            <a:r>
              <a:rPr lang="en-US" sz="1200" b="1" dirty="0" smtClean="0">
                <a:solidFill>
                  <a:schemeClr val="lt1"/>
                </a:solidFill>
              </a:rPr>
              <a:t>below-normal (below </a:t>
            </a:r>
            <a:r>
              <a:rPr lang="en-US" sz="1200" b="1" dirty="0">
                <a:solidFill>
                  <a:schemeClr val="lt1"/>
                </a:solidFill>
              </a:rPr>
              <a:t>the lower </a:t>
            </a:r>
            <a:r>
              <a:rPr lang="en-US" sz="1200" b="1" dirty="0" err="1">
                <a:solidFill>
                  <a:schemeClr val="lt1"/>
                </a:solidFill>
              </a:rPr>
              <a:t>tercile</a:t>
            </a:r>
            <a:r>
              <a:rPr lang="en-US" sz="1200" b="1" dirty="0">
                <a:solidFill>
                  <a:schemeClr val="lt1"/>
                </a:solidFill>
              </a:rPr>
              <a:t>) over western </a:t>
            </a:r>
            <a:r>
              <a:rPr lang="en-US" sz="1200" b="1" dirty="0" smtClean="0">
                <a:solidFill>
                  <a:schemeClr val="lt1"/>
                </a:solidFill>
              </a:rPr>
              <a:t>Senegal, Liberia</a:t>
            </a:r>
            <a:r>
              <a:rPr lang="en-US" sz="1200" b="1" dirty="0">
                <a:solidFill>
                  <a:schemeClr val="lt1"/>
                </a:solidFill>
              </a:rPr>
              <a:t>, southern Equatorial Guinea, </a:t>
            </a:r>
            <a:r>
              <a:rPr lang="en-US" sz="1200" b="1" dirty="0" smtClean="0">
                <a:solidFill>
                  <a:schemeClr val="lt1"/>
                </a:solidFill>
              </a:rPr>
              <a:t>western Gabon</a:t>
            </a:r>
            <a:r>
              <a:rPr lang="en-US" sz="1200" b="1" dirty="0">
                <a:solidFill>
                  <a:schemeClr val="lt1"/>
                </a:solidFill>
              </a:rPr>
              <a:t>, northeast DRC, pockets of southwest </a:t>
            </a:r>
            <a:r>
              <a:rPr lang="en-US" sz="1200" b="1" dirty="0" smtClean="0">
                <a:solidFill>
                  <a:schemeClr val="lt1"/>
                </a:solidFill>
              </a:rPr>
              <a:t>South Sudan</a:t>
            </a:r>
            <a:r>
              <a:rPr lang="en-US" sz="1200" b="1" dirty="0">
                <a:solidFill>
                  <a:schemeClr val="lt1"/>
                </a:solidFill>
              </a:rPr>
              <a:t>, and south-central Ethiopia. There is </a:t>
            </a:r>
            <a:r>
              <a:rPr lang="en-US" sz="1200" b="1" dirty="0" smtClean="0">
                <a:solidFill>
                  <a:schemeClr val="lt1"/>
                </a:solidFill>
              </a:rPr>
              <a:t>above 80</a:t>
            </a:r>
            <a:r>
              <a:rPr lang="en-US" sz="1200" b="1" dirty="0">
                <a:solidFill>
                  <a:schemeClr val="lt1"/>
                </a:solidFill>
              </a:rPr>
              <a:t>% chance for rainfall to be below-normal </a:t>
            </a:r>
            <a:r>
              <a:rPr lang="en-US" sz="1200" b="1" dirty="0" smtClean="0">
                <a:solidFill>
                  <a:schemeClr val="lt1"/>
                </a:solidFill>
              </a:rPr>
              <a:t>over northeast </a:t>
            </a:r>
            <a:r>
              <a:rPr lang="en-US" sz="1200" b="1" dirty="0">
                <a:solidFill>
                  <a:schemeClr val="lt1"/>
                </a:solidFill>
              </a:rPr>
              <a:t>DRC and south-central Ethiopia</a:t>
            </a:r>
            <a:r>
              <a:rPr lang="en-US" sz="1200" b="1" dirty="0" smtClean="0">
                <a:solidFill>
                  <a:schemeClr val="lt1"/>
                </a:solidFill>
              </a:rPr>
              <a:t>.</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a:t>
            </a:r>
            <a:r>
              <a:rPr lang="en-US" sz="1200" b="1" dirty="0" smtClean="0">
                <a:solidFill>
                  <a:schemeClr val="lt1"/>
                </a:solidFill>
              </a:rPr>
              <a:t>50% chance </a:t>
            </a:r>
            <a:r>
              <a:rPr lang="en-US" sz="1200" b="1" dirty="0">
                <a:solidFill>
                  <a:schemeClr val="lt1"/>
                </a:solidFill>
              </a:rPr>
              <a:t>for weekly rainfall to be </a:t>
            </a:r>
            <a:r>
              <a:rPr lang="en-US" sz="1200" b="1" dirty="0" smtClean="0">
                <a:solidFill>
                  <a:schemeClr val="lt1"/>
                </a:solidFill>
              </a:rPr>
              <a:t>above-normal (above </a:t>
            </a:r>
            <a:r>
              <a:rPr lang="en-US" sz="1200" b="1" dirty="0">
                <a:solidFill>
                  <a:schemeClr val="lt1"/>
                </a:solidFill>
              </a:rPr>
              <a:t>the upper </a:t>
            </a:r>
            <a:r>
              <a:rPr lang="en-US" sz="1200" b="1" dirty="0" err="1">
                <a:solidFill>
                  <a:schemeClr val="lt1"/>
                </a:solidFill>
              </a:rPr>
              <a:t>tercile</a:t>
            </a:r>
            <a:r>
              <a:rPr lang="en-US" sz="1200" b="1" dirty="0">
                <a:solidFill>
                  <a:schemeClr val="lt1"/>
                </a:solidFill>
              </a:rPr>
              <a:t>) over southern Mali, </a:t>
            </a:r>
            <a:r>
              <a:rPr lang="en-US" sz="1200" b="1" dirty="0" smtClean="0">
                <a:solidFill>
                  <a:schemeClr val="lt1"/>
                </a:solidFill>
              </a:rPr>
              <a:t>eastern Burkina </a:t>
            </a:r>
            <a:r>
              <a:rPr lang="en-US" sz="1200" b="1" dirty="0">
                <a:solidFill>
                  <a:schemeClr val="lt1"/>
                </a:solidFill>
              </a:rPr>
              <a:t>Faso, southern Niger, many parts of </a:t>
            </a:r>
            <a:r>
              <a:rPr lang="en-US" sz="1200" b="1" dirty="0" smtClean="0">
                <a:solidFill>
                  <a:schemeClr val="lt1"/>
                </a:solidFill>
              </a:rPr>
              <a:t>Nigeria and </a:t>
            </a:r>
            <a:r>
              <a:rPr lang="en-US" sz="1200" b="1" dirty="0">
                <a:solidFill>
                  <a:schemeClr val="lt1"/>
                </a:solidFill>
              </a:rPr>
              <a:t>Cameroon, southern Chad and Sudan, </a:t>
            </a:r>
            <a:r>
              <a:rPr lang="en-US" sz="1200" b="1" dirty="0" smtClean="0">
                <a:solidFill>
                  <a:schemeClr val="lt1"/>
                </a:solidFill>
              </a:rPr>
              <a:t>northern parts </a:t>
            </a:r>
            <a:r>
              <a:rPr lang="en-US" sz="1200" b="1" dirty="0">
                <a:solidFill>
                  <a:schemeClr val="lt1"/>
                </a:solidFill>
              </a:rPr>
              <a:t>of South Sudan and Congo, northeast </a:t>
            </a:r>
            <a:r>
              <a:rPr lang="en-US" sz="1200" b="1" dirty="0" smtClean="0">
                <a:solidFill>
                  <a:schemeClr val="lt1"/>
                </a:solidFill>
              </a:rPr>
              <a:t>Gabon, western </a:t>
            </a:r>
            <a:r>
              <a:rPr lang="en-US" sz="1200" b="1" dirty="0">
                <a:solidFill>
                  <a:schemeClr val="lt1"/>
                </a:solidFill>
              </a:rPr>
              <a:t>and northern CAR, northwest </a:t>
            </a:r>
            <a:r>
              <a:rPr lang="en-US" sz="1200" b="1" dirty="0" smtClean="0">
                <a:solidFill>
                  <a:schemeClr val="lt1"/>
                </a:solidFill>
              </a:rPr>
              <a:t>and southwest </a:t>
            </a:r>
            <a:r>
              <a:rPr lang="en-US" sz="1200" b="1" dirty="0">
                <a:solidFill>
                  <a:schemeClr val="lt1"/>
                </a:solidFill>
              </a:rPr>
              <a:t>DRC. The probabilistic forecasts call </a:t>
            </a:r>
            <a:r>
              <a:rPr lang="en-US" sz="1200" b="1" dirty="0" smtClean="0">
                <a:solidFill>
                  <a:schemeClr val="lt1"/>
                </a:solidFill>
              </a:rPr>
              <a:t>for above </a:t>
            </a:r>
            <a:r>
              <a:rPr lang="en-US" sz="1200" b="1" dirty="0">
                <a:solidFill>
                  <a:schemeClr val="lt1"/>
                </a:solidFill>
              </a:rPr>
              <a:t>80% chance for weekly rainfall to </a:t>
            </a:r>
            <a:r>
              <a:rPr lang="en-US" sz="1200" b="1" dirty="0" smtClean="0">
                <a:solidFill>
                  <a:schemeClr val="lt1"/>
                </a:solidFill>
              </a:rPr>
              <a:t>be above-normal </a:t>
            </a:r>
            <a:r>
              <a:rPr lang="en-US" sz="1200" b="1" dirty="0">
                <a:solidFill>
                  <a:schemeClr val="lt1"/>
                </a:solidFill>
              </a:rPr>
              <a:t>over pockets southern Mali </a:t>
            </a:r>
            <a:r>
              <a:rPr lang="en-US" sz="1200" b="1" dirty="0" smtClean="0">
                <a:solidFill>
                  <a:schemeClr val="lt1"/>
                </a:solidFill>
              </a:rPr>
              <a:t>and western </a:t>
            </a:r>
            <a:r>
              <a:rPr lang="en-US" sz="1200" b="1" dirty="0">
                <a:solidFill>
                  <a:schemeClr val="lt1"/>
                </a:solidFill>
              </a:rPr>
              <a:t>Cameroon, southwest DRC, and </a:t>
            </a:r>
            <a:r>
              <a:rPr lang="en-US" sz="1200" b="1" dirty="0" smtClean="0">
                <a:solidFill>
                  <a:schemeClr val="lt1"/>
                </a:solidFill>
              </a:rPr>
              <a:t>near border </a:t>
            </a:r>
            <a:r>
              <a:rPr lang="en-US" sz="1200" b="1" dirty="0">
                <a:solidFill>
                  <a:schemeClr val="lt1"/>
                </a:solidFill>
              </a:rPr>
              <a:t>of southern Chad and Sudan.</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smtClean="0">
                <a:solidFill>
                  <a:srgbClr val="FFFF00"/>
                </a:solidFill>
              </a:rPr>
              <a:t>13 – 19 </a:t>
            </a:r>
            <a:r>
              <a:rPr lang="en-US" sz="1600" b="1" dirty="0" smtClean="0">
                <a:solidFill>
                  <a:srgbClr val="FFFF00"/>
                </a:solidFill>
              </a:rPr>
              <a:t>September</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8"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4" cy="4871945"/>
          </a:xfrm>
          <a:prstGeom prst="rect">
            <a:avLst/>
          </a:prstGeom>
          <a:noFill/>
          <a:ln>
            <a:noFill/>
          </a:ln>
        </p:spPr>
      </p:pic>
      <p:sp>
        <p:nvSpPr>
          <p:cNvPr id="9" name="Google Shape;196;p23"/>
          <p:cNvSpPr txBox="1"/>
          <p:nvPr/>
        </p:nvSpPr>
        <p:spPr>
          <a:xfrm>
            <a:off x="4260545" y="1462431"/>
            <a:ext cx="4528500" cy="3785611"/>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sz="1200" b="1" dirty="0">
                <a:solidFill>
                  <a:schemeClr val="lt1"/>
                </a:solidFill>
              </a:rPr>
              <a:t>The probabilistic forecasts call for above </a:t>
            </a:r>
            <a:r>
              <a:rPr lang="en-US" sz="1200" b="1" dirty="0" smtClean="0">
                <a:solidFill>
                  <a:schemeClr val="lt1"/>
                </a:solidFill>
              </a:rPr>
              <a:t>50% chance </a:t>
            </a:r>
            <a:r>
              <a:rPr lang="en-US" sz="1200" b="1" dirty="0">
                <a:solidFill>
                  <a:schemeClr val="lt1"/>
                </a:solidFill>
              </a:rPr>
              <a:t>for weekly rainfall to be </a:t>
            </a:r>
            <a:r>
              <a:rPr lang="en-US" sz="1200" b="1" dirty="0" smtClean="0">
                <a:solidFill>
                  <a:schemeClr val="lt1"/>
                </a:solidFill>
              </a:rPr>
              <a:t>above-normal (above </a:t>
            </a:r>
            <a:r>
              <a:rPr lang="en-US" sz="1200" b="1" dirty="0">
                <a:solidFill>
                  <a:schemeClr val="lt1"/>
                </a:solidFill>
              </a:rPr>
              <a:t>the upper </a:t>
            </a:r>
            <a:r>
              <a:rPr lang="en-US" sz="1200" b="1" dirty="0" err="1">
                <a:solidFill>
                  <a:schemeClr val="lt1"/>
                </a:solidFill>
              </a:rPr>
              <a:t>tercile</a:t>
            </a:r>
            <a:r>
              <a:rPr lang="en-US" sz="1200" b="1" dirty="0">
                <a:solidFill>
                  <a:schemeClr val="lt1"/>
                </a:solidFill>
              </a:rPr>
              <a:t>) over </a:t>
            </a:r>
            <a:r>
              <a:rPr lang="en-US" sz="1200" b="1" dirty="0" smtClean="0">
                <a:solidFill>
                  <a:schemeClr val="lt1"/>
                </a:solidFill>
              </a:rPr>
              <a:t>Senegal, Guinea-Bissau</a:t>
            </a:r>
            <a:r>
              <a:rPr lang="en-US" sz="1200" b="1" dirty="0">
                <a:solidFill>
                  <a:schemeClr val="lt1"/>
                </a:solidFill>
              </a:rPr>
              <a:t>, northern Guinea, southern </a:t>
            </a:r>
            <a:r>
              <a:rPr lang="en-US" sz="1200" b="1" dirty="0" smtClean="0">
                <a:solidFill>
                  <a:schemeClr val="lt1"/>
                </a:solidFill>
              </a:rPr>
              <a:t>Mali, Burkina </a:t>
            </a:r>
            <a:r>
              <a:rPr lang="en-US" sz="1200" b="1" dirty="0">
                <a:solidFill>
                  <a:schemeClr val="lt1"/>
                </a:solidFill>
              </a:rPr>
              <a:t>Faso, northern parts of Ghana, Togo </a:t>
            </a:r>
            <a:r>
              <a:rPr lang="en-US" sz="1200" b="1" dirty="0" smtClean="0">
                <a:solidFill>
                  <a:schemeClr val="lt1"/>
                </a:solidFill>
              </a:rPr>
              <a:t>and Benin</a:t>
            </a:r>
            <a:r>
              <a:rPr lang="en-US" sz="1200" b="1" dirty="0">
                <a:solidFill>
                  <a:schemeClr val="lt1"/>
                </a:solidFill>
              </a:rPr>
              <a:t>, southwest Niger, western Nigeria, </a:t>
            </a:r>
            <a:r>
              <a:rPr lang="en-US" sz="1200" b="1" dirty="0" smtClean="0">
                <a:solidFill>
                  <a:schemeClr val="lt1"/>
                </a:solidFill>
              </a:rPr>
              <a:t>western Ethiopia</a:t>
            </a:r>
            <a:r>
              <a:rPr lang="en-US" sz="1200" b="1" dirty="0">
                <a:solidFill>
                  <a:schemeClr val="lt1"/>
                </a:solidFill>
              </a:rPr>
              <a:t>, pockets of southeast Sudan, and </a:t>
            </a:r>
            <a:r>
              <a:rPr lang="en-US" sz="1200" b="1" dirty="0" smtClean="0">
                <a:solidFill>
                  <a:schemeClr val="lt1"/>
                </a:solidFill>
              </a:rPr>
              <a:t>pockets of </a:t>
            </a:r>
            <a:r>
              <a:rPr lang="en-US" sz="1200" b="1" dirty="0">
                <a:solidFill>
                  <a:schemeClr val="lt1"/>
                </a:solidFill>
              </a:rPr>
              <a:t>western Eritrea. The probabilistic forecasts </a:t>
            </a:r>
            <a:r>
              <a:rPr lang="en-US" sz="1200" b="1" dirty="0" smtClean="0">
                <a:solidFill>
                  <a:schemeClr val="lt1"/>
                </a:solidFill>
              </a:rPr>
              <a:t>call for </a:t>
            </a:r>
            <a:r>
              <a:rPr lang="en-US" sz="1200" b="1" dirty="0">
                <a:solidFill>
                  <a:schemeClr val="lt1"/>
                </a:solidFill>
              </a:rPr>
              <a:t>above 80% chance for weekly rainfall to </a:t>
            </a:r>
            <a:r>
              <a:rPr lang="en-US" sz="1200" b="1" dirty="0" smtClean="0">
                <a:solidFill>
                  <a:schemeClr val="lt1"/>
                </a:solidFill>
              </a:rPr>
              <a:t>be above-normal </a:t>
            </a:r>
            <a:r>
              <a:rPr lang="en-US" sz="1200" b="1" dirty="0">
                <a:solidFill>
                  <a:schemeClr val="lt1"/>
                </a:solidFill>
              </a:rPr>
              <a:t>over western Ethiopia</a:t>
            </a:r>
            <a:r>
              <a:rPr lang="en-US" sz="1200" b="1" dirty="0" smtClean="0">
                <a:solidFill>
                  <a:schemeClr val="lt1"/>
                </a:solidFill>
              </a:rPr>
              <a:t>.</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a:t>
            </a:r>
            <a:r>
              <a:rPr lang="en-US" sz="1200" b="1" dirty="0" smtClean="0">
                <a:solidFill>
                  <a:schemeClr val="lt1"/>
                </a:solidFill>
              </a:rPr>
              <a:t>50% chance </a:t>
            </a:r>
            <a:r>
              <a:rPr lang="en-US" sz="1200" b="1" dirty="0">
                <a:solidFill>
                  <a:schemeClr val="lt1"/>
                </a:solidFill>
              </a:rPr>
              <a:t>for weekly total rainfall to be </a:t>
            </a:r>
            <a:r>
              <a:rPr lang="en-US" sz="1200" b="1" dirty="0" smtClean="0">
                <a:solidFill>
                  <a:schemeClr val="lt1"/>
                </a:solidFill>
              </a:rPr>
              <a:t>below-normal (below </a:t>
            </a:r>
            <a:r>
              <a:rPr lang="en-US" sz="1200" b="1" dirty="0">
                <a:solidFill>
                  <a:schemeClr val="lt1"/>
                </a:solidFill>
              </a:rPr>
              <a:t>the lower </a:t>
            </a:r>
            <a:r>
              <a:rPr lang="en-US" sz="1200" b="1" dirty="0" err="1">
                <a:solidFill>
                  <a:schemeClr val="lt1"/>
                </a:solidFill>
              </a:rPr>
              <a:t>tercile</a:t>
            </a:r>
            <a:r>
              <a:rPr lang="en-US" sz="1200" b="1" dirty="0">
                <a:solidFill>
                  <a:schemeClr val="lt1"/>
                </a:solidFill>
              </a:rPr>
              <a:t>) over eastern </a:t>
            </a:r>
            <a:r>
              <a:rPr lang="en-US" sz="1200" b="1" dirty="0" smtClean="0">
                <a:solidFill>
                  <a:schemeClr val="lt1"/>
                </a:solidFill>
              </a:rPr>
              <a:t>Liberia, southwest </a:t>
            </a:r>
            <a:r>
              <a:rPr lang="en-US" sz="1200" b="1" dirty="0">
                <a:solidFill>
                  <a:schemeClr val="lt1"/>
                </a:solidFill>
              </a:rPr>
              <a:t>Cote d’Ivoire, northern </a:t>
            </a:r>
            <a:r>
              <a:rPr lang="en-US" sz="1200" b="1" dirty="0" smtClean="0">
                <a:solidFill>
                  <a:schemeClr val="lt1"/>
                </a:solidFill>
              </a:rPr>
              <a:t>Cameroon, southern </a:t>
            </a:r>
            <a:r>
              <a:rPr lang="en-US" sz="1200" b="1" dirty="0">
                <a:solidFill>
                  <a:schemeClr val="lt1"/>
                </a:solidFill>
              </a:rPr>
              <a:t>Chad, northwest CAR, western </a:t>
            </a:r>
            <a:r>
              <a:rPr lang="en-US" sz="1200" b="1" dirty="0" smtClean="0">
                <a:solidFill>
                  <a:schemeClr val="lt1"/>
                </a:solidFill>
              </a:rPr>
              <a:t>Equatorial Guinea</a:t>
            </a:r>
            <a:r>
              <a:rPr lang="en-US" sz="1200" b="1" dirty="0">
                <a:solidFill>
                  <a:schemeClr val="lt1"/>
                </a:solidFill>
              </a:rPr>
              <a:t>, western Gabon, eastern </a:t>
            </a:r>
            <a:r>
              <a:rPr lang="en-US" sz="1200" b="1" dirty="0" smtClean="0">
                <a:solidFill>
                  <a:schemeClr val="lt1"/>
                </a:solidFill>
              </a:rPr>
              <a:t>and western-central </a:t>
            </a:r>
            <a:r>
              <a:rPr lang="en-US" sz="1200" b="1" dirty="0">
                <a:solidFill>
                  <a:schemeClr val="lt1"/>
                </a:solidFill>
              </a:rPr>
              <a:t>DRC, Rwanda, Burundi, </a:t>
            </a:r>
            <a:r>
              <a:rPr lang="en-US" sz="1200" b="1" dirty="0" smtClean="0">
                <a:solidFill>
                  <a:schemeClr val="lt1"/>
                </a:solidFill>
              </a:rPr>
              <a:t>and southwest </a:t>
            </a:r>
            <a:r>
              <a:rPr lang="en-US" sz="1200" b="1" dirty="0">
                <a:solidFill>
                  <a:schemeClr val="lt1"/>
                </a:solidFill>
              </a:rPr>
              <a:t>Uganda. There is above 65% chance </a:t>
            </a:r>
            <a:r>
              <a:rPr lang="en-US" sz="1200" b="1" dirty="0" smtClean="0">
                <a:solidFill>
                  <a:schemeClr val="lt1"/>
                </a:solidFill>
              </a:rPr>
              <a:t>for rainfall </a:t>
            </a:r>
            <a:r>
              <a:rPr lang="en-US" sz="1200" b="1" dirty="0">
                <a:solidFill>
                  <a:schemeClr val="lt1"/>
                </a:solidFill>
              </a:rPr>
              <a:t>to be below-normal over southern Chad.</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85750" algn="just">
              <a:lnSpc>
                <a:spcPct val="90000"/>
              </a:lnSpc>
              <a:spcBef>
                <a:spcPts val="0"/>
              </a:spcBef>
              <a:buClr>
                <a:schemeClr val="lt1"/>
              </a:buClr>
              <a:buSzPts val="900"/>
              <a:buFont typeface="Arial"/>
              <a:buChar char="•"/>
            </a:pPr>
            <a:r>
              <a:rPr lang="en-US" sz="1150" b="1" dirty="0">
                <a:solidFill>
                  <a:schemeClr val="lt1"/>
                </a:solidFill>
                <a:latin typeface="+mj-lt"/>
                <a:ea typeface="Arial"/>
                <a:cs typeface="Arial"/>
                <a:sym typeface="Arial"/>
              </a:rPr>
              <a:t>Over the past 30 days, in East Africa, above-average rainfall was observed over many parts of eastern and southwestern Sudan, Eritrea, and pockets of northern Ethiopia, coastal and southwestern Kenya, and northern Tanzania. Rainfall was below-average over south-central Sudan, much South Sudan, central and southern Ethiopia, Rwanda, Uganda, northern Somalia, and parts of western Kenya. In Southern Africa, rainfall was above average over eastern Madagascar and below average over much of southern South Africa, Lesotho, and </a:t>
            </a:r>
            <a:r>
              <a:rPr lang="en-US" sz="1150" b="1" dirty="0" err="1">
                <a:solidFill>
                  <a:schemeClr val="lt1"/>
                </a:solidFill>
                <a:latin typeface="+mj-lt"/>
                <a:ea typeface="Arial"/>
                <a:cs typeface="Arial"/>
                <a:sym typeface="Arial"/>
              </a:rPr>
              <a:t>Eswatini</a:t>
            </a:r>
            <a:r>
              <a:rPr lang="en-US" sz="1150" b="1" dirty="0">
                <a:solidFill>
                  <a:schemeClr val="lt1"/>
                </a:solidFill>
                <a:latin typeface="+mj-lt"/>
                <a:ea typeface="Arial"/>
                <a:cs typeface="Arial"/>
                <a:sym typeface="Arial"/>
              </a:rPr>
              <a:t>. In Central Africa, rainfall was above-average over </a:t>
            </a:r>
            <a:r>
              <a:rPr lang="en-US" sz="1150" b="1" dirty="0">
                <a:solidFill>
                  <a:schemeClr val="lt1"/>
                </a:solidFill>
                <a:latin typeface="+mj-lt"/>
              </a:rPr>
              <a:t>central</a:t>
            </a:r>
            <a:r>
              <a:rPr lang="en-US" sz="1150" b="1" dirty="0">
                <a:solidFill>
                  <a:schemeClr val="lt1"/>
                </a:solidFill>
                <a:latin typeface="+mj-lt"/>
                <a:ea typeface="Arial"/>
                <a:cs typeface="Arial"/>
                <a:sym typeface="Arial"/>
              </a:rPr>
              <a:t> Congo, </a:t>
            </a:r>
            <a:r>
              <a:rPr lang="en-US" sz="1150" b="1" dirty="0">
                <a:solidFill>
                  <a:schemeClr val="lt1"/>
                </a:solidFill>
                <a:latin typeface="+mj-lt"/>
              </a:rPr>
              <a:t>central </a:t>
            </a:r>
            <a:r>
              <a:rPr lang="en-US" sz="1150" b="1" dirty="0">
                <a:solidFill>
                  <a:schemeClr val="lt1"/>
                </a:solidFill>
                <a:latin typeface="+mj-lt"/>
                <a:ea typeface="Arial"/>
                <a:cs typeface="Arial"/>
                <a:sym typeface="Arial"/>
              </a:rPr>
              <a:t>CAR, pockets of southeastern Chad, and northwestern and east-central DRC. Below-average rainfall was observed over much of Cameroon, central and southwestern Chad, Equatorial Guinea, and central and northeastern DRC. In West Africa, rainfall was above-average over pockets of southwestern Mauritania, Senegal, western Guinea, Guinea-Bissau, </a:t>
            </a:r>
            <a:r>
              <a:rPr lang="en-US" sz="1150" b="1" dirty="0">
                <a:solidFill>
                  <a:schemeClr val="lt1"/>
                </a:solidFill>
                <a:latin typeface="+mj-lt"/>
              </a:rPr>
              <a:t>northern Sierra Leone, northeastern Burkina Faso, </a:t>
            </a:r>
            <a:r>
              <a:rPr lang="en-US" sz="1150" b="1" dirty="0">
                <a:solidFill>
                  <a:schemeClr val="lt1"/>
                </a:solidFill>
                <a:latin typeface="+mj-lt"/>
                <a:ea typeface="Arial"/>
                <a:cs typeface="Arial"/>
                <a:sym typeface="Arial"/>
              </a:rPr>
              <a:t>pockets of eastern Cote d’Ivoire and western Niger, </a:t>
            </a:r>
            <a:r>
              <a:rPr lang="en-US" sz="1150" b="1" dirty="0">
                <a:solidFill>
                  <a:schemeClr val="lt1"/>
                </a:solidFill>
                <a:latin typeface="+mj-lt"/>
              </a:rPr>
              <a:t>central and southern </a:t>
            </a:r>
            <a:r>
              <a:rPr lang="en-US" sz="1150" b="1" dirty="0">
                <a:solidFill>
                  <a:schemeClr val="lt1"/>
                </a:solidFill>
                <a:latin typeface="+mj-lt"/>
                <a:ea typeface="Arial"/>
                <a:cs typeface="Arial"/>
                <a:sym typeface="Arial"/>
              </a:rPr>
              <a:t>Ghana, Togo, Benin, and western Nigeria. Below-average rainfall was observed over much of Mali, </a:t>
            </a:r>
            <a:r>
              <a:rPr lang="en-US" sz="1150" b="1" dirty="0">
                <a:solidFill>
                  <a:schemeClr val="lt1"/>
                </a:solidFill>
                <a:latin typeface="+mj-lt"/>
              </a:rPr>
              <a:t>central and </a:t>
            </a:r>
            <a:r>
              <a:rPr lang="en-US" sz="1150" b="1" dirty="0">
                <a:solidFill>
                  <a:schemeClr val="lt1"/>
                </a:solidFill>
                <a:latin typeface="+mj-lt"/>
                <a:ea typeface="Arial"/>
                <a:cs typeface="Arial"/>
                <a:sym typeface="Arial"/>
              </a:rPr>
              <a:t>eastern Guinea, western and central </a:t>
            </a:r>
            <a:r>
              <a:rPr lang="en-US" sz="1150" b="1" dirty="0">
                <a:solidFill>
                  <a:schemeClr val="lt1"/>
                </a:solidFill>
                <a:latin typeface="+mj-lt"/>
              </a:rPr>
              <a:t>Burkina Faso, southern Niger, northern Ghana, central and southern Sierra Leone, most of Liberia, northwestern Cote d’Ivoire, and northern, central, and eastern Nigeria. </a:t>
            </a:r>
            <a:endParaRPr lang="en-US" sz="1150" dirty="0">
              <a:latin typeface="+mj-lt"/>
            </a:endParaRPr>
          </a:p>
          <a:p>
            <a:pPr lvl="0" indent="-285750" algn="just">
              <a:lnSpc>
                <a:spcPct val="90000"/>
              </a:lnSpc>
              <a:spcBef>
                <a:spcPts val="0"/>
              </a:spcBef>
              <a:buClr>
                <a:schemeClr val="lt1"/>
              </a:buClr>
              <a:buSzPts val="900"/>
              <a:buFont typeface="Arial"/>
              <a:buChar char="•"/>
            </a:pPr>
            <a:endParaRPr sz="1150" b="1" dirty="0" smtClean="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150" b="1" dirty="0">
                <a:solidFill>
                  <a:schemeClr val="lt1"/>
                </a:solidFill>
                <a:latin typeface="+mj-lt"/>
              </a:rPr>
              <a:t>During the past 7 days, in East Africa, rainfall was above-average over eastern Sudan, north-central and east-central South Sudan, western Ethiopia, eastern Uganda, southwestern Kenya, and northern Tanzania. Below-average rainfall was observed over parts of southern Sudan, southern, northeastern, and northwestern South Sudan, and central Ethiopia. In Central Africa, rainfall was above-average over parts of southeastern Cameroon, southeastern Chad, parts of central CAR, central Congo, eastern Gabon, and west-central and east-central DRC. Below-average rainfall was observed over much of Cameroon, southwestern Chad, northern Congo, northern and central DRC, and western and parts of southeastern CAR. In West Africa, above-average rainfall was observed over much of Senegal, western Guinea-Bissau, southwestern and southeastern Guinea, southwestern Mauritania, eastern Mali, northern Sierra Leone, central Liberia, northeastern Cote d’Ivoire, much of Ghana, northern and southern Togo, southern Benin, and south-central and parts of central Niger. Rainfall was below-average over southeastern Mauritania, southwestern Mali, Burkina Faso, central Guinea. Eastern Guinea-Bissau, southern Sierra Leone, western and eastern Liberia, western Cote d’Ivoire, central Togo, northern Benin, western Niger, and most of Nigeria.</a:t>
            </a:r>
          </a:p>
          <a:p>
            <a:pPr lvl="0" indent="-285750" algn="just">
              <a:spcBef>
                <a:spcPts val="0"/>
              </a:spcBef>
              <a:buClr>
                <a:schemeClr val="lt1"/>
              </a:buClr>
              <a:buSzPts val="900"/>
              <a:buFont typeface="Arial"/>
              <a:buChar char="•"/>
            </a:pPr>
            <a:endParaRPr lang="en-US" sz="1150" b="1" dirty="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150" b="1" dirty="0">
                <a:solidFill>
                  <a:schemeClr val="lt1"/>
                </a:solidFill>
                <a:latin typeface="+mj-lt"/>
              </a:rPr>
              <a:t>The Week-1 outlook calls for above-normal rainfall in the central and eastern Gulf of Guinea region, as well as much of central Africa. This includes primarily eastern Guinea to southern Chad and CAR, as well as southern Sudan, western South Sudan, and western Ethiopia. In contrast, there is an increased chance for below-normal rainfall across  parts of Senegal, Guinea-Bissau, Equatorial Guinea, Gabon, and the Lake Victoria region. For week-2, there is an increased chance for above-normal rainfall across portions of the Sahel, western and eastern Gulf of Guinea region, and northern and western Ethiopia. In contrast, there is an increased chance for below-normal rainfall in Equatorial Guinea, Gabon, and the Lake Victoria region.</a:t>
            </a:r>
          </a:p>
          <a:p>
            <a:pPr lvl="0" indent="-285750" algn="just">
              <a:spcBef>
                <a:spcPts val="0"/>
              </a:spcBef>
              <a:buClr>
                <a:schemeClr val="lt1"/>
              </a:buClr>
              <a:buSzPts val="900"/>
              <a:buFont typeface="Arial"/>
              <a:buChar char="•"/>
            </a:pPr>
            <a:endParaRPr lang="en-US" sz="1150" b="1" dirty="0">
              <a:solidFill>
                <a:schemeClr val="lt1"/>
              </a:solidFill>
              <a:latin typeface="+mj-lt"/>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5078313"/>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a:t>
            </a:r>
            <a:r>
              <a:rPr lang="en-US" sz="1350" b="1" dirty="0" smtClean="0">
                <a:solidFill>
                  <a:schemeClr val="lt1"/>
                </a:solidFill>
              </a:rPr>
              <a:t>eastern </a:t>
            </a:r>
            <a:r>
              <a:rPr lang="en-US" sz="1350" b="1" dirty="0">
                <a:solidFill>
                  <a:schemeClr val="lt1"/>
                </a:solidFill>
              </a:rPr>
              <a:t>Sudan, </a:t>
            </a:r>
            <a:r>
              <a:rPr lang="en-US" sz="1350" b="1" dirty="0" smtClean="0">
                <a:solidFill>
                  <a:schemeClr val="lt1"/>
                </a:solidFill>
              </a:rPr>
              <a:t>north-central and east-central South Sudan, western Ethiopia, eastern Uganda, southwestern Kenya, and northern Tanzania. </a:t>
            </a:r>
            <a:r>
              <a:rPr lang="en-US" sz="1350" b="1" dirty="0">
                <a:solidFill>
                  <a:schemeClr val="lt1"/>
                </a:solidFill>
              </a:rPr>
              <a:t>Below-average rainfall was observed over parts of </a:t>
            </a:r>
            <a:r>
              <a:rPr lang="en-US" sz="1350" b="1" dirty="0" smtClean="0">
                <a:solidFill>
                  <a:schemeClr val="lt1"/>
                </a:solidFill>
              </a:rPr>
              <a:t>southern Sudan, southern, northeastern, and northwestern South </a:t>
            </a:r>
            <a:r>
              <a:rPr lang="en-US" sz="1350" b="1" dirty="0">
                <a:solidFill>
                  <a:schemeClr val="lt1"/>
                </a:solidFill>
              </a:rPr>
              <a:t>Sudan, and central </a:t>
            </a:r>
            <a:r>
              <a:rPr lang="en-US" sz="1350" b="1" dirty="0" smtClean="0">
                <a:solidFill>
                  <a:schemeClr val="lt1"/>
                </a:solidFill>
              </a:rPr>
              <a:t>Ethiopia</a:t>
            </a:r>
            <a:r>
              <a:rPr lang="en-US" sz="1350" b="1" dirty="0">
                <a:solidFill>
                  <a:schemeClr val="lt1"/>
                </a:solidFill>
              </a:rPr>
              <a:t>. In Central Africa, rainfall was above-average over </a:t>
            </a:r>
            <a:r>
              <a:rPr lang="en-US" sz="1350" b="1" dirty="0" smtClean="0">
                <a:solidFill>
                  <a:schemeClr val="lt1"/>
                </a:solidFill>
              </a:rPr>
              <a:t>parts of southeastern </a:t>
            </a:r>
            <a:r>
              <a:rPr lang="en-US" sz="1350" b="1" dirty="0">
                <a:solidFill>
                  <a:schemeClr val="lt1"/>
                </a:solidFill>
              </a:rPr>
              <a:t>Cameroon, </a:t>
            </a:r>
            <a:r>
              <a:rPr lang="en-US" sz="1350" b="1" dirty="0" smtClean="0">
                <a:solidFill>
                  <a:schemeClr val="lt1"/>
                </a:solidFill>
              </a:rPr>
              <a:t>southeastern</a:t>
            </a:r>
            <a:r>
              <a:rPr lang="en-US" sz="1350" b="1" dirty="0" smtClean="0">
                <a:solidFill>
                  <a:schemeClr val="lt1"/>
                </a:solidFill>
              </a:rPr>
              <a:t> </a:t>
            </a:r>
            <a:r>
              <a:rPr lang="en-US" sz="1350" b="1" dirty="0">
                <a:solidFill>
                  <a:schemeClr val="lt1"/>
                </a:solidFill>
              </a:rPr>
              <a:t>Chad, </a:t>
            </a:r>
            <a:r>
              <a:rPr lang="en-US" sz="1350" b="1" dirty="0" smtClean="0">
                <a:solidFill>
                  <a:schemeClr val="lt1"/>
                </a:solidFill>
              </a:rPr>
              <a:t>parts of central CAR</a:t>
            </a:r>
            <a:r>
              <a:rPr lang="en-US" sz="1350" b="1" dirty="0">
                <a:solidFill>
                  <a:schemeClr val="lt1"/>
                </a:solidFill>
              </a:rPr>
              <a:t>, </a:t>
            </a:r>
            <a:r>
              <a:rPr lang="en-US" sz="1350" b="1" dirty="0" smtClean="0">
                <a:solidFill>
                  <a:schemeClr val="lt1"/>
                </a:solidFill>
              </a:rPr>
              <a:t>central Congo, eastern Gabon, and west-central and east-central </a:t>
            </a:r>
            <a:r>
              <a:rPr lang="en-US" sz="1350" b="1" dirty="0">
                <a:solidFill>
                  <a:schemeClr val="lt1"/>
                </a:solidFill>
              </a:rPr>
              <a:t>DRC. Below-average rainfall was observed over much of </a:t>
            </a:r>
            <a:r>
              <a:rPr lang="en-US" sz="1350" b="1" dirty="0" smtClean="0">
                <a:solidFill>
                  <a:schemeClr val="lt1"/>
                </a:solidFill>
              </a:rPr>
              <a:t>Cameroon, southwestern Chad, northern Congo, northern and central DRC, and western and parts of southeastern CAR. </a:t>
            </a:r>
            <a:r>
              <a:rPr lang="en-US" sz="1350" b="1" dirty="0">
                <a:solidFill>
                  <a:schemeClr val="lt1"/>
                </a:solidFill>
              </a:rPr>
              <a:t>In West Africa, above-average rainfall was observed over much of </a:t>
            </a:r>
            <a:r>
              <a:rPr lang="en-US" sz="1350" b="1" dirty="0" smtClean="0">
                <a:solidFill>
                  <a:schemeClr val="lt1"/>
                </a:solidFill>
              </a:rPr>
              <a:t>Senegal, western Guinea-Bissau</a:t>
            </a:r>
            <a:r>
              <a:rPr lang="en-US" sz="1350" b="1" dirty="0">
                <a:solidFill>
                  <a:schemeClr val="lt1"/>
                </a:solidFill>
              </a:rPr>
              <a:t>, </a:t>
            </a:r>
            <a:r>
              <a:rPr lang="en-US" sz="1350" b="1" dirty="0" smtClean="0">
                <a:solidFill>
                  <a:schemeClr val="lt1"/>
                </a:solidFill>
              </a:rPr>
              <a:t>southwestern and southeastern Guinea, southwestern Mauritania, eastern Mali, northern Sierra Leone, central Liberia, northeastern Cote d’Ivoire, much of Ghana, northern and southern Togo, southern Benin, and south-central and parts of central Niger. Rainfall </a:t>
            </a:r>
            <a:r>
              <a:rPr lang="en-US" sz="1350" b="1" dirty="0">
                <a:solidFill>
                  <a:schemeClr val="lt1"/>
                </a:solidFill>
              </a:rPr>
              <a:t>was below-average over </a:t>
            </a:r>
            <a:r>
              <a:rPr lang="en-US" sz="1350" b="1" dirty="0" smtClean="0">
                <a:solidFill>
                  <a:schemeClr val="lt1"/>
                </a:solidFill>
              </a:rPr>
              <a:t>southeastern Mauritania, southwestern Mali, Burkina Faso, central Guinea. Eastern Guinea-Bissau, southern Sierra Leone, western and eastern Liberia, western Cote d’Ivoire, central Togo, northern Benin, western Niger, and most of Nigeria.</a:t>
            </a:r>
            <a:endParaRPr lang="en-US" sz="1350" b="1" dirty="0">
              <a:solidFill>
                <a:schemeClr val="lt1"/>
              </a:solidFill>
            </a:endParaRP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in </a:t>
            </a:r>
            <a:r>
              <a:rPr lang="en-US" sz="1350" b="1" dirty="0" smtClean="0">
                <a:solidFill>
                  <a:schemeClr val="lt1"/>
                </a:solidFill>
              </a:rPr>
              <a:t>the central and eastern Gulf of Guinea region, as well as much of central Africa. This includes primarily eastern Guinea to southern Chad and CAR, as well as southern Sudan, western South Sudan, and western Ethiopia. </a:t>
            </a:r>
            <a:r>
              <a:rPr lang="en-US" sz="1350" b="1" dirty="0">
                <a:solidFill>
                  <a:schemeClr val="lt1"/>
                </a:solidFill>
              </a:rPr>
              <a:t>In contrast, there is an increased chance for below-normal rainfall across </a:t>
            </a:r>
            <a:r>
              <a:rPr lang="en-US" sz="1350" b="1" dirty="0" smtClean="0">
                <a:solidFill>
                  <a:schemeClr val="lt1"/>
                </a:solidFill>
              </a:rPr>
              <a:t> parts of Senegal, Guinea-Bissau, Equatorial Guinea, Gabon, and the Lake Victoria region. </a:t>
            </a:r>
            <a:r>
              <a:rPr lang="en-US" sz="1350" b="1" dirty="0">
                <a:solidFill>
                  <a:schemeClr val="lt1"/>
                </a:solidFill>
              </a:rPr>
              <a:t>For week-2, there is an increased chance for above-normal rainfall across </a:t>
            </a:r>
            <a:r>
              <a:rPr lang="en-US" sz="1350" b="1" dirty="0" smtClean="0">
                <a:solidFill>
                  <a:schemeClr val="lt1"/>
                </a:solidFill>
              </a:rPr>
              <a:t>portions </a:t>
            </a:r>
            <a:r>
              <a:rPr lang="en-US" sz="1350" b="1" dirty="0">
                <a:solidFill>
                  <a:schemeClr val="lt1"/>
                </a:solidFill>
              </a:rPr>
              <a:t>of the </a:t>
            </a:r>
            <a:r>
              <a:rPr lang="en-US" sz="1350" b="1" dirty="0" smtClean="0">
                <a:solidFill>
                  <a:schemeClr val="lt1"/>
                </a:solidFill>
              </a:rPr>
              <a:t>Sahel, western and eastern Gulf of Guinea region, and northern and western Ethiopia. </a:t>
            </a:r>
            <a:r>
              <a:rPr lang="en-US" sz="1350" b="1" dirty="0">
                <a:solidFill>
                  <a:schemeClr val="lt1"/>
                </a:solidFill>
              </a:rPr>
              <a:t>In contrast, there is an increased chance for below-normal rainfall </a:t>
            </a:r>
            <a:r>
              <a:rPr lang="en-US" sz="1350" b="1" dirty="0" smtClean="0">
                <a:solidFill>
                  <a:schemeClr val="lt1"/>
                </a:solidFill>
              </a:rPr>
              <a:t>in Equatorial Guinea, Gabon, and the Lake Victoria region.</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111511" y="5158806"/>
            <a:ext cx="8991600" cy="1671186"/>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many parts of Sudan, western Ethiopia, </a:t>
            </a:r>
            <a:r>
              <a:rPr lang="en-US" sz="950" b="1" dirty="0" smtClean="0">
                <a:solidFill>
                  <a:schemeClr val="lt1"/>
                </a:solidFill>
              </a:rPr>
              <a:t>western </a:t>
            </a:r>
            <a:r>
              <a:rPr lang="en-US" sz="950" b="1" i="0" u="none" strike="noStrike" cap="none" dirty="0" smtClean="0">
                <a:solidFill>
                  <a:schemeClr val="lt1"/>
                </a:solidFill>
                <a:latin typeface="Arial"/>
                <a:ea typeface="Arial"/>
                <a:cs typeface="Arial"/>
                <a:sym typeface="Arial"/>
              </a:rPr>
              <a:t>Eritrea</a:t>
            </a:r>
            <a:r>
              <a:rPr lang="en-US" sz="950" b="1" i="0" u="none" strike="noStrike" cap="none" dirty="0" smtClean="0">
                <a:solidFill>
                  <a:schemeClr val="lt1"/>
                </a:solidFill>
                <a:latin typeface="Arial"/>
                <a:ea typeface="Arial"/>
                <a:cs typeface="Arial"/>
                <a:sym typeface="Arial"/>
              </a:rPr>
              <a:t>, </a:t>
            </a:r>
            <a:r>
              <a:rPr lang="en-US" sz="950" b="1" dirty="0" smtClean="0">
                <a:solidFill>
                  <a:schemeClr val="lt1"/>
                </a:solidFill>
              </a:rPr>
              <a:t>northeastern and northwestern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South Sudan,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northern and southeastern Uganda, parts of southwestern Kenya, and </a:t>
            </a:r>
            <a:r>
              <a:rPr lang="en-US" sz="950" b="1" dirty="0" smtClean="0">
                <a:solidFill>
                  <a:schemeClr val="lt1"/>
                </a:solidFill>
              </a:rPr>
              <a:t>parts of northern T</a:t>
            </a:r>
            <a:r>
              <a:rPr lang="en-US" sz="950" b="1" i="0" u="none" strike="noStrike" cap="none" dirty="0" smtClean="0">
                <a:solidFill>
                  <a:schemeClr val="lt1"/>
                </a:solidFill>
                <a:latin typeface="Arial"/>
                <a:ea typeface="Arial"/>
                <a:cs typeface="Arial"/>
                <a:sym typeface="Arial"/>
              </a:rPr>
              <a:t>anzania</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many parts of South 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eastern, central, </a:t>
            </a:r>
            <a:r>
              <a:rPr lang="en-US" sz="950" b="1" i="0" u="none" strike="noStrike" cap="none" dirty="0" smtClean="0">
                <a:solidFill>
                  <a:schemeClr val="lt1"/>
                </a:solidFill>
                <a:latin typeface="Arial"/>
                <a:ea typeface="Arial"/>
                <a:cs typeface="Arial"/>
                <a:sym typeface="Arial"/>
              </a:rPr>
              <a:t>and southern Ethiopia, parts of northern Somalia, western Kenya, and </a:t>
            </a:r>
            <a:r>
              <a:rPr lang="en-US" sz="950" b="1" dirty="0" smtClean="0">
                <a:solidFill>
                  <a:schemeClr val="lt1"/>
                </a:solidFill>
              </a:rPr>
              <a:t>western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the western portion of South Africa, </a:t>
            </a:r>
            <a:r>
              <a:rPr lang="en-US" sz="950" b="1" i="0" u="none" strike="noStrike" cap="none" dirty="0" smtClean="0">
                <a:solidFill>
                  <a:schemeClr val="lt1"/>
                </a:solidFill>
                <a:latin typeface="Arial"/>
                <a:ea typeface="Arial"/>
                <a:cs typeface="Arial"/>
                <a:sym typeface="Arial"/>
              </a:rPr>
              <a:t>eastern Madagascar, and central Mozambique.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pockets of eastern South </a:t>
            </a:r>
            <a:r>
              <a:rPr lang="en-US" sz="950" b="1" i="0" u="none" strike="noStrike" cap="none" dirty="0" smtClean="0">
                <a:solidFill>
                  <a:schemeClr val="lt1"/>
                </a:solidFill>
                <a:latin typeface="Arial"/>
                <a:ea typeface="Arial"/>
                <a:cs typeface="Arial"/>
                <a:sym typeface="Arial"/>
              </a:rPr>
              <a:t>Africa, Lesotho, </a:t>
            </a:r>
            <a:r>
              <a:rPr lang="en-US" sz="950" b="1" i="0" u="none" strike="noStrike" cap="none" dirty="0" smtClean="0">
                <a:solidFill>
                  <a:schemeClr val="lt1"/>
                </a:solidFill>
                <a:latin typeface="Arial"/>
                <a:ea typeface="Arial"/>
                <a:cs typeface="Arial"/>
                <a:sym typeface="Arial"/>
              </a:rPr>
              <a:t>and southern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the far northern </a:t>
            </a:r>
            <a:r>
              <a:rPr lang="en-US" sz="950" b="1" dirty="0" smtClean="0">
                <a:solidFill>
                  <a:schemeClr val="lt1"/>
                </a:solidFill>
              </a:rPr>
              <a:t>Cameroon, many parts of </a:t>
            </a:r>
            <a:r>
              <a:rPr lang="en-US" sz="950" b="1" dirty="0" smtClean="0">
                <a:solidFill>
                  <a:schemeClr val="lt1"/>
                </a:solidFill>
              </a:rPr>
              <a:t>CAR, eastern </a:t>
            </a:r>
            <a:r>
              <a:rPr lang="en-US" sz="950" b="1" dirty="0" smtClean="0">
                <a:solidFill>
                  <a:schemeClr val="lt1"/>
                </a:solidFill>
              </a:rPr>
              <a:t>Chad, </a:t>
            </a:r>
            <a:r>
              <a:rPr lang="en-US" sz="950" b="1" dirty="0" smtClean="0">
                <a:solidFill>
                  <a:schemeClr val="lt1"/>
                </a:solidFill>
              </a:rPr>
              <a:t>parts of northern Congo</a:t>
            </a:r>
            <a:r>
              <a:rPr lang="en-US" sz="950" b="1" dirty="0" smtClean="0">
                <a:solidFill>
                  <a:schemeClr val="lt1"/>
                </a:solidFill>
              </a:rPr>
              <a:t>, and parts of </a:t>
            </a:r>
            <a:r>
              <a:rPr lang="en-US" sz="950" b="1" dirty="0" smtClean="0">
                <a:solidFill>
                  <a:schemeClr val="lt1"/>
                </a:solidFill>
              </a:rPr>
              <a:t>northwestern </a:t>
            </a:r>
            <a:r>
              <a:rPr lang="en-US" sz="950" b="1" dirty="0" smtClean="0">
                <a:solidFill>
                  <a:schemeClr val="lt1"/>
                </a:solidFill>
              </a:rPr>
              <a:t>DRC</a:t>
            </a:r>
            <a:r>
              <a:rPr lang="en-US" sz="950" b="1" i="0" u="none" strike="noStrike" cap="none" dirty="0" smtClean="0">
                <a:solidFill>
                  <a:schemeClr val="lt1"/>
                </a:solidFill>
                <a:latin typeface="Arial"/>
                <a:ea typeface="Arial"/>
                <a:cs typeface="Arial"/>
                <a:sym typeface="Arial"/>
              </a:rPr>
              <a:t>. Rainfall was below-average over </a:t>
            </a:r>
            <a:r>
              <a:rPr lang="en-US" sz="950" b="1" i="0" u="none" strike="noStrike" cap="none" dirty="0" smtClean="0">
                <a:solidFill>
                  <a:schemeClr val="lt1"/>
                </a:solidFill>
                <a:latin typeface="Arial"/>
                <a:ea typeface="Arial"/>
                <a:cs typeface="Arial"/>
                <a:sym typeface="Arial"/>
              </a:rPr>
              <a:t>most of </a:t>
            </a:r>
            <a:r>
              <a:rPr lang="en-US" sz="950" b="1" i="0" u="none" strike="noStrike" cap="none" dirty="0" smtClean="0">
                <a:solidFill>
                  <a:schemeClr val="lt1"/>
                </a:solidFill>
                <a:latin typeface="Arial"/>
                <a:ea typeface="Arial"/>
                <a:cs typeface="Arial"/>
                <a:sym typeface="Arial"/>
              </a:rPr>
              <a:t>Cameroon, Equatorial Guinea, northern Gabon, </a:t>
            </a:r>
            <a:r>
              <a:rPr lang="en-US" sz="950" b="1" dirty="0" smtClean="0">
                <a:solidFill>
                  <a:schemeClr val="lt1"/>
                </a:solidFill>
              </a:rPr>
              <a:t>most of </a:t>
            </a:r>
            <a:r>
              <a:rPr lang="en-US" sz="950" b="1" i="0" u="none" strike="noStrike" cap="none" dirty="0" smtClean="0">
                <a:solidFill>
                  <a:schemeClr val="lt1"/>
                </a:solidFill>
                <a:latin typeface="Arial"/>
                <a:ea typeface="Arial"/>
                <a:cs typeface="Arial"/>
                <a:sym typeface="Arial"/>
              </a:rPr>
              <a:t>central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DRC, </a:t>
            </a:r>
            <a:r>
              <a:rPr lang="en-US" sz="950" b="1" dirty="0" smtClean="0">
                <a:solidFill>
                  <a:schemeClr val="lt1"/>
                </a:solidFill>
              </a:rPr>
              <a:t>southwestern </a:t>
            </a:r>
            <a:r>
              <a:rPr lang="en-US" sz="950" b="1" i="0" u="none" strike="noStrike" cap="none" dirty="0" smtClean="0">
                <a:solidFill>
                  <a:schemeClr val="lt1"/>
                </a:solidFill>
                <a:latin typeface="Arial"/>
                <a:ea typeface="Arial"/>
                <a:cs typeface="Arial"/>
                <a:sym typeface="Arial"/>
              </a:rPr>
              <a:t>Chad,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parts of northern and southeastern CAR</a:t>
            </a:r>
            <a:r>
              <a:rPr lang="en-US" sz="950" b="1" i="0" u="none" strike="noStrike" cap="none" dirty="0" smtClean="0">
                <a:solidFill>
                  <a:schemeClr val="lt1"/>
                </a:solidFill>
                <a:latin typeface="Arial"/>
                <a:ea typeface="Arial"/>
                <a:cs typeface="Arial"/>
                <a:sym typeface="Arial"/>
              </a:rPr>
              <a:t>.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Senegal,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smtClean="0">
                <a:solidFill>
                  <a:schemeClr val="lt1"/>
                </a:solidFill>
                <a:latin typeface="Arial"/>
                <a:ea typeface="Arial"/>
                <a:cs typeface="Arial"/>
                <a:sym typeface="Arial"/>
              </a:rPr>
              <a:t>Mauritania, </a:t>
            </a:r>
            <a:r>
              <a:rPr lang="en-US" sz="950" b="1" i="0" u="none" strike="noStrike" cap="none" dirty="0" smtClean="0">
                <a:solidFill>
                  <a:schemeClr val="lt1"/>
                </a:solidFill>
                <a:latin typeface="Arial"/>
                <a:ea typeface="Arial"/>
                <a:cs typeface="Arial"/>
                <a:sym typeface="Arial"/>
              </a:rPr>
              <a:t>The Gambia, Guinea-Bissau</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western and southern Guinea</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northern Sierra </a:t>
            </a:r>
            <a:r>
              <a:rPr lang="en-US" sz="950" b="1" i="0" u="none" strike="noStrike" cap="none" dirty="0" smtClean="0">
                <a:solidFill>
                  <a:schemeClr val="lt1"/>
                </a:solidFill>
                <a:latin typeface="Arial"/>
                <a:ea typeface="Arial"/>
                <a:cs typeface="Arial"/>
                <a:sym typeface="Arial"/>
              </a:rPr>
              <a:t>Leone, eastern </a:t>
            </a:r>
            <a:r>
              <a:rPr lang="en-US" sz="950" b="1" i="0" u="none" strike="noStrike" cap="none" dirty="0" smtClean="0">
                <a:solidFill>
                  <a:schemeClr val="lt1"/>
                </a:solidFill>
                <a:latin typeface="Arial"/>
                <a:ea typeface="Arial"/>
                <a:cs typeface="Arial"/>
                <a:sym typeface="Arial"/>
              </a:rPr>
              <a:t>and northwestern Liberia</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Mali, much of Cote d’Ivoire, pockets of </a:t>
            </a:r>
            <a:r>
              <a:rPr lang="en-US" sz="950" b="1" i="0" u="none" strike="noStrike" cap="none" dirty="0" smtClean="0">
                <a:solidFill>
                  <a:schemeClr val="lt1"/>
                </a:solidFill>
                <a:latin typeface="Arial"/>
                <a:ea typeface="Arial"/>
                <a:cs typeface="Arial"/>
                <a:sym typeface="Arial"/>
              </a:rPr>
              <a:t>northern and southern Burkina </a:t>
            </a:r>
            <a:r>
              <a:rPr lang="en-US" sz="950" b="1" i="0" u="none" strike="noStrike" cap="none" dirty="0" smtClean="0">
                <a:solidFill>
                  <a:schemeClr val="lt1"/>
                </a:solidFill>
                <a:latin typeface="Arial"/>
                <a:ea typeface="Arial"/>
                <a:cs typeface="Arial"/>
                <a:sym typeface="Arial"/>
              </a:rPr>
              <a:t>Faso, much of Ghana, Togo, Benin, parts of western and southern Niger, and western and central Nigeria. Below-average rainfall was observed over western, </a:t>
            </a:r>
            <a:r>
              <a:rPr lang="en-US" sz="950" b="1" i="0" u="none" strike="noStrike" cap="none" dirty="0" smtClean="0">
                <a:solidFill>
                  <a:schemeClr val="lt1"/>
                </a:solidFill>
                <a:latin typeface="Arial"/>
                <a:ea typeface="Arial"/>
                <a:cs typeface="Arial"/>
                <a:sym typeface="Arial"/>
              </a:rPr>
              <a:t>central, </a:t>
            </a:r>
            <a:r>
              <a:rPr lang="en-US" sz="950" b="1" i="0" u="none" strike="noStrike" cap="none" dirty="0" smtClean="0">
                <a:solidFill>
                  <a:schemeClr val="lt1"/>
                </a:solidFill>
                <a:latin typeface="Arial"/>
                <a:ea typeface="Arial"/>
                <a:cs typeface="Arial"/>
                <a:sym typeface="Arial"/>
              </a:rPr>
              <a:t>and northern Mali, </a:t>
            </a:r>
            <a:r>
              <a:rPr lang="en-US" sz="950" b="1" i="0" u="none" strike="noStrike" cap="none" dirty="0" smtClean="0">
                <a:solidFill>
                  <a:schemeClr val="lt1"/>
                </a:solidFill>
                <a:latin typeface="Arial"/>
                <a:ea typeface="Arial"/>
                <a:cs typeface="Arial"/>
                <a:sym typeface="Arial"/>
              </a:rPr>
              <a:t>southwestern and central Liberia</a:t>
            </a:r>
            <a:r>
              <a:rPr lang="en-US" sz="950" b="1" i="0" u="none" strike="noStrike" cap="none" dirty="0" smtClean="0">
                <a:solidFill>
                  <a:schemeClr val="lt1"/>
                </a:solidFill>
                <a:latin typeface="Arial"/>
                <a:ea typeface="Arial"/>
                <a:cs typeface="Arial"/>
                <a:sym typeface="Arial"/>
              </a:rPr>
              <a:t>, </a:t>
            </a:r>
            <a:r>
              <a:rPr lang="en-US" sz="950" b="1" dirty="0" smtClean="0">
                <a:solidFill>
                  <a:schemeClr val="lt1"/>
                </a:solidFill>
              </a:rPr>
              <a:t>central </a:t>
            </a:r>
            <a:r>
              <a:rPr lang="en-US" sz="950" b="1" i="0" u="none" strike="noStrike" cap="none" dirty="0" smtClean="0">
                <a:solidFill>
                  <a:schemeClr val="lt1"/>
                </a:solidFill>
                <a:latin typeface="Arial"/>
                <a:ea typeface="Arial"/>
                <a:cs typeface="Arial"/>
                <a:sym typeface="Arial"/>
              </a:rPr>
              <a:t>Burkina </a:t>
            </a:r>
            <a:r>
              <a:rPr lang="en-US" sz="950" b="1" i="0" u="none" strike="noStrike" cap="none" dirty="0" smtClean="0">
                <a:solidFill>
                  <a:schemeClr val="lt1"/>
                </a:solidFill>
                <a:latin typeface="Arial"/>
                <a:ea typeface="Arial"/>
                <a:cs typeface="Arial"/>
                <a:sym typeface="Arial"/>
              </a:rPr>
              <a:t>Faso, </a:t>
            </a:r>
            <a:r>
              <a:rPr lang="en-US" sz="950" b="1" i="0" u="none" strike="noStrike" cap="none" dirty="0" smtClean="0">
                <a:solidFill>
                  <a:schemeClr val="lt1"/>
                </a:solidFill>
                <a:latin typeface="Arial"/>
                <a:ea typeface="Arial"/>
                <a:cs typeface="Arial"/>
                <a:sym typeface="Arial"/>
              </a:rPr>
              <a:t>southern Sierra Leone, parts of western Cote d’Ivoire, southeastern Mauritania, parts </a:t>
            </a:r>
            <a:r>
              <a:rPr lang="en-US" sz="950" b="1" i="0" u="none" strike="noStrike" cap="none" dirty="0" smtClean="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southwestern and central Niger</a:t>
            </a:r>
            <a:r>
              <a:rPr lang="en-US" sz="950" b="1" i="0" u="none" strike="noStrike" cap="none" dirty="0" smtClean="0">
                <a:solidFill>
                  <a:schemeClr val="lt1"/>
                </a:solidFill>
                <a:latin typeface="Arial"/>
                <a:ea typeface="Arial"/>
                <a:cs typeface="Arial"/>
                <a:sym typeface="Arial"/>
              </a:rPr>
              <a:t>, and eastern </a:t>
            </a:r>
            <a:r>
              <a:rPr lang="en-US" sz="950" b="1" i="0" u="none" strike="noStrike" cap="none" dirty="0" smtClean="0">
                <a:solidFill>
                  <a:schemeClr val="lt1"/>
                </a:solidFill>
                <a:latin typeface="Arial"/>
                <a:ea typeface="Arial"/>
                <a:cs typeface="Arial"/>
                <a:sym typeface="Arial"/>
              </a:rPr>
              <a:t>and central Nigeria</a:t>
            </a:r>
            <a:r>
              <a:rPr lang="en-US" sz="950" b="1" i="0" u="none" strike="noStrike" cap="none" dirty="0" smtClean="0">
                <a:solidFill>
                  <a:schemeClr val="lt1"/>
                </a:solidFill>
                <a:latin typeface="Arial"/>
                <a:ea typeface="Arial"/>
                <a:cs typeface="Arial"/>
                <a:sym typeface="Arial"/>
              </a:rPr>
              <a:t>.</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40803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many parts of </a:t>
            </a:r>
            <a:r>
              <a:rPr lang="en-US" sz="950" b="1" i="0" u="none" strike="noStrike" cap="none" dirty="0" smtClean="0">
                <a:solidFill>
                  <a:schemeClr val="lt1"/>
                </a:solidFill>
                <a:latin typeface="Arial"/>
                <a:ea typeface="Arial"/>
                <a:cs typeface="Arial"/>
                <a:sym typeface="Arial"/>
              </a:rPr>
              <a:t>eastern and southwestern Sudan, Eritrea</a:t>
            </a:r>
            <a:r>
              <a:rPr lang="en-US" sz="950" b="1" i="0" u="none" strike="noStrike" cap="none" dirty="0" smtClean="0">
                <a:solidFill>
                  <a:schemeClr val="lt1"/>
                </a:solidFill>
                <a:latin typeface="Arial"/>
                <a:ea typeface="Arial"/>
                <a:cs typeface="Arial"/>
                <a:sym typeface="Arial"/>
              </a:rPr>
              <a:t>, and pockets of northern </a:t>
            </a:r>
            <a:r>
              <a:rPr lang="en-US" sz="950" b="1" i="0" u="none" strike="noStrike" cap="none" dirty="0" smtClean="0">
                <a:solidFill>
                  <a:schemeClr val="lt1"/>
                </a:solidFill>
                <a:latin typeface="Arial"/>
                <a:ea typeface="Arial"/>
                <a:cs typeface="Arial"/>
                <a:sym typeface="Arial"/>
              </a:rPr>
              <a:t>Ethiopia, coastal and southwestern Kenya, and northern Tanzania. </a:t>
            </a:r>
            <a:r>
              <a:rPr lang="en-US" sz="950" b="1" i="0" u="none" strike="noStrike" cap="none" dirty="0">
                <a:solidFill>
                  <a:schemeClr val="lt1"/>
                </a:solidFill>
                <a:latin typeface="Arial"/>
                <a:ea typeface="Arial"/>
                <a:cs typeface="Arial"/>
                <a:sym typeface="Arial"/>
              </a:rPr>
              <a:t>Rainfall was below-average </a:t>
            </a:r>
            <a:r>
              <a:rPr lang="en-US" sz="950" b="1" i="0" u="none" strike="noStrike" cap="none" dirty="0" smtClean="0">
                <a:solidFill>
                  <a:schemeClr val="lt1"/>
                </a:solidFill>
                <a:latin typeface="Arial"/>
                <a:ea typeface="Arial"/>
                <a:cs typeface="Arial"/>
                <a:sym typeface="Arial"/>
              </a:rPr>
              <a:t>over south-central </a:t>
            </a:r>
            <a:r>
              <a:rPr lang="en-US" sz="950" b="1" i="0" u="none" strike="noStrike" cap="none" dirty="0" smtClean="0">
                <a:solidFill>
                  <a:schemeClr val="lt1"/>
                </a:solidFill>
                <a:latin typeface="Arial"/>
                <a:ea typeface="Arial"/>
                <a:cs typeface="Arial"/>
                <a:sym typeface="Arial"/>
              </a:rPr>
              <a:t>Sudan, much South Sudan, central and southern Ethiopia, </a:t>
            </a:r>
            <a:r>
              <a:rPr lang="en-US" sz="950" b="1" i="0" u="none" strike="noStrike" cap="none" dirty="0" smtClean="0">
                <a:solidFill>
                  <a:schemeClr val="lt1"/>
                </a:solidFill>
                <a:latin typeface="Arial"/>
                <a:ea typeface="Arial"/>
                <a:cs typeface="Arial"/>
                <a:sym typeface="Arial"/>
              </a:rPr>
              <a:t>Rwanda</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Uganda, northern Somalia, and parts of western </a:t>
            </a:r>
            <a:r>
              <a:rPr lang="en-US" sz="950" b="1" i="0" u="none" strike="noStrike" cap="none" dirty="0" smtClean="0">
                <a:solidFill>
                  <a:schemeClr val="lt1"/>
                </a:solidFill>
                <a:latin typeface="Arial"/>
                <a:ea typeface="Arial"/>
                <a:cs typeface="Arial"/>
                <a:sym typeface="Arial"/>
              </a:rPr>
              <a:t>Kenya. </a:t>
            </a:r>
            <a:r>
              <a:rPr lang="en-US" sz="950" b="1" i="0" u="none" strike="noStrike" cap="none" dirty="0" smtClean="0">
                <a:solidFill>
                  <a:schemeClr val="lt1"/>
                </a:solidFill>
                <a:latin typeface="Arial"/>
                <a:ea typeface="Arial"/>
                <a:cs typeface="Arial"/>
                <a:sym typeface="Arial"/>
              </a:rPr>
              <a:t>In Southern Africa, rainfall was above average over eastern Madagascar and below average over much of southern South Africa, Lesotho, and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In </a:t>
            </a:r>
            <a:r>
              <a:rPr lang="en-US" sz="950" b="1" i="0" u="none" strike="noStrike" cap="none" dirty="0">
                <a:solidFill>
                  <a:schemeClr val="lt1"/>
                </a:solidFill>
                <a:latin typeface="Arial"/>
                <a:ea typeface="Arial"/>
                <a:cs typeface="Arial"/>
                <a:sym typeface="Arial"/>
              </a:rPr>
              <a:t>Central Africa, rainfall was above-average over </a:t>
            </a:r>
            <a:r>
              <a:rPr lang="en-US" sz="950" b="1" dirty="0" smtClean="0">
                <a:solidFill>
                  <a:schemeClr val="lt1"/>
                </a:solidFill>
              </a:rPr>
              <a:t>central</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Congo, </a:t>
            </a:r>
            <a:r>
              <a:rPr lang="en-US" sz="950" b="1" dirty="0" smtClean="0">
                <a:solidFill>
                  <a:schemeClr val="lt1"/>
                </a:solidFill>
              </a:rPr>
              <a:t>central </a:t>
            </a:r>
            <a:r>
              <a:rPr lang="en-US" sz="950" b="1" i="0" u="none" strike="noStrike" cap="none" dirty="0" smtClean="0">
                <a:solidFill>
                  <a:schemeClr val="lt1"/>
                </a:solidFill>
                <a:latin typeface="Arial"/>
                <a:ea typeface="Arial"/>
                <a:cs typeface="Arial"/>
                <a:sym typeface="Arial"/>
              </a:rPr>
              <a:t>CAR</a:t>
            </a:r>
            <a:r>
              <a:rPr lang="en-US" sz="950" b="1" i="0" u="none" strike="noStrike" cap="none" dirty="0" smtClean="0">
                <a:solidFill>
                  <a:schemeClr val="lt1"/>
                </a:solidFill>
                <a:latin typeface="Arial"/>
                <a:ea typeface="Arial"/>
                <a:cs typeface="Arial"/>
                <a:sym typeface="Arial"/>
              </a:rPr>
              <a:t>, pockets of </a:t>
            </a:r>
            <a:r>
              <a:rPr lang="en-US" sz="950" b="1" i="0" u="none" strike="noStrike" cap="none" dirty="0" smtClean="0">
                <a:solidFill>
                  <a:schemeClr val="lt1"/>
                </a:solidFill>
                <a:latin typeface="Arial"/>
                <a:ea typeface="Arial"/>
                <a:cs typeface="Arial"/>
                <a:sym typeface="Arial"/>
              </a:rPr>
              <a:t>southeastern Chad</a:t>
            </a:r>
            <a:r>
              <a:rPr lang="en-US" sz="950" b="1" i="0" u="none" strike="noStrike" cap="none" dirty="0" smtClean="0">
                <a:solidFill>
                  <a:schemeClr val="lt1"/>
                </a:solidFill>
                <a:latin typeface="Arial"/>
                <a:ea typeface="Arial"/>
                <a:cs typeface="Arial"/>
                <a:sym typeface="Arial"/>
              </a:rPr>
              <a:t>, and northwestern </a:t>
            </a:r>
            <a:r>
              <a:rPr lang="en-US" sz="950" b="1" i="0" u="none" strike="noStrike" cap="none" dirty="0" smtClean="0">
                <a:solidFill>
                  <a:schemeClr val="lt1"/>
                </a:solidFill>
                <a:latin typeface="Arial"/>
                <a:ea typeface="Arial"/>
                <a:cs typeface="Arial"/>
                <a:sym typeface="Arial"/>
              </a:rPr>
              <a:t>and east-central DRC</a:t>
            </a:r>
            <a:r>
              <a:rPr lang="en-US" sz="950" b="1" i="0" u="none" strike="noStrike" cap="none" dirty="0" smtClean="0">
                <a:solidFill>
                  <a:schemeClr val="lt1"/>
                </a:solidFill>
                <a:latin typeface="Arial"/>
                <a:ea typeface="Arial"/>
                <a:cs typeface="Arial"/>
                <a:sym typeface="Arial"/>
              </a:rPr>
              <a:t>. Below-average rainfall was observed over much of Cameroon, central and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smtClean="0">
                <a:solidFill>
                  <a:schemeClr val="lt1"/>
                </a:solidFill>
                <a:latin typeface="Arial"/>
                <a:ea typeface="Arial"/>
                <a:cs typeface="Arial"/>
                <a:sym typeface="Arial"/>
              </a:rPr>
              <a:t>Chad, </a:t>
            </a:r>
            <a:r>
              <a:rPr lang="en-US" sz="950" b="1" i="0" u="none" strike="noStrike" cap="none" dirty="0" smtClean="0">
                <a:solidFill>
                  <a:schemeClr val="lt1"/>
                </a:solidFill>
                <a:latin typeface="Arial"/>
                <a:ea typeface="Arial"/>
                <a:cs typeface="Arial"/>
                <a:sym typeface="Arial"/>
              </a:rPr>
              <a:t>Equatorial Guinea, and </a:t>
            </a:r>
            <a:r>
              <a:rPr lang="en-US" sz="950" b="1" i="0" u="none" strike="noStrike" cap="none" dirty="0" smtClean="0">
                <a:solidFill>
                  <a:schemeClr val="lt1"/>
                </a:solidFill>
                <a:latin typeface="Arial"/>
                <a:ea typeface="Arial"/>
                <a:cs typeface="Arial"/>
                <a:sym typeface="Arial"/>
              </a:rPr>
              <a:t>central and </a:t>
            </a:r>
            <a:r>
              <a:rPr lang="en-US" sz="950" b="1" i="0" u="none" strike="noStrike" cap="none" dirty="0" smtClean="0">
                <a:solidFill>
                  <a:schemeClr val="lt1"/>
                </a:solidFill>
                <a:latin typeface="Arial"/>
                <a:ea typeface="Arial"/>
                <a:cs typeface="Arial"/>
                <a:sym typeface="Arial"/>
              </a:rPr>
              <a:t>northeastern </a:t>
            </a:r>
            <a:r>
              <a:rPr lang="en-US" sz="950" b="1" i="0" u="none" strike="noStrike" cap="none" dirty="0" smtClean="0">
                <a:solidFill>
                  <a:schemeClr val="lt1"/>
                </a:solidFill>
                <a:latin typeface="Arial"/>
                <a:ea typeface="Arial"/>
                <a:cs typeface="Arial"/>
                <a:sym typeface="Arial"/>
              </a:rPr>
              <a:t>DRC.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pockets of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smtClean="0">
                <a:solidFill>
                  <a:schemeClr val="lt1"/>
                </a:solidFill>
                <a:latin typeface="Arial"/>
                <a:ea typeface="Arial"/>
                <a:cs typeface="Arial"/>
                <a:sym typeface="Arial"/>
              </a:rPr>
              <a:t>Mauritania, Senegal, western Guinea, </a:t>
            </a:r>
            <a:r>
              <a:rPr lang="en-US" sz="950" b="1" i="0" u="none" strike="noStrike" cap="none" dirty="0" smtClean="0">
                <a:solidFill>
                  <a:schemeClr val="lt1"/>
                </a:solidFill>
                <a:latin typeface="Arial"/>
                <a:ea typeface="Arial"/>
                <a:cs typeface="Arial"/>
                <a:sym typeface="Arial"/>
              </a:rPr>
              <a:t>Guinea-Bissau, </a:t>
            </a:r>
            <a:r>
              <a:rPr lang="en-US" sz="950" b="1" dirty="0" smtClean="0">
                <a:solidFill>
                  <a:schemeClr val="lt1"/>
                </a:solidFill>
              </a:rPr>
              <a:t>northern Sierra Leone, northeastern Burkina Faso, </a:t>
            </a:r>
            <a:r>
              <a:rPr lang="en-US" sz="950" b="1" i="0" u="none" strike="noStrike" cap="none" dirty="0" smtClean="0">
                <a:solidFill>
                  <a:schemeClr val="lt1"/>
                </a:solidFill>
                <a:latin typeface="Arial"/>
                <a:ea typeface="Arial"/>
                <a:cs typeface="Arial"/>
                <a:sym typeface="Arial"/>
              </a:rPr>
              <a:t>pockets </a:t>
            </a:r>
            <a:r>
              <a:rPr lang="en-US" sz="950" b="1" i="0" u="none" strike="noStrike" cap="none" dirty="0" smtClean="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eastern Cote </a:t>
            </a:r>
            <a:r>
              <a:rPr lang="en-US" sz="950" b="1" i="0" u="none" strike="noStrike" cap="none" dirty="0" smtClean="0">
                <a:solidFill>
                  <a:schemeClr val="lt1"/>
                </a:solidFill>
                <a:latin typeface="Arial"/>
                <a:ea typeface="Arial"/>
                <a:cs typeface="Arial"/>
                <a:sym typeface="Arial"/>
              </a:rPr>
              <a:t>d’Ivoire and </a:t>
            </a:r>
            <a:r>
              <a:rPr lang="en-US" sz="950" b="1" i="0" u="none" strike="noStrike" cap="none" dirty="0" smtClean="0">
                <a:solidFill>
                  <a:schemeClr val="lt1"/>
                </a:solidFill>
                <a:latin typeface="Arial"/>
                <a:ea typeface="Arial"/>
                <a:cs typeface="Arial"/>
                <a:sym typeface="Arial"/>
              </a:rPr>
              <a:t>western Niger</a:t>
            </a:r>
            <a:r>
              <a:rPr lang="en-US" sz="950" b="1" i="0" u="none" strike="noStrike" cap="none" dirty="0" smtClean="0">
                <a:solidFill>
                  <a:schemeClr val="lt1"/>
                </a:solidFill>
                <a:latin typeface="Arial"/>
                <a:ea typeface="Arial"/>
                <a:cs typeface="Arial"/>
                <a:sym typeface="Arial"/>
              </a:rPr>
              <a:t>, </a:t>
            </a:r>
            <a:r>
              <a:rPr lang="en-US" sz="950" b="1" dirty="0" smtClean="0">
                <a:solidFill>
                  <a:schemeClr val="lt1"/>
                </a:solidFill>
              </a:rPr>
              <a:t>central and southern </a:t>
            </a:r>
            <a:r>
              <a:rPr lang="en-US" sz="950" b="1" i="0" u="none" strike="noStrike" cap="none" dirty="0" smtClean="0">
                <a:solidFill>
                  <a:schemeClr val="lt1"/>
                </a:solidFill>
                <a:latin typeface="Arial"/>
                <a:ea typeface="Arial"/>
                <a:cs typeface="Arial"/>
                <a:sym typeface="Arial"/>
              </a:rPr>
              <a:t>Ghana</a:t>
            </a:r>
            <a:r>
              <a:rPr lang="en-US" sz="950" b="1" i="0" u="none" strike="noStrike" cap="none" dirty="0" smtClean="0">
                <a:solidFill>
                  <a:schemeClr val="lt1"/>
                </a:solidFill>
                <a:latin typeface="Arial"/>
                <a:ea typeface="Arial"/>
                <a:cs typeface="Arial"/>
                <a:sym typeface="Arial"/>
              </a:rPr>
              <a:t>, Togo, Benin, and western Nigeria. Below-average rainfall was observed over much of Mali, </a:t>
            </a:r>
            <a:r>
              <a:rPr lang="en-US" sz="950" b="1" dirty="0" smtClean="0">
                <a:solidFill>
                  <a:schemeClr val="lt1"/>
                </a:solidFill>
              </a:rPr>
              <a:t>central and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Guinea, western </a:t>
            </a:r>
            <a:r>
              <a:rPr lang="en-US" sz="950" b="1" i="0" u="none" strike="noStrike" cap="none" dirty="0" smtClean="0">
                <a:solidFill>
                  <a:schemeClr val="lt1"/>
                </a:solidFill>
                <a:latin typeface="Arial"/>
                <a:ea typeface="Arial"/>
                <a:cs typeface="Arial"/>
                <a:sym typeface="Arial"/>
              </a:rPr>
              <a:t>and central </a:t>
            </a:r>
            <a:r>
              <a:rPr lang="en-US" sz="950" b="1" dirty="0" smtClean="0">
                <a:solidFill>
                  <a:schemeClr val="lt1"/>
                </a:solidFill>
              </a:rPr>
              <a:t>Burkina </a:t>
            </a:r>
            <a:r>
              <a:rPr lang="en-US" sz="950" b="1" dirty="0" smtClean="0">
                <a:solidFill>
                  <a:schemeClr val="lt1"/>
                </a:solidFill>
              </a:rPr>
              <a:t>Faso, </a:t>
            </a:r>
            <a:r>
              <a:rPr lang="en-US" sz="950" b="1" dirty="0" smtClean="0">
                <a:solidFill>
                  <a:schemeClr val="lt1"/>
                </a:solidFill>
              </a:rPr>
              <a:t>southern </a:t>
            </a:r>
            <a:r>
              <a:rPr lang="en-US" sz="950" b="1" dirty="0" smtClean="0">
                <a:solidFill>
                  <a:schemeClr val="lt1"/>
                </a:solidFill>
              </a:rPr>
              <a:t>Niger</a:t>
            </a:r>
            <a:r>
              <a:rPr lang="en-US" sz="950" b="1" dirty="0" smtClean="0">
                <a:solidFill>
                  <a:schemeClr val="lt1"/>
                </a:solidFill>
              </a:rPr>
              <a:t>, </a:t>
            </a:r>
            <a:r>
              <a:rPr lang="en-US" sz="950" b="1" dirty="0" smtClean="0">
                <a:solidFill>
                  <a:schemeClr val="lt1"/>
                </a:solidFill>
              </a:rPr>
              <a:t>northern Ghana, central and southern Sierra Leone, most of Liberia, northwestern Cote d’Ivoire, and </a:t>
            </a:r>
            <a:r>
              <a:rPr lang="en-US" sz="950" b="1" dirty="0" smtClean="0">
                <a:solidFill>
                  <a:schemeClr val="lt1"/>
                </a:solidFill>
              </a:rPr>
              <a:t>northern, </a:t>
            </a:r>
            <a:r>
              <a:rPr lang="en-US" sz="950" b="1" dirty="0" smtClean="0">
                <a:solidFill>
                  <a:schemeClr val="lt1"/>
                </a:solidFill>
              </a:rPr>
              <a:t>central, </a:t>
            </a:r>
            <a:r>
              <a:rPr lang="en-US" sz="950" b="1" dirty="0" smtClean="0">
                <a:solidFill>
                  <a:schemeClr val="lt1"/>
                </a:solidFill>
              </a:rPr>
              <a:t>and eastern Nigeria. </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115493"/>
            <a:ext cx="8991600" cy="1631175"/>
          </a:xfrm>
          <a:prstGeom prst="rect">
            <a:avLst/>
          </a:prstGeom>
          <a:noFill/>
          <a:ln>
            <a:noFill/>
          </a:ln>
        </p:spPr>
        <p:txBody>
          <a:bodyPr spcFirstLastPara="1" wrap="square" lIns="91425" tIns="45700" rIns="91425" bIns="45700" anchor="t" anchorCtr="0">
            <a:spAutoFit/>
          </a:bodyPr>
          <a:lstStyle/>
          <a:p>
            <a:pPr marL="171450" algn="just">
              <a:buClr>
                <a:schemeClr val="lt1"/>
              </a:buClr>
              <a:buSzPts val="900"/>
            </a:pPr>
            <a:r>
              <a:rPr lang="en-US" sz="1000" b="1" dirty="0" smtClean="0">
                <a:solidFill>
                  <a:schemeClr val="lt1"/>
                </a:solidFill>
              </a:rPr>
              <a:t>During </a:t>
            </a:r>
            <a:r>
              <a:rPr lang="en-US" sz="1000" b="1" dirty="0">
                <a:solidFill>
                  <a:schemeClr val="lt1"/>
                </a:solidFill>
              </a:rPr>
              <a:t>the past 7 days, in East Africa, rainfall was above-average over eastern Sudan, north-central and east-central South Sudan, western Ethiopia, eastern Uganda, southwestern Kenya, and northern Tanzania. Below-average rainfall was observed over parts of southern Sudan, southern, northeastern, and northwestern South Sudan, and central Ethiopia. In Central Africa, rainfall was above-average over parts of southeastern Cameroon, southeastern Chad, parts of central CAR, central Congo, eastern Gabon, and west-central and east-central DRC. Below-average rainfall was observed over much of Cameroon, southwestern Chad, northern Congo, northern and central DRC, and western and parts of southeastern CAR. In West Africa, above-average rainfall was observed over much of Senegal, western Guinea-Bissau, southwestern and southeastern Guinea, southwestern Mauritania, eastern Mali, northern Sierra Leone, central Liberia, northeastern Cote d’Ivoire, much of Ghana, northern and southern Togo, southern Benin, and south-central and parts of central Niger. Rainfall was below-average over southeastern Mauritania, southwestern Mali, Burkina Faso, central Guinea. Eastern Guinea-Bissau, southern Sierra Leone, western and eastern Liberia, western Cote d’Ivoire, central Togo, northern Benin, western Niger, and most of Nigeria.</a:t>
            </a:r>
            <a:endParaRPr lang="en-US" sz="1000" b="1" dirty="0">
              <a:solidFill>
                <a:schemeClr val="lt1"/>
              </a:solidFill>
            </a:endParaRPr>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onshore </a:t>
            </a:r>
            <a:r>
              <a:rPr lang="en-US" sz="1200" b="1" dirty="0" smtClean="0">
                <a:solidFill>
                  <a:schemeClr val="lt1"/>
                </a:solidFill>
              </a:rPr>
              <a:t>flow and convergence </a:t>
            </a:r>
            <a:r>
              <a:rPr lang="en-US" sz="1200" b="1" dirty="0" smtClean="0">
                <a:solidFill>
                  <a:schemeClr val="lt1"/>
                </a:solidFill>
              </a:rPr>
              <a:t>was observed </a:t>
            </a:r>
            <a:r>
              <a:rPr lang="en-US" sz="1200" b="1" dirty="0" smtClean="0">
                <a:solidFill>
                  <a:schemeClr val="lt1"/>
                </a:solidFill>
              </a:rPr>
              <a:t>from </a:t>
            </a:r>
            <a:r>
              <a:rPr lang="en-US" sz="1200" b="1" dirty="0" err="1" smtClean="0">
                <a:solidFill>
                  <a:schemeClr val="lt1"/>
                </a:solidFill>
              </a:rPr>
              <a:t>castal</a:t>
            </a:r>
            <a:r>
              <a:rPr lang="en-US" sz="1200" b="1" dirty="0" smtClean="0">
                <a:solidFill>
                  <a:schemeClr val="lt1"/>
                </a:solidFill>
              </a:rPr>
              <a:t> Ghana to Nigeria. </a:t>
            </a:r>
            <a:r>
              <a:rPr lang="en-US" sz="1200" b="1" dirty="0" smtClean="0">
                <a:solidFill>
                  <a:schemeClr val="lt1"/>
                </a:solidFill>
              </a:rPr>
              <a:t>In contrast, the </a:t>
            </a:r>
            <a:r>
              <a:rPr lang="en-US" sz="1200" b="1" dirty="0" smtClean="0">
                <a:solidFill>
                  <a:schemeClr val="lt1"/>
                </a:solidFill>
              </a:rPr>
              <a:t>upper-level winds led to anomalous convergence in northwestern Nigeria, likely suppressing rainfall in that region.</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rot="208570">
            <a:off x="1421802" y="3137864"/>
            <a:ext cx="667088" cy="703358"/>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9;p19"/>
          <p:cNvSpPr/>
          <p:nvPr/>
        </p:nvSpPr>
        <p:spPr>
          <a:xfrm>
            <a:off x="6167718" y="2747165"/>
            <a:ext cx="823595" cy="615699"/>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H="1" flipV="1">
            <a:off x="1991032" y="1511710"/>
            <a:ext cx="206478" cy="2175388"/>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a:off x="3510116" y="1378974"/>
            <a:ext cx="1963034" cy="383458"/>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rainfall </a:t>
            </a:r>
            <a:r>
              <a:rPr lang="en-US" sz="1200" b="1" dirty="0">
                <a:solidFill>
                  <a:schemeClr val="lt1"/>
                </a:solidFill>
              </a:rPr>
              <a:t>sustained moisture surpluses over parts of </a:t>
            </a:r>
            <a:r>
              <a:rPr lang="en-US" sz="1200" b="1" dirty="0" smtClean="0">
                <a:solidFill>
                  <a:schemeClr val="lt1"/>
                </a:solidFill>
              </a:rPr>
              <a:t>western Nigeria (bottom right). Seasonal total rainfall remained below-average over southwestern Mali  (bottom left) and eastern South Sudan (top 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2411361" y="1681316"/>
            <a:ext cx="3061791" cy="194668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19</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25</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Sep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and week-2 (right panel), the GEFS forecasts indicate a moderate to high chance (over 70%) for rainfall to exceed 50 mm over much of the Gulf of Guinea region, parts of Central </a:t>
            </a:r>
            <a:r>
              <a:rPr lang="en-US" sz="1100" b="1" i="0" u="none" strike="noStrike" cap="none" dirty="0" smtClean="0">
                <a:solidFill>
                  <a:schemeClr val="lt1"/>
                </a:solidFill>
                <a:latin typeface="Arial"/>
                <a:ea typeface="Arial"/>
                <a:cs typeface="Arial"/>
                <a:sym typeface="Arial"/>
              </a:rPr>
              <a:t>Africa (primarily Cameroon and parts of CAR and DRC), </a:t>
            </a:r>
            <a:r>
              <a:rPr lang="en-US" sz="1100" b="1" i="0" u="none" strike="noStrike" cap="none" dirty="0" smtClean="0">
                <a:solidFill>
                  <a:schemeClr val="lt1"/>
                </a:solidFill>
                <a:latin typeface="Arial"/>
                <a:ea typeface="Arial"/>
                <a:cs typeface="Arial"/>
                <a:sym typeface="Arial"/>
              </a:rPr>
              <a:t>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12</a:t>
            </a:r>
            <a:r>
              <a:rPr lang="en-US" sz="1600" b="1" dirty="0" smtClean="0">
                <a:solidFill>
                  <a:srgbClr val="FFFF00"/>
                </a:solidFill>
              </a:rPr>
              <a:t> </a:t>
            </a:r>
            <a:r>
              <a:rPr lang="en-US" sz="1600" b="1" dirty="0">
                <a:solidFill>
                  <a:srgbClr val="FFFF00"/>
                </a:solidFill>
              </a:rPr>
              <a:t>– </a:t>
            </a:r>
            <a:r>
              <a:rPr lang="en-US" sz="1600" b="1" dirty="0" smtClean="0">
                <a:solidFill>
                  <a:srgbClr val="FFFF00"/>
                </a:solidFill>
              </a:rPr>
              <a:t>18 </a:t>
            </a:r>
            <a:r>
              <a:rPr lang="en-US" sz="1600" b="1" dirty="0">
                <a:solidFill>
                  <a:srgbClr val="FFFF00"/>
                </a:solidFill>
              </a:rPr>
              <a:t>Sep 2023</a:t>
            </a: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5431</TotalTime>
  <Words>2331</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199</cp:revision>
  <dcterms:modified xsi:type="dcterms:W3CDTF">2023-09-11T19:51:29Z</dcterms:modified>
</cp:coreProperties>
</file>