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48" y="3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smtClean="0">
                <a:solidFill>
                  <a:schemeClr val="lt1"/>
                </a:solidFill>
              </a:rPr>
              <a:t>30</a:t>
            </a:r>
            <a:r>
              <a:rPr lang="en-US" sz="2800" b="1" i="0" u="none" strike="noStrike" cap="none" smtClean="0">
                <a:solidFill>
                  <a:schemeClr val="lt1"/>
                </a:solidFill>
                <a:latin typeface="Arial"/>
                <a:ea typeface="Arial"/>
                <a:cs typeface="Arial"/>
                <a:sym typeface="Arial"/>
              </a:rPr>
              <a:t> </a:t>
            </a:r>
            <a:r>
              <a:rPr lang="en-US" sz="2800" b="1" dirty="0">
                <a:solidFill>
                  <a:schemeClr val="lt1"/>
                </a:solidFill>
              </a:rPr>
              <a:t>October</a:t>
            </a:r>
            <a:r>
              <a:rPr lang="en-US" sz="2800" b="1" i="0" u="none" strike="noStrike" cap="none" dirty="0">
                <a:solidFill>
                  <a:schemeClr val="lt1"/>
                </a:solidFill>
                <a:latin typeface="Arial"/>
                <a:ea typeface="Arial"/>
                <a:cs typeface="Arial"/>
                <a:sym typeface="Arial"/>
              </a:rPr>
              <a:t> 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10"/>
          <p:cNvSpPr txBox="1"/>
          <p:nvPr/>
        </p:nvSpPr>
        <p:spPr>
          <a:xfrm>
            <a:off x="629728" y="116241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31 Oct</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06</a:t>
            </a:r>
            <a:r>
              <a:rPr lang="en-US" sz="1600" b="1" i="0" u="none" strike="noStrike" cap="none" dirty="0" smtClean="0">
                <a:solidFill>
                  <a:srgbClr val="FFFF00"/>
                </a:solidFill>
                <a:latin typeface="Arial"/>
                <a:ea typeface="Arial"/>
                <a:cs typeface="Arial"/>
                <a:sym typeface="Arial"/>
              </a:rPr>
              <a:t> Nov </a:t>
            </a:r>
            <a:r>
              <a:rPr lang="en-US" sz="1600" b="1" i="0" u="none" strike="noStrike" cap="none" dirty="0">
                <a:solidFill>
                  <a:srgbClr val="FFFF00"/>
                </a:solidFill>
                <a:latin typeface="Arial"/>
                <a:ea typeface="Arial"/>
                <a:cs typeface="Arial"/>
                <a:sym typeface="Arial"/>
              </a:rPr>
              <a:t>2023</a:t>
            </a:r>
            <a:endParaRPr dirty="0"/>
          </a:p>
        </p:txBody>
      </p:sp>
      <p:pic>
        <p:nvPicPr>
          <p:cNvPr id="185" name="Google Shape;185;p10"/>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9"/>
            <a:ext cx="3764682" cy="4871941"/>
          </a:xfrm>
          <a:prstGeom prst="rect">
            <a:avLst/>
          </a:prstGeom>
          <a:noFill/>
          <a:ln>
            <a:noFill/>
          </a:ln>
        </p:spPr>
      </p:pic>
      <p:sp>
        <p:nvSpPr>
          <p:cNvPr id="186" name="Google Shape;186;p10"/>
          <p:cNvSpPr txBox="1"/>
          <p:nvPr/>
        </p:nvSpPr>
        <p:spPr>
          <a:xfrm>
            <a:off x="4260545" y="1462431"/>
            <a:ext cx="4528500" cy="3754834"/>
          </a:xfrm>
          <a:prstGeom prst="rect">
            <a:avLst/>
          </a:prstGeom>
          <a:noFill/>
          <a:ln>
            <a:noFill/>
          </a:ln>
        </p:spPr>
        <p:txBody>
          <a:bodyPr spcFirstLastPara="1" wrap="square" lIns="91425" tIns="45700" rIns="91425" bIns="45700" anchor="t" anchorCtr="0">
            <a:spAutoFit/>
          </a:bodyPr>
          <a:lstStyle/>
          <a:p>
            <a:pPr marL="457200" lvl="0" indent="-304800" algn="just">
              <a:buClr>
                <a:schemeClr val="lt1"/>
              </a:buClr>
              <a:buSzPts val="1200"/>
              <a:buAutoNum type="arabicPeriod"/>
            </a:pPr>
            <a:r>
              <a:rPr lang="en-US" b="1" dirty="0" smtClean="0">
                <a:solidFill>
                  <a:schemeClr val="bg1"/>
                </a:solidFill>
              </a:rPr>
              <a:t>The </a:t>
            </a:r>
            <a:r>
              <a:rPr lang="en-US" b="1" dirty="0">
                <a:solidFill>
                  <a:schemeClr val="bg1"/>
                </a:solidFill>
              </a:rPr>
              <a:t>probabilistic forecasts call for below 50% chance for weekly rainfall to be above-normal (below the lower </a:t>
            </a:r>
            <a:r>
              <a:rPr lang="en-US" b="1" dirty="0" err="1">
                <a:solidFill>
                  <a:schemeClr val="bg1"/>
                </a:solidFill>
              </a:rPr>
              <a:t>tercile</a:t>
            </a:r>
            <a:r>
              <a:rPr lang="en-US" b="1" dirty="0">
                <a:solidFill>
                  <a:schemeClr val="bg1"/>
                </a:solidFill>
              </a:rPr>
              <a:t>) over western portion of the Gulf of Guinea region. There is above 65% chance for below-normal rainfall over Guinea, Sierra Leone, northwestern Liberia and western Cote d’Ivoire</a:t>
            </a:r>
            <a:r>
              <a:rPr lang="en-US" b="1" dirty="0" smtClean="0">
                <a:solidFill>
                  <a:schemeClr val="bg1"/>
                </a:solidFill>
              </a:rPr>
              <a:t>.</a:t>
            </a:r>
          </a:p>
          <a:p>
            <a:pPr marL="457200" lvl="0" indent="-304800" algn="just">
              <a:buClr>
                <a:schemeClr val="lt1"/>
              </a:buClr>
              <a:buSzPts val="1200"/>
              <a:buAutoNum type="arabicPeriod"/>
            </a:pPr>
            <a:endParaRPr lang="en-US" b="1" dirty="0">
              <a:solidFill>
                <a:schemeClr val="bg1"/>
              </a:solidFill>
            </a:endParaRPr>
          </a:p>
          <a:p>
            <a:pPr marL="457200" lvl="0" indent="-304800" algn="just">
              <a:buClr>
                <a:schemeClr val="lt1"/>
              </a:buClr>
              <a:buSzPts val="1200"/>
              <a:buAutoNum type="arabicPeriod"/>
            </a:pPr>
            <a:r>
              <a:rPr lang="en-US" b="1" dirty="0">
                <a:solidFill>
                  <a:schemeClr val="bg1"/>
                </a:solidFill>
              </a:rPr>
              <a:t>The forecasts call for above 50% chance for weekly total rainfall to be above-normal (above the upper </a:t>
            </a:r>
            <a:r>
              <a:rPr lang="en-US" b="1" dirty="0" err="1">
                <a:solidFill>
                  <a:schemeClr val="bg1"/>
                </a:solidFill>
              </a:rPr>
              <a:t>tercile</a:t>
            </a:r>
            <a:r>
              <a:rPr lang="en-US" b="1" dirty="0">
                <a:solidFill>
                  <a:schemeClr val="bg1"/>
                </a:solidFill>
              </a:rPr>
              <a:t>) across the far eastern Gulf of Guinea region, many places in Central Africa, eastern South Africa, </a:t>
            </a:r>
            <a:r>
              <a:rPr lang="en-US" b="1" dirty="0" err="1">
                <a:solidFill>
                  <a:schemeClr val="bg1"/>
                </a:solidFill>
              </a:rPr>
              <a:t>Eswatini</a:t>
            </a:r>
            <a:r>
              <a:rPr lang="en-US" b="1" dirty="0">
                <a:solidFill>
                  <a:schemeClr val="bg1"/>
                </a:solidFill>
              </a:rPr>
              <a:t>, and eastern Madagascar. There is above 80% chance for above-normal rainfall over parts of central and eastern DRC, Uganda, southern Ethiopia and central Somalia.</a:t>
            </a:r>
            <a:endParaRPr sz="12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07</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13</a:t>
            </a:r>
            <a:r>
              <a:rPr lang="en-US" sz="1600" b="1" i="0" u="none" strike="noStrike" cap="none" dirty="0" smtClean="0">
                <a:solidFill>
                  <a:srgbClr val="FFFF00"/>
                </a:solidFill>
                <a:latin typeface="Arial"/>
                <a:ea typeface="Arial"/>
                <a:cs typeface="Arial"/>
                <a:sym typeface="Arial"/>
              </a:rPr>
              <a:t> Nov </a:t>
            </a:r>
            <a:r>
              <a:rPr lang="en-US" sz="1600" b="1" i="0" u="none" strike="noStrike" cap="none" dirty="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196" name="Google Shape;196;p11"/>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9"/>
            <a:ext cx="3764682" cy="4871941"/>
          </a:xfrm>
          <a:prstGeom prst="rect">
            <a:avLst/>
          </a:prstGeom>
          <a:noFill/>
          <a:ln>
            <a:noFill/>
          </a:ln>
        </p:spPr>
      </p:pic>
      <p:sp>
        <p:nvSpPr>
          <p:cNvPr id="197" name="Google Shape;197;p11"/>
          <p:cNvSpPr txBox="1"/>
          <p:nvPr/>
        </p:nvSpPr>
        <p:spPr>
          <a:xfrm>
            <a:off x="4260545" y="1462431"/>
            <a:ext cx="4528500" cy="3077725"/>
          </a:xfrm>
          <a:prstGeom prst="rect">
            <a:avLst/>
          </a:prstGeom>
          <a:noFill/>
          <a:ln>
            <a:noFill/>
          </a:ln>
        </p:spPr>
        <p:txBody>
          <a:bodyPr spcFirstLastPara="1" wrap="square" lIns="91425" tIns="45700" rIns="91425" bIns="45700" anchor="t" anchorCtr="0">
            <a:spAutoFit/>
          </a:bodyPr>
          <a:lstStyle/>
          <a:p>
            <a:pPr marL="457200" indent="-304800" algn="just">
              <a:buClr>
                <a:schemeClr val="lt1"/>
              </a:buClr>
              <a:buSzPts val="1200"/>
              <a:buFont typeface="Arial"/>
              <a:buAutoNum type="arabicPeriod"/>
            </a:pPr>
            <a:r>
              <a:rPr lang="en-US" b="1" dirty="0">
                <a:solidFill>
                  <a:schemeClr val="bg1"/>
                </a:solidFill>
              </a:rPr>
              <a:t>The probabilistic forecasts call for above 50% chance for weekly rainfall to be below-normal (below the lower </a:t>
            </a:r>
            <a:r>
              <a:rPr lang="en-US" b="1" dirty="0" err="1">
                <a:solidFill>
                  <a:schemeClr val="bg1"/>
                </a:solidFill>
              </a:rPr>
              <a:t>tercile</a:t>
            </a:r>
            <a:r>
              <a:rPr lang="en-US" b="1" dirty="0">
                <a:solidFill>
                  <a:schemeClr val="bg1"/>
                </a:solidFill>
              </a:rPr>
              <a:t>) over portion of the Gulf of Guinea region, southeastern Ethiopia, and western Angola.</a:t>
            </a:r>
          </a:p>
          <a:p>
            <a:pPr marL="457200" indent="-304800" algn="just">
              <a:buClr>
                <a:schemeClr val="lt1"/>
              </a:buClr>
              <a:buSzPts val="1200"/>
              <a:buFont typeface="Arial"/>
              <a:buAutoNum type="arabicPeriod"/>
            </a:pPr>
            <a:endParaRPr lang="en-US" sz="1200" b="1" dirty="0" smtClean="0">
              <a:solidFill>
                <a:schemeClr val="bg1"/>
              </a:solidFill>
            </a:endParaRPr>
          </a:p>
          <a:p>
            <a:pPr marL="457200" indent="-304800" algn="just">
              <a:buClr>
                <a:schemeClr val="lt1"/>
              </a:buClr>
              <a:buSzPts val="1200"/>
              <a:buFont typeface="Arial"/>
              <a:buAutoNum type="arabicPeriod"/>
            </a:pPr>
            <a:r>
              <a:rPr lang="en-US" b="1" dirty="0">
                <a:solidFill>
                  <a:schemeClr val="bg1"/>
                </a:solidFill>
              </a:rPr>
              <a:t>The forecasts call for above 50% chance for weekly total rainfall to be above-normal (above the upper </a:t>
            </a:r>
            <a:r>
              <a:rPr lang="en-US" b="1" dirty="0" err="1">
                <a:solidFill>
                  <a:schemeClr val="bg1"/>
                </a:solidFill>
              </a:rPr>
              <a:t>tercile</a:t>
            </a:r>
            <a:r>
              <a:rPr lang="en-US" b="1" dirty="0">
                <a:solidFill>
                  <a:schemeClr val="bg1"/>
                </a:solidFill>
              </a:rPr>
              <a:t>) over northern Congo, much of DRC, Rwanda, Burundi, Uganda, eastern South Sudan, southwestern Ethiopia, Kenya, Tanzania and southern Somalia. There is above 80% chance above-normal rainfall near Kenya/Somalia border.</a:t>
            </a:r>
            <a:endParaRPr sz="1200" b="1" dirty="0" smtClean="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indent="-292100" algn="just">
              <a:lnSpc>
                <a:spcPct val="90000"/>
              </a:lnSpc>
              <a:spcBef>
                <a:spcPts val="0"/>
              </a:spcBef>
              <a:buClr>
                <a:schemeClr val="lt1"/>
              </a:buClr>
              <a:buSzPts val="1000"/>
              <a:buFont typeface="Arial"/>
              <a:buChar char="•"/>
            </a:pPr>
            <a:r>
              <a:rPr lang="en-US" sz="1000" b="1" dirty="0">
                <a:solidFill>
                  <a:schemeClr val="lt1"/>
                </a:solidFill>
                <a:latin typeface="+mj-lt"/>
                <a:sym typeface="Arial"/>
              </a:rPr>
              <a:t>Over the past 30 days, in East Africa, above-average rainfall was observed over southern Sudan, most of </a:t>
            </a:r>
            <a:r>
              <a:rPr lang="en-US" sz="1000" b="1" dirty="0">
                <a:solidFill>
                  <a:schemeClr val="lt1"/>
                </a:solidFill>
                <a:latin typeface="+mj-lt"/>
              </a:rPr>
              <a:t>western, eastern,</a:t>
            </a:r>
            <a:r>
              <a:rPr lang="en-US" sz="1000" b="1" dirty="0">
                <a:solidFill>
                  <a:schemeClr val="lt1"/>
                </a:solidFill>
                <a:latin typeface="+mj-lt"/>
                <a:sym typeface="Arial"/>
              </a:rPr>
              <a:t> and southern South Sudan, western Eritrea, northern, western, and southern Ethiopia, </a:t>
            </a:r>
            <a:r>
              <a:rPr lang="en-US" sz="1000" b="1" dirty="0">
                <a:solidFill>
                  <a:schemeClr val="lt1"/>
                </a:solidFill>
                <a:latin typeface="+mj-lt"/>
              </a:rPr>
              <a:t>northern</a:t>
            </a:r>
            <a:r>
              <a:rPr lang="en-US" sz="1000" b="1" dirty="0">
                <a:solidFill>
                  <a:schemeClr val="lt1"/>
                </a:solidFill>
                <a:latin typeface="+mj-lt"/>
                <a:sym typeface="Arial"/>
              </a:rPr>
              <a:t> a</a:t>
            </a:r>
            <a:r>
              <a:rPr lang="en-US" sz="1000" b="1" dirty="0">
                <a:solidFill>
                  <a:schemeClr val="lt1"/>
                </a:solidFill>
                <a:latin typeface="+mj-lt"/>
              </a:rPr>
              <a:t>nd central </a:t>
            </a:r>
            <a:r>
              <a:rPr lang="en-US" sz="1000" b="1" dirty="0">
                <a:solidFill>
                  <a:schemeClr val="lt1"/>
                </a:solidFill>
                <a:latin typeface="+mj-lt"/>
                <a:sym typeface="Arial"/>
              </a:rPr>
              <a:t>Uganda, northern, southwestern, and parts of central and southeastern Kenya, southern and central Somalia, western Burundi, and </a:t>
            </a:r>
            <a:r>
              <a:rPr lang="en-US" sz="1000" b="1" dirty="0">
                <a:solidFill>
                  <a:schemeClr val="lt1"/>
                </a:solidFill>
                <a:latin typeface="+mj-lt"/>
              </a:rPr>
              <a:t>parts</a:t>
            </a:r>
            <a:r>
              <a:rPr lang="en-US" sz="1000" b="1" dirty="0">
                <a:solidFill>
                  <a:schemeClr val="lt1"/>
                </a:solidFill>
                <a:latin typeface="+mj-lt"/>
                <a:sym typeface="Arial"/>
              </a:rPr>
              <a:t> of northern and eastern Tanzania. Rainfall was below-average over much of central and eastern Ethiopia, southern Uganda, Rwanda, eastern and central Burundi, northwestern Somalia, eastern Djibouti, pockets of central and southern Kenya, and parts of northeastern South Sudan. In Central Africa, rainfall was above-average over </a:t>
            </a:r>
            <a:r>
              <a:rPr lang="en-US" sz="1000" b="1" dirty="0">
                <a:solidFill>
                  <a:schemeClr val="lt1"/>
                </a:solidFill>
                <a:latin typeface="+mj-lt"/>
              </a:rPr>
              <a:t>much of</a:t>
            </a:r>
            <a:r>
              <a:rPr lang="en-US" sz="1000" b="1" dirty="0">
                <a:solidFill>
                  <a:schemeClr val="lt1"/>
                </a:solidFill>
                <a:latin typeface="+mj-lt"/>
                <a:sym typeface="Arial"/>
              </a:rPr>
              <a:t> Congo, parts of southeastern and southwestern Cameroon, parts of </a:t>
            </a:r>
            <a:r>
              <a:rPr lang="en-US" sz="1000" b="1" dirty="0">
                <a:solidFill>
                  <a:schemeClr val="lt1"/>
                </a:solidFill>
                <a:latin typeface="+mj-lt"/>
              </a:rPr>
              <a:t>west-central and northwestern </a:t>
            </a:r>
            <a:r>
              <a:rPr lang="en-US" sz="1000" b="1" dirty="0">
                <a:solidFill>
                  <a:schemeClr val="lt1"/>
                </a:solidFill>
                <a:latin typeface="+mj-lt"/>
                <a:sym typeface="Arial"/>
              </a:rPr>
              <a:t>Chad,</a:t>
            </a:r>
            <a:r>
              <a:rPr lang="en-US" sz="1000" b="1" dirty="0">
                <a:solidFill>
                  <a:schemeClr val="lt1"/>
                </a:solidFill>
                <a:latin typeface="+mj-lt"/>
              </a:rPr>
              <a:t> parts of eastern and southern Gabon, eastern, southern, and western C</a:t>
            </a:r>
            <a:r>
              <a:rPr lang="en-US" sz="1000" b="1" dirty="0">
                <a:solidFill>
                  <a:schemeClr val="lt1"/>
                </a:solidFill>
                <a:latin typeface="+mj-lt"/>
                <a:sym typeface="Arial"/>
              </a:rPr>
              <a:t>AR, and southern, northern, western, and central DRC. Below-average rainfall was observed over much of Cameroon, Equatorial Guinea, northern, central, and western Gabon, part</a:t>
            </a:r>
            <a:r>
              <a:rPr lang="en-US" sz="1000" b="1" dirty="0">
                <a:solidFill>
                  <a:schemeClr val="lt1"/>
                </a:solidFill>
                <a:latin typeface="+mj-lt"/>
              </a:rPr>
              <a:t>s of </a:t>
            </a:r>
            <a:r>
              <a:rPr lang="en-US" sz="1000" b="1" dirty="0">
                <a:solidFill>
                  <a:schemeClr val="lt1"/>
                </a:solidFill>
                <a:latin typeface="+mj-lt"/>
                <a:sym typeface="Arial"/>
              </a:rPr>
              <a:t>northwestern Congo, </a:t>
            </a:r>
            <a:r>
              <a:rPr lang="en-US" sz="1000" b="1" dirty="0">
                <a:solidFill>
                  <a:schemeClr val="lt1"/>
                </a:solidFill>
                <a:latin typeface="+mj-lt"/>
              </a:rPr>
              <a:t>southern</a:t>
            </a:r>
            <a:r>
              <a:rPr lang="en-US" sz="1000" b="1" dirty="0">
                <a:solidFill>
                  <a:schemeClr val="lt1"/>
                </a:solidFill>
                <a:latin typeface="+mj-lt"/>
                <a:sym typeface="Arial"/>
              </a:rPr>
              <a:t> Chad, northern and parts of </a:t>
            </a:r>
            <a:r>
              <a:rPr lang="en-US" sz="1000" b="1" dirty="0">
                <a:solidFill>
                  <a:schemeClr val="lt1"/>
                </a:solidFill>
                <a:latin typeface="+mj-lt"/>
              </a:rPr>
              <a:t>central</a:t>
            </a:r>
            <a:r>
              <a:rPr lang="en-US" sz="1000" b="1" dirty="0">
                <a:solidFill>
                  <a:schemeClr val="lt1"/>
                </a:solidFill>
                <a:latin typeface="+mj-lt"/>
                <a:sym typeface="Arial"/>
              </a:rPr>
              <a:t> CAR, and east-central DRC. In West Africa, rainfall was above-average over pockets of </a:t>
            </a:r>
            <a:r>
              <a:rPr lang="en-US" sz="1000" b="1" dirty="0">
                <a:solidFill>
                  <a:schemeClr val="lt1"/>
                </a:solidFill>
                <a:latin typeface="+mj-lt"/>
              </a:rPr>
              <a:t>northern </a:t>
            </a:r>
            <a:r>
              <a:rPr lang="en-US" sz="1000" b="1" dirty="0">
                <a:solidFill>
                  <a:schemeClr val="lt1"/>
                </a:solidFill>
                <a:latin typeface="+mj-lt"/>
                <a:sym typeface="Arial"/>
              </a:rPr>
              <a:t>and south</a:t>
            </a:r>
            <a:r>
              <a:rPr lang="en-US" sz="1000" b="1" dirty="0">
                <a:solidFill>
                  <a:schemeClr val="lt1"/>
                </a:solidFill>
                <a:latin typeface="+mj-lt"/>
              </a:rPr>
              <a:t>ern </a:t>
            </a:r>
            <a:r>
              <a:rPr lang="en-US" sz="1000" b="1" dirty="0">
                <a:solidFill>
                  <a:schemeClr val="lt1"/>
                </a:solidFill>
                <a:latin typeface="+mj-lt"/>
                <a:sym typeface="Arial"/>
              </a:rPr>
              <a:t>Senegal, Guinea, Guinea-Bissau, northern and central Sierra Leone, northwestern and parts of central and eastern Liberia, north</a:t>
            </a:r>
            <a:r>
              <a:rPr lang="en-US" sz="1000" b="1" dirty="0">
                <a:solidFill>
                  <a:schemeClr val="lt1"/>
                </a:solidFill>
                <a:latin typeface="+mj-lt"/>
              </a:rPr>
              <a:t>ea</a:t>
            </a:r>
            <a:r>
              <a:rPr lang="en-US" sz="1000" b="1" dirty="0">
                <a:solidFill>
                  <a:schemeClr val="lt1"/>
                </a:solidFill>
                <a:latin typeface="+mj-lt"/>
                <a:sym typeface="Arial"/>
              </a:rPr>
              <a:t>stern, central, and southern Cote d’Ivoire, </a:t>
            </a:r>
            <a:r>
              <a:rPr lang="en-US" sz="1000" b="1" dirty="0">
                <a:solidFill>
                  <a:schemeClr val="lt1"/>
                </a:solidFill>
                <a:latin typeface="+mj-lt"/>
              </a:rPr>
              <a:t>parts of central and </a:t>
            </a:r>
            <a:r>
              <a:rPr lang="en-US" sz="1000" b="1" dirty="0">
                <a:solidFill>
                  <a:schemeClr val="lt1"/>
                </a:solidFill>
                <a:latin typeface="+mj-lt"/>
                <a:sym typeface="Arial"/>
              </a:rPr>
              <a:t>southern Burkina Faso, most of Ghana, Togo, </a:t>
            </a:r>
            <a:r>
              <a:rPr lang="en-US" sz="1000" b="1" dirty="0">
                <a:solidFill>
                  <a:schemeClr val="lt1"/>
                </a:solidFill>
                <a:latin typeface="+mj-lt"/>
              </a:rPr>
              <a:t>most of </a:t>
            </a:r>
            <a:r>
              <a:rPr lang="en-US" sz="1000" b="1" dirty="0">
                <a:solidFill>
                  <a:schemeClr val="lt1"/>
                </a:solidFill>
                <a:latin typeface="+mj-lt"/>
                <a:sym typeface="Arial"/>
              </a:rPr>
              <a:t>Benin, parts of southern Nigeria, southeastern and northeastern Niger, and southwestern Mauritania. Below-average rainfall was observed over southe</a:t>
            </a:r>
            <a:r>
              <a:rPr lang="en-US" sz="1000" b="1" dirty="0">
                <a:solidFill>
                  <a:schemeClr val="lt1"/>
                </a:solidFill>
                <a:latin typeface="+mj-lt"/>
              </a:rPr>
              <a:t>aste</a:t>
            </a:r>
            <a:r>
              <a:rPr lang="en-US" sz="1000" b="1" dirty="0">
                <a:solidFill>
                  <a:schemeClr val="lt1"/>
                </a:solidFill>
                <a:latin typeface="+mj-lt"/>
                <a:sym typeface="Arial"/>
              </a:rPr>
              <a:t>rn Mauritania, southwestern and central Mali, parts of </a:t>
            </a:r>
            <a:r>
              <a:rPr lang="en-US" sz="1000" b="1" dirty="0">
                <a:solidFill>
                  <a:schemeClr val="lt1"/>
                </a:solidFill>
                <a:latin typeface="+mj-lt"/>
              </a:rPr>
              <a:t>southern</a:t>
            </a:r>
            <a:r>
              <a:rPr lang="en-US" sz="1000" b="1" dirty="0">
                <a:solidFill>
                  <a:schemeClr val="lt1"/>
                </a:solidFill>
                <a:latin typeface="+mj-lt"/>
                <a:sym typeface="Arial"/>
              </a:rPr>
              <a:t> Sierra Leone, </a:t>
            </a:r>
            <a:r>
              <a:rPr lang="en-US" sz="1000" b="1" dirty="0">
                <a:solidFill>
                  <a:schemeClr val="lt1"/>
                </a:solidFill>
                <a:latin typeface="+mj-lt"/>
              </a:rPr>
              <a:t>north</a:t>
            </a:r>
            <a:r>
              <a:rPr lang="en-US" sz="1000" b="1" dirty="0">
                <a:solidFill>
                  <a:schemeClr val="lt1"/>
                </a:solidFill>
                <a:latin typeface="+mj-lt"/>
                <a:sym typeface="Arial"/>
              </a:rPr>
              <a:t>western Cote d’Ivoire, western Burkina Faso, western Niger, parts of southeastern Ghana, and central, eastern, and most of coastal Nigeria. In southern Africa, above-average rainfall was observed over much of northern Angola, northern and central Zambia, eastern and central Zimbabwe, Malawi, central and southern Mozambique, Lesotho, </a:t>
            </a:r>
            <a:r>
              <a:rPr lang="en-US" sz="1000" b="1" dirty="0" err="1">
                <a:solidFill>
                  <a:schemeClr val="lt1"/>
                </a:solidFill>
                <a:latin typeface="+mj-lt"/>
                <a:sym typeface="Arial"/>
              </a:rPr>
              <a:t>Eswatini</a:t>
            </a:r>
            <a:r>
              <a:rPr lang="en-US" sz="1000" b="1" dirty="0">
                <a:solidFill>
                  <a:schemeClr val="lt1"/>
                </a:solidFill>
                <a:latin typeface="+mj-lt"/>
                <a:sym typeface="Arial"/>
              </a:rPr>
              <a:t>, southern South Africa, and parts of eastern and central Madagascar. Rainfall was below-average over southern and eastern Angola, western Zambia, northern and eastern Namibia, Botswana, northern South Africa, and parts of central and southern Madagascar</a:t>
            </a:r>
            <a:r>
              <a:rPr lang="en-US" sz="1000" b="1" dirty="0" smtClean="0">
                <a:solidFill>
                  <a:schemeClr val="lt1"/>
                </a:solidFill>
                <a:latin typeface="+mj-lt"/>
                <a:sym typeface="Arial"/>
              </a:rPr>
              <a:t>.</a:t>
            </a:r>
          </a:p>
          <a:p>
            <a:pPr indent="-292100" algn="just">
              <a:lnSpc>
                <a:spcPct val="90000"/>
              </a:lnSpc>
              <a:spcBef>
                <a:spcPts val="0"/>
              </a:spcBef>
              <a:buClr>
                <a:schemeClr val="lt1"/>
              </a:buClr>
              <a:buSzPts val="1000"/>
              <a:buFont typeface="Arial"/>
              <a:buChar char="•"/>
            </a:pPr>
            <a:endParaRPr lang="en-US" sz="100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r>
              <a:rPr lang="en-US" sz="1000" b="1" dirty="0">
                <a:solidFill>
                  <a:schemeClr val="bg1"/>
                </a:solidFill>
                <a:latin typeface="+mj-lt"/>
                <a:sym typeface="Arial"/>
              </a:rPr>
              <a:t>During the past 7 days, in East Africa, rainfall was above-average over parts of western and southern Ethiopia, southern Sudan, western and southern South Sudan, much of Uganda, southwestern Kenya, western Burundi, and parts of northwestern and southeastern Tanzania. Below-average rainfall was observed over southern Somalia, eastern Kenya, and northeastern South Sudan. In central Africa, above-average rainfall was observed over parts of south-central Chad, northwestern, southern, and eastern CAR, much of DRC, southern and eastern Congo, parts of western and eastern Gabon, and southwestern Cameroon. Rainfall was below-average over parts of southwestern CAR, central and northwestern Congo, northern and southeastern Gabon, Equatorial Guinea, and much of Cameroon. In West Africa, above-average rainfall was observed over parts of northwestern and southern Senegal, Guinea-Bissau, western and central Guinea, northern and central Sierra Leone, southern, central, and northeastern Cote d’Ivoire, parts of central Burkina Faso, southern and central Ghana, Togo, central and southern Benin, parts of southern and central Nigeria, and parts of southwestern Mali. Below-average rainfall was observed over parts of southwestern Mali, southern Sierra Leone, much of Liberia, northwestern Cote d’Ivoire, northeastern Benin, southwestern Burkina Faso, and central Nigeria. In southern Africa, rainfall was above-average over parts of south-central and central South Africa, Lesotho, northeastern and central Angola, northern Zambia, southern Zimbabwe, and parts of southern Mozambique. </a:t>
            </a:r>
            <a:endParaRPr lang="en-US" sz="1000" b="1" dirty="0" smtClean="0">
              <a:solidFill>
                <a:schemeClr val="bg1"/>
              </a:solidFill>
              <a:latin typeface="+mj-lt"/>
              <a:sym typeface="Arial"/>
            </a:endParaRPr>
          </a:p>
          <a:p>
            <a:pPr indent="-292100" algn="just">
              <a:lnSpc>
                <a:spcPct val="90000"/>
              </a:lnSpc>
              <a:spcBef>
                <a:spcPts val="0"/>
              </a:spcBef>
              <a:buClr>
                <a:schemeClr val="lt1"/>
              </a:buClr>
              <a:buSzPts val="1000"/>
              <a:buFont typeface="Arial"/>
              <a:buChar char="•"/>
            </a:pPr>
            <a:endParaRPr lang="en-US" sz="100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r>
              <a:rPr lang="en-US" sz="1000" b="1" dirty="0">
                <a:solidFill>
                  <a:schemeClr val="bg1"/>
                </a:solidFill>
                <a:latin typeface="+mj-lt"/>
                <a:sym typeface="Arial"/>
              </a:rPr>
              <a:t>The Week-1 outlook calls for above-normal rainfall in most of the eastern Gulf of Guinea (southern Nigeria, central and southern Cameroon, Equatorial Guinea, and Gabon), all of central and eastern Africa (outside of parts of northeastern Ethiopia, central and eastern Eritrea, and much of Djibouti), northern Angola, northwestern Zambia, Botswana, central South Africa, Lesotho, and parts of central and eastern Madagascar. Southwestern Cameroon, northeastern DRC, and much of eastern Africa could see rainfall anomalies  &gt;50mm. In contrast, below-normal rainfall is expected across coastal portions of the western Gulf of Guinea region (Guinea to Liberia), southwestern Angola, northeastern Zambia, southwestern Tanzania, northern Malawi, southwestern South Africa, and parts of northeastern and western Madagascar. The Week-2 outlook calls for above-normal rainfall across the coastal Gulf of Guinea region, most of central and eastern Africa, eastern Angola, Zambia, Zimbabwe, southern Malawi, much of Mozambique, </a:t>
            </a:r>
            <a:r>
              <a:rPr lang="en-US" sz="1000" b="1" dirty="0" err="1">
                <a:solidFill>
                  <a:schemeClr val="bg1"/>
                </a:solidFill>
                <a:latin typeface="+mj-lt"/>
                <a:sym typeface="Arial"/>
              </a:rPr>
              <a:t>Eswatini</a:t>
            </a:r>
            <a:r>
              <a:rPr lang="en-US" sz="1000" b="1" dirty="0">
                <a:solidFill>
                  <a:schemeClr val="bg1"/>
                </a:solidFill>
                <a:latin typeface="+mj-lt"/>
                <a:sym typeface="Arial"/>
              </a:rPr>
              <a:t>, eastern South Africa, and much of eastern and northern Madagascar. Anomalies are expected to be largest (&gt;50mm) across central Kenya. In contrast, below-normal rainfall is expected in parts of southwestern Gabon, southwestern Angola, and western Lesotho.</a:t>
            </a:r>
          </a:p>
          <a:p>
            <a:pPr indent="-292100" algn="just">
              <a:lnSpc>
                <a:spcPct val="90000"/>
              </a:lnSpc>
              <a:spcBef>
                <a:spcPts val="0"/>
              </a:spcBef>
              <a:buClr>
                <a:schemeClr val="lt1"/>
              </a:buClr>
              <a:buSzPts val="1000"/>
              <a:buFont typeface="Arial"/>
              <a:buChar char="•"/>
            </a:pPr>
            <a:endParaRPr lang="en-US" sz="100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endParaRPr lang="en-US" sz="1000" dirty="0">
              <a:solidFill>
                <a:srgbClr val="000000"/>
              </a:solidFill>
              <a:latin typeface="+mj-lt"/>
              <a:sym typeface="Arial"/>
            </a:endParaRPr>
          </a:p>
          <a:p>
            <a:pPr indent="-292100" algn="just">
              <a:lnSpc>
                <a:spcPct val="90000"/>
              </a:lnSpc>
              <a:spcBef>
                <a:spcPts val="0"/>
              </a:spcBef>
              <a:buClr>
                <a:schemeClr val="lt1"/>
              </a:buClr>
              <a:buSzPts val="1000"/>
              <a:buFont typeface="Arial"/>
              <a:buChar char="•"/>
            </a:pPr>
            <a:endParaRPr lang="en-US" sz="1000" dirty="0" smtClean="0">
              <a:solidFill>
                <a:srgbClr val="000000"/>
              </a:solidFill>
              <a:latin typeface="+mj-lt"/>
              <a:sym typeface="Arial"/>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05" name="Google Shape;105;p3"/>
          <p:cNvSpPr/>
          <p:nvPr/>
        </p:nvSpPr>
        <p:spPr>
          <a:xfrm>
            <a:off x="0" y="1431964"/>
            <a:ext cx="9048376" cy="5447605"/>
          </a:xfrm>
          <a:prstGeom prst="rect">
            <a:avLst/>
          </a:prstGeom>
          <a:noFill/>
          <a:ln>
            <a:noFill/>
          </a:ln>
        </p:spPr>
        <p:txBody>
          <a:bodyPr spcFirstLastPara="1" wrap="square" lIns="91425" tIns="45700" rIns="91425" bIns="45700" anchor="t" anchorCtr="0">
            <a:spAutoFit/>
          </a:bodyPr>
          <a:lstStyle/>
          <a:p>
            <a:pPr marL="323850" indent="-171450" algn="just">
              <a:buClr>
                <a:schemeClr val="lt1"/>
              </a:buClr>
              <a:buSzPts val="1200"/>
              <a:buFont typeface="Arial" panose="020B0604020202020204" pitchFamily="34" charset="0"/>
              <a:buChar char="•"/>
            </a:pPr>
            <a:r>
              <a:rPr lang="en-US" sz="1200" b="1" dirty="0">
                <a:solidFill>
                  <a:schemeClr val="lt1"/>
                </a:solidFill>
              </a:rPr>
              <a:t>During the past 7 days, in East Africa, rainfall was above-average over parts of </a:t>
            </a:r>
            <a:r>
              <a:rPr lang="en-US" sz="1200" b="1" dirty="0" smtClean="0">
                <a:solidFill>
                  <a:schemeClr val="lt1"/>
                </a:solidFill>
              </a:rPr>
              <a:t>western, northern, central, </a:t>
            </a:r>
            <a:r>
              <a:rPr lang="en-US" sz="1200" b="1" dirty="0">
                <a:solidFill>
                  <a:schemeClr val="lt1"/>
                </a:solidFill>
              </a:rPr>
              <a:t>and southern Ethiopia, </a:t>
            </a:r>
            <a:r>
              <a:rPr lang="en-US" sz="1200" b="1" dirty="0" smtClean="0">
                <a:solidFill>
                  <a:schemeClr val="lt1"/>
                </a:solidFill>
              </a:rPr>
              <a:t>western and central Eritrea, southern and central Somalia, southern Sudan, northern, central, and southwestern South Sudan, parts of northern and central Kenya, and parts of eastern Tanzania. </a:t>
            </a:r>
            <a:r>
              <a:rPr lang="en-US" sz="1200" b="1" dirty="0">
                <a:solidFill>
                  <a:schemeClr val="lt1"/>
                </a:solidFill>
              </a:rPr>
              <a:t>Below-average rainfall was observed over </a:t>
            </a:r>
            <a:r>
              <a:rPr lang="en-US" sz="1200" b="1" dirty="0" smtClean="0">
                <a:solidFill>
                  <a:schemeClr val="lt1"/>
                </a:solidFill>
              </a:rPr>
              <a:t>Uganda, parts of central Kenya, parts of northern Tanzania, Rwanda, and far southeastern Somalia. </a:t>
            </a:r>
            <a:r>
              <a:rPr lang="en-US" sz="1200" b="1" dirty="0">
                <a:solidFill>
                  <a:schemeClr val="lt1"/>
                </a:solidFill>
              </a:rPr>
              <a:t>In central Africa, above-average rainfall was </a:t>
            </a:r>
            <a:r>
              <a:rPr lang="en-US" sz="1200" b="1" dirty="0" smtClean="0">
                <a:solidFill>
                  <a:schemeClr val="lt1"/>
                </a:solidFill>
              </a:rPr>
              <a:t>observed over southeastern CAR, parts of northern, central, and western DRC, northern and central Congo, southern Gabon, and southwestern Cameroon. </a:t>
            </a:r>
            <a:r>
              <a:rPr lang="en-US" sz="1200" b="1" dirty="0">
                <a:solidFill>
                  <a:schemeClr val="lt1"/>
                </a:solidFill>
              </a:rPr>
              <a:t>Rainfall was below-average </a:t>
            </a:r>
            <a:r>
              <a:rPr lang="en-US" sz="1200" b="1" dirty="0" smtClean="0">
                <a:solidFill>
                  <a:schemeClr val="lt1"/>
                </a:solidFill>
              </a:rPr>
              <a:t>over northern and western CAR, parts of northeastern DRC, northern and central Gabon, Equatorial Guinea, central and southeastern Cameroon, southern Chad, and parts of southern Congo. </a:t>
            </a:r>
            <a:r>
              <a:rPr lang="en-US" sz="1200" b="1" dirty="0">
                <a:solidFill>
                  <a:schemeClr val="lt1"/>
                </a:solidFill>
              </a:rPr>
              <a:t>In West Africa, above-average rainfall was observed </a:t>
            </a:r>
            <a:r>
              <a:rPr lang="en-US" sz="1200" b="1" dirty="0" smtClean="0">
                <a:solidFill>
                  <a:schemeClr val="lt1"/>
                </a:solidFill>
              </a:rPr>
              <a:t>over parts of northwestern, southwestern, and southeastern Guinea, northern and central Sierra Leone, eastern Liberia, and parts of</a:t>
            </a:r>
            <a:r>
              <a:rPr lang="en-US" sz="1200" b="1" dirty="0" smtClean="0">
                <a:solidFill>
                  <a:schemeClr val="lt1"/>
                </a:solidFill>
              </a:rPr>
              <a:t> </a:t>
            </a:r>
            <a:r>
              <a:rPr lang="en-US" sz="1200" b="1" dirty="0" smtClean="0">
                <a:solidFill>
                  <a:schemeClr val="lt1"/>
                </a:solidFill>
              </a:rPr>
              <a:t>southern Cote d’Ivoire. </a:t>
            </a:r>
            <a:r>
              <a:rPr lang="en-US" sz="1200" b="1" dirty="0">
                <a:solidFill>
                  <a:schemeClr val="lt1"/>
                </a:solidFill>
              </a:rPr>
              <a:t>Below-average rainfall was observed </a:t>
            </a:r>
            <a:r>
              <a:rPr lang="en-US" sz="1200" b="1" dirty="0" smtClean="0">
                <a:solidFill>
                  <a:schemeClr val="lt1"/>
                </a:solidFill>
              </a:rPr>
              <a:t>over parts of west-central Guinea, southern Sierra Leone, southwestern Liberia, northeastern Cote d’Ivoire, southwestern Burkina Faso, central and southern Ghana, Togo, central and southern Benin, and central and southern Nigeria. </a:t>
            </a:r>
            <a:r>
              <a:rPr lang="en-US" sz="1200" b="1" dirty="0">
                <a:solidFill>
                  <a:schemeClr val="lt1"/>
                </a:solidFill>
              </a:rPr>
              <a:t>In southern Africa, rainfall was above-average </a:t>
            </a:r>
            <a:r>
              <a:rPr lang="en-US" sz="1200" b="1" dirty="0" smtClean="0">
                <a:solidFill>
                  <a:schemeClr val="lt1"/>
                </a:solidFill>
              </a:rPr>
              <a:t>over parts of north-central Angola, southeastern Zambia, west-central Mozambique, parts of eastern Zimbabwe, parts of west-central Malawi, southeastern South Africa, </a:t>
            </a:r>
            <a:r>
              <a:rPr lang="en-US" sz="1200" b="1" dirty="0" err="1" smtClean="0">
                <a:solidFill>
                  <a:schemeClr val="lt1"/>
                </a:solidFill>
              </a:rPr>
              <a:t>Eswatini</a:t>
            </a:r>
            <a:r>
              <a:rPr lang="en-US" sz="1200" b="1" dirty="0" smtClean="0">
                <a:solidFill>
                  <a:schemeClr val="lt1"/>
                </a:solidFill>
              </a:rPr>
              <a:t>, and parts of northern and central Madagascar. Rainfall was below-average over parts of east-central South Africa, south-central Madagascar, and pockets of northern and central Angola. </a:t>
            </a:r>
          </a:p>
          <a:p>
            <a:pPr marL="323850" indent="-171450" algn="just">
              <a:buClr>
                <a:schemeClr val="lt1"/>
              </a:buClr>
              <a:buSzPts val="1200"/>
              <a:buFont typeface="Arial" panose="020B0604020202020204" pitchFamily="34" charset="0"/>
              <a:buChar char="•"/>
            </a:pPr>
            <a:endParaRPr lang="en-US" sz="1200" b="1" i="0" u="none" strike="noStrike" cap="none" dirty="0">
              <a:solidFill>
                <a:schemeClr val="lt1"/>
              </a:solidFill>
              <a:latin typeface="Arial"/>
              <a:ea typeface="Arial"/>
              <a:cs typeface="Arial"/>
              <a:sym typeface="Arial"/>
            </a:endParaRPr>
          </a:p>
          <a:p>
            <a:pPr marL="323850" indent="-171450" algn="just">
              <a:buClr>
                <a:schemeClr val="lt1"/>
              </a:buClr>
              <a:buSzPts val="1200"/>
              <a:buFont typeface="Arial" panose="020B0604020202020204" pitchFamily="34" charset="0"/>
              <a:buChar char="•"/>
            </a:pPr>
            <a:r>
              <a:rPr lang="en-US" sz="1200" b="1" i="0" u="none" strike="noStrike" cap="none" dirty="0" smtClean="0">
                <a:solidFill>
                  <a:schemeClr val="lt1"/>
                </a:solidFill>
                <a:latin typeface="Arial"/>
                <a:ea typeface="Arial"/>
                <a:cs typeface="Arial"/>
                <a:sym typeface="Arial"/>
              </a:rPr>
              <a:t>The </a:t>
            </a:r>
            <a:r>
              <a:rPr lang="en-US" sz="1200" b="1" i="0" u="none" strike="noStrike" cap="none" dirty="0">
                <a:solidFill>
                  <a:schemeClr val="lt1"/>
                </a:solidFill>
                <a:latin typeface="Arial"/>
                <a:ea typeface="Arial"/>
                <a:cs typeface="Arial"/>
                <a:sym typeface="Arial"/>
              </a:rPr>
              <a:t>Week-1 outlook calls for above-normal rainfall </a:t>
            </a:r>
            <a:r>
              <a:rPr lang="en-US" sz="1200" b="1" i="0" u="none" strike="noStrike" cap="none" dirty="0" smtClean="0">
                <a:solidFill>
                  <a:schemeClr val="lt1"/>
                </a:solidFill>
                <a:latin typeface="Arial"/>
                <a:ea typeface="Arial"/>
                <a:cs typeface="Arial"/>
                <a:sym typeface="Arial"/>
              </a:rPr>
              <a:t>in most of </a:t>
            </a:r>
            <a:r>
              <a:rPr lang="en-US" sz="1200" b="1" dirty="0" smtClean="0">
                <a:solidFill>
                  <a:schemeClr val="lt1"/>
                </a:solidFill>
              </a:rPr>
              <a:t>the eastern Gulf of Guinea (southern Nigeria, central and southern Cameroon, Equatorial Guinea, and Gabon), all of central and eastern Africa (outside of parts of northeastern Ethiopia, central and eastern Eritrea, and much of Djibouti), northern Angola, northwestern Zambia, Botswana, central South Africa, Lesotho, and parts of central and eastern Madagascar</a:t>
            </a:r>
            <a:r>
              <a:rPr lang="en-US" sz="1200" b="1" dirty="0" smtClean="0">
                <a:solidFill>
                  <a:schemeClr val="lt1"/>
                </a:solidFill>
              </a:rPr>
              <a:t>. Southwestern Cameroon, northeastern DRC, and much of eastern Africa could see rainfall anomalies  &gt;50mm. In </a:t>
            </a:r>
            <a:r>
              <a:rPr lang="en-US" sz="1200" b="1" dirty="0">
                <a:solidFill>
                  <a:schemeClr val="lt1"/>
                </a:solidFill>
              </a:rPr>
              <a:t>contrast, </a:t>
            </a:r>
            <a:r>
              <a:rPr lang="en-US" sz="1200" b="1" dirty="0" smtClean="0">
                <a:solidFill>
                  <a:schemeClr val="lt1"/>
                </a:solidFill>
              </a:rPr>
              <a:t>below-normal </a:t>
            </a:r>
            <a:r>
              <a:rPr lang="en-US" sz="1200" b="1" dirty="0">
                <a:solidFill>
                  <a:schemeClr val="lt1"/>
                </a:solidFill>
              </a:rPr>
              <a:t>rainfall </a:t>
            </a:r>
            <a:r>
              <a:rPr lang="en-US" sz="1200" b="1" dirty="0" smtClean="0">
                <a:solidFill>
                  <a:schemeClr val="lt1"/>
                </a:solidFill>
              </a:rPr>
              <a:t>is expected across coastal portions of the western Gulf of Guinea region (Guinea to Liberia), southwestern Angola, northeastern Zambia, southwestern Tanzania, northern Malawi, southwestern South Africa, and parts of northeastern and western Madagascar. The Week-2 outlook calls </a:t>
            </a:r>
            <a:r>
              <a:rPr lang="en-US" sz="1200" b="1" i="0" u="none" strike="noStrike" cap="none" dirty="0" smtClean="0">
                <a:solidFill>
                  <a:schemeClr val="lt1"/>
                </a:solidFill>
                <a:latin typeface="Arial"/>
                <a:ea typeface="Arial"/>
                <a:cs typeface="Arial"/>
                <a:sym typeface="Arial"/>
              </a:rPr>
              <a:t>for </a:t>
            </a:r>
            <a:r>
              <a:rPr lang="en-US" sz="1200" b="1" i="0" u="none" strike="noStrike" cap="none" dirty="0">
                <a:solidFill>
                  <a:schemeClr val="lt1"/>
                </a:solidFill>
                <a:latin typeface="Arial"/>
                <a:ea typeface="Arial"/>
                <a:cs typeface="Arial"/>
                <a:sym typeface="Arial"/>
              </a:rPr>
              <a:t>above-normal rainfall </a:t>
            </a:r>
            <a:r>
              <a:rPr lang="en-US" sz="1200" b="1" i="0" u="none" strike="noStrike" cap="none" dirty="0" smtClean="0">
                <a:solidFill>
                  <a:schemeClr val="lt1"/>
                </a:solidFill>
                <a:latin typeface="Arial"/>
                <a:ea typeface="Arial"/>
                <a:cs typeface="Arial"/>
                <a:sym typeface="Arial"/>
              </a:rPr>
              <a:t>across the coastal Gulf of Guinea region, most of central and eastern Africa, eastern Angola, Zambia, Zimbabwe, southern Malawi, much of Mozambique, </a:t>
            </a:r>
            <a:r>
              <a:rPr lang="en-US" sz="1200" b="1" i="0" u="none" strike="noStrike" cap="none" dirty="0" err="1" smtClean="0">
                <a:solidFill>
                  <a:schemeClr val="lt1"/>
                </a:solidFill>
                <a:latin typeface="Arial"/>
                <a:ea typeface="Arial"/>
                <a:cs typeface="Arial"/>
                <a:sym typeface="Arial"/>
              </a:rPr>
              <a:t>Eswatini</a:t>
            </a:r>
            <a:r>
              <a:rPr lang="en-US" sz="1200" b="1" i="0" u="none" strike="noStrike" cap="none" dirty="0" smtClean="0">
                <a:solidFill>
                  <a:schemeClr val="lt1"/>
                </a:solidFill>
                <a:latin typeface="Arial"/>
                <a:ea typeface="Arial"/>
                <a:cs typeface="Arial"/>
                <a:sym typeface="Arial"/>
              </a:rPr>
              <a:t>, eastern South Africa, and much of eastern and northern Madagascar</a:t>
            </a:r>
            <a:r>
              <a:rPr lang="en-US" sz="1200" b="1" dirty="0" smtClean="0">
                <a:solidFill>
                  <a:schemeClr val="lt1"/>
                </a:solidFill>
              </a:rPr>
              <a:t>. Anomalies are expected to be largest (&gt;50mm) across central Kenya. </a:t>
            </a:r>
            <a:r>
              <a:rPr lang="en-US" sz="1200" b="1" i="0" u="none" strike="noStrike" cap="none" dirty="0" smtClean="0">
                <a:solidFill>
                  <a:schemeClr val="lt1"/>
                </a:solidFill>
                <a:latin typeface="Arial"/>
                <a:ea typeface="Arial"/>
                <a:cs typeface="Arial"/>
                <a:sym typeface="Arial"/>
              </a:rPr>
              <a:t>In </a:t>
            </a:r>
            <a:r>
              <a:rPr lang="en-US" sz="1200" b="1" i="0" u="none" strike="noStrike" cap="none" dirty="0">
                <a:solidFill>
                  <a:schemeClr val="lt1"/>
                </a:solidFill>
                <a:latin typeface="Arial"/>
                <a:ea typeface="Arial"/>
                <a:cs typeface="Arial"/>
                <a:sym typeface="Arial"/>
              </a:rPr>
              <a:t>contrast, </a:t>
            </a:r>
            <a:r>
              <a:rPr lang="en-US" sz="1200" b="1" i="0" u="none" strike="noStrike" cap="none" dirty="0" smtClean="0">
                <a:solidFill>
                  <a:schemeClr val="lt1"/>
                </a:solidFill>
                <a:latin typeface="Arial"/>
                <a:ea typeface="Arial"/>
                <a:cs typeface="Arial"/>
                <a:sym typeface="Arial"/>
              </a:rPr>
              <a:t>below-normal </a:t>
            </a:r>
            <a:r>
              <a:rPr lang="en-US" sz="1200" b="1" i="0" u="none" strike="noStrike" cap="none" dirty="0" smtClean="0">
                <a:solidFill>
                  <a:schemeClr val="lt1"/>
                </a:solidFill>
                <a:latin typeface="Arial"/>
                <a:ea typeface="Arial"/>
                <a:cs typeface="Arial"/>
                <a:sym typeface="Arial"/>
              </a:rPr>
              <a:t>rainfall </a:t>
            </a:r>
            <a:r>
              <a:rPr lang="en-US" sz="1200" b="1" i="0" u="none" strike="noStrike" cap="none" dirty="0" smtClean="0">
                <a:solidFill>
                  <a:schemeClr val="lt1"/>
                </a:solidFill>
                <a:latin typeface="Arial"/>
                <a:ea typeface="Arial"/>
                <a:cs typeface="Arial"/>
                <a:sym typeface="Arial"/>
              </a:rPr>
              <a:t>is expected in parts of southwestern Gabon, southwestern Angola, and western Lesotho.</a:t>
            </a:r>
            <a:endParaRPr sz="1200" b="1" i="0" u="none" strike="noStrike" cap="none" dirty="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29880" y="4837590"/>
            <a:ext cx="9191812" cy="2086685"/>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950"/>
              <a:buFont typeface="Arial"/>
              <a:buNone/>
            </a:pPr>
            <a:r>
              <a:rPr lang="en-US" sz="900" b="1" i="0" u="none" strike="noStrike" cap="none" dirty="0">
                <a:solidFill>
                  <a:schemeClr val="lt1"/>
                </a:solidFill>
                <a:latin typeface="Arial"/>
                <a:ea typeface="Arial"/>
                <a:cs typeface="Arial"/>
                <a:sym typeface="Arial"/>
              </a:rPr>
              <a:t>Over the past 90 days, in East Africa, above-average rainfall was observed over many parts of Sudan, </a:t>
            </a:r>
            <a:r>
              <a:rPr lang="en-US" sz="900" b="1" i="0" u="none" strike="noStrike" cap="none" dirty="0" smtClean="0">
                <a:solidFill>
                  <a:schemeClr val="lt1"/>
                </a:solidFill>
                <a:latin typeface="Arial"/>
                <a:ea typeface="Arial"/>
                <a:cs typeface="Arial"/>
                <a:sym typeface="Arial"/>
              </a:rPr>
              <a:t>western, northern, and </a:t>
            </a:r>
            <a:r>
              <a:rPr lang="en-US" sz="900" b="1" i="0" u="none" strike="noStrike" cap="none" dirty="0" smtClean="0">
                <a:solidFill>
                  <a:schemeClr val="lt1"/>
                </a:solidFill>
                <a:latin typeface="Arial"/>
                <a:ea typeface="Arial"/>
                <a:cs typeface="Arial"/>
                <a:sym typeface="Arial"/>
              </a:rPr>
              <a:t>southern Ethiopia</a:t>
            </a:r>
            <a:r>
              <a:rPr lang="en-US" sz="900" b="1" i="0" u="none" strike="noStrike" cap="none" dirty="0">
                <a:solidFill>
                  <a:schemeClr val="lt1"/>
                </a:solidFill>
                <a:latin typeface="Arial"/>
                <a:ea typeface="Arial"/>
                <a:cs typeface="Arial"/>
                <a:sym typeface="Arial"/>
              </a:rPr>
              <a:t>, </a:t>
            </a:r>
            <a:r>
              <a:rPr lang="en-US" sz="900" b="1" dirty="0" smtClean="0">
                <a:solidFill>
                  <a:schemeClr val="lt1"/>
                </a:solidFill>
              </a:rPr>
              <a:t>most of western </a:t>
            </a:r>
            <a:r>
              <a:rPr lang="en-US" sz="900" b="1" dirty="0">
                <a:solidFill>
                  <a:schemeClr val="lt1"/>
                </a:solidFill>
              </a:rPr>
              <a:t>and northeastern </a:t>
            </a:r>
            <a:r>
              <a:rPr lang="en-US" sz="900" b="1" i="0" u="none" strike="noStrike" cap="none" dirty="0">
                <a:solidFill>
                  <a:schemeClr val="lt1"/>
                </a:solidFill>
                <a:latin typeface="Arial"/>
                <a:ea typeface="Arial"/>
                <a:cs typeface="Arial"/>
                <a:sym typeface="Arial"/>
              </a:rPr>
              <a:t>South Sudan, </a:t>
            </a:r>
            <a:r>
              <a:rPr lang="en-US" sz="900" b="1" dirty="0" smtClean="0">
                <a:solidFill>
                  <a:schemeClr val="lt1"/>
                </a:solidFill>
              </a:rPr>
              <a:t>much of northern and central </a:t>
            </a:r>
            <a:r>
              <a:rPr lang="en-US" sz="900" b="1" i="0" u="none" strike="noStrike" cap="none" dirty="0" smtClean="0">
                <a:solidFill>
                  <a:schemeClr val="lt1"/>
                </a:solidFill>
                <a:latin typeface="Arial"/>
                <a:ea typeface="Arial"/>
                <a:cs typeface="Arial"/>
                <a:sym typeface="Arial"/>
              </a:rPr>
              <a:t>Uganda</a:t>
            </a:r>
            <a:r>
              <a:rPr lang="en-US" sz="900" b="1" i="0" u="none" strike="noStrike" cap="none" dirty="0">
                <a:solidFill>
                  <a:schemeClr val="lt1"/>
                </a:solidFill>
                <a:latin typeface="Arial"/>
                <a:ea typeface="Arial"/>
                <a:cs typeface="Arial"/>
                <a:sym typeface="Arial"/>
              </a:rPr>
              <a:t>, </a:t>
            </a:r>
            <a:r>
              <a:rPr lang="en-US" sz="900" b="1" i="0" u="none" strike="noStrike" cap="none" dirty="0" smtClean="0">
                <a:solidFill>
                  <a:schemeClr val="lt1"/>
                </a:solidFill>
                <a:latin typeface="Arial"/>
                <a:ea typeface="Arial"/>
                <a:cs typeface="Arial"/>
                <a:sym typeface="Arial"/>
              </a:rPr>
              <a:t>E</a:t>
            </a:r>
            <a:r>
              <a:rPr lang="en-US" sz="900" b="1" dirty="0" smtClean="0">
                <a:solidFill>
                  <a:schemeClr val="lt1"/>
                </a:solidFill>
              </a:rPr>
              <a:t>ritr</a:t>
            </a:r>
            <a:r>
              <a:rPr lang="en-US" sz="900" b="1" i="0" u="none" strike="noStrike" cap="none" dirty="0" smtClean="0">
                <a:solidFill>
                  <a:schemeClr val="lt1"/>
                </a:solidFill>
                <a:latin typeface="Arial"/>
                <a:ea typeface="Arial"/>
                <a:cs typeface="Arial"/>
                <a:sym typeface="Arial"/>
              </a:rPr>
              <a:t>ea</a:t>
            </a:r>
            <a:r>
              <a:rPr lang="en-US" sz="900" b="1" i="0" u="none" strike="noStrike" cap="none" dirty="0">
                <a:solidFill>
                  <a:schemeClr val="lt1"/>
                </a:solidFill>
                <a:latin typeface="Arial"/>
                <a:ea typeface="Arial"/>
                <a:cs typeface="Arial"/>
                <a:sym typeface="Arial"/>
              </a:rPr>
              <a:t>, </a:t>
            </a:r>
            <a:r>
              <a:rPr lang="en-US" sz="900" b="1" i="0" u="none" strike="noStrike" cap="none" dirty="0" smtClean="0">
                <a:solidFill>
                  <a:schemeClr val="lt1"/>
                </a:solidFill>
                <a:latin typeface="Arial"/>
                <a:ea typeface="Arial"/>
                <a:cs typeface="Arial"/>
                <a:sym typeface="Arial"/>
              </a:rPr>
              <a:t>western Djibouti, </a:t>
            </a:r>
            <a:r>
              <a:rPr lang="en-US" sz="900" b="1" i="0" u="none" strike="noStrike" cap="none" dirty="0" smtClean="0">
                <a:solidFill>
                  <a:schemeClr val="lt1"/>
                </a:solidFill>
                <a:latin typeface="Arial"/>
                <a:ea typeface="Arial"/>
                <a:cs typeface="Arial"/>
                <a:sym typeface="Arial"/>
              </a:rPr>
              <a:t>southern </a:t>
            </a:r>
            <a:r>
              <a:rPr lang="en-US" sz="900" b="1" i="0" u="none" strike="noStrike" cap="none" dirty="0" smtClean="0">
                <a:solidFill>
                  <a:schemeClr val="lt1"/>
                </a:solidFill>
                <a:latin typeface="Arial"/>
                <a:ea typeface="Arial"/>
                <a:cs typeface="Arial"/>
                <a:sym typeface="Arial"/>
              </a:rPr>
              <a:t>and central Somalia</a:t>
            </a:r>
            <a:r>
              <a:rPr lang="en-US" sz="900" b="1" i="0" u="none" strike="noStrike" cap="none" dirty="0">
                <a:solidFill>
                  <a:schemeClr val="lt1"/>
                </a:solidFill>
                <a:latin typeface="Arial"/>
                <a:ea typeface="Arial"/>
                <a:cs typeface="Arial"/>
                <a:sym typeface="Arial"/>
              </a:rPr>
              <a:t>, parts of </a:t>
            </a:r>
            <a:r>
              <a:rPr lang="en-US" sz="900" b="1" i="0" u="none" strike="noStrike" cap="none" dirty="0" smtClean="0">
                <a:solidFill>
                  <a:schemeClr val="lt1"/>
                </a:solidFill>
                <a:latin typeface="Arial"/>
                <a:ea typeface="Arial"/>
                <a:cs typeface="Arial"/>
                <a:sym typeface="Arial"/>
              </a:rPr>
              <a:t>north-central </a:t>
            </a:r>
            <a:r>
              <a:rPr lang="en-US" sz="900" b="1" i="0" u="none" strike="noStrike" cap="none" dirty="0" smtClean="0">
                <a:solidFill>
                  <a:schemeClr val="lt1"/>
                </a:solidFill>
                <a:latin typeface="Arial"/>
                <a:ea typeface="Arial"/>
                <a:cs typeface="Arial"/>
                <a:sym typeface="Arial"/>
              </a:rPr>
              <a:t>and eastern Tanzania</a:t>
            </a:r>
            <a:r>
              <a:rPr lang="en-US" sz="900" b="1" i="0" u="none" strike="noStrike" cap="none" dirty="0">
                <a:solidFill>
                  <a:schemeClr val="lt1"/>
                </a:solidFill>
                <a:latin typeface="Arial"/>
                <a:ea typeface="Arial"/>
                <a:cs typeface="Arial"/>
                <a:sym typeface="Arial"/>
              </a:rPr>
              <a:t>, </a:t>
            </a:r>
            <a:r>
              <a:rPr lang="en-US" sz="900" b="1" i="0" u="none" strike="noStrike" cap="none" dirty="0" smtClean="0">
                <a:solidFill>
                  <a:schemeClr val="lt1"/>
                </a:solidFill>
                <a:latin typeface="Arial"/>
                <a:ea typeface="Arial"/>
                <a:cs typeface="Arial"/>
                <a:sym typeface="Arial"/>
              </a:rPr>
              <a:t>western and southern </a:t>
            </a:r>
            <a:r>
              <a:rPr lang="en-US" sz="900" b="1" i="0" u="none" strike="noStrike" cap="none" dirty="0">
                <a:solidFill>
                  <a:schemeClr val="lt1"/>
                </a:solidFill>
                <a:latin typeface="Arial"/>
                <a:ea typeface="Arial"/>
                <a:cs typeface="Arial"/>
                <a:sym typeface="Arial"/>
              </a:rPr>
              <a:t>Burundi, and </a:t>
            </a:r>
            <a:r>
              <a:rPr lang="en-US" sz="900" b="1" dirty="0" smtClean="0">
                <a:solidFill>
                  <a:schemeClr val="lt1"/>
                </a:solidFill>
              </a:rPr>
              <a:t>parts of </a:t>
            </a:r>
            <a:r>
              <a:rPr lang="en-US" sz="900" b="1" i="0" u="none" strike="noStrike" cap="none" dirty="0" smtClean="0">
                <a:solidFill>
                  <a:schemeClr val="lt1"/>
                </a:solidFill>
                <a:latin typeface="Arial"/>
                <a:ea typeface="Arial"/>
                <a:cs typeface="Arial"/>
                <a:sym typeface="Arial"/>
              </a:rPr>
              <a:t>southwestern, southeastern, central, and northern </a:t>
            </a:r>
            <a:r>
              <a:rPr lang="en-US" sz="900" b="1" i="0" u="none" strike="noStrike" cap="none" dirty="0">
                <a:solidFill>
                  <a:schemeClr val="lt1"/>
                </a:solidFill>
                <a:latin typeface="Arial"/>
                <a:ea typeface="Arial"/>
                <a:cs typeface="Arial"/>
                <a:sym typeface="Arial"/>
              </a:rPr>
              <a:t>Kenya. Rainfall was below-average over </a:t>
            </a:r>
            <a:r>
              <a:rPr lang="en-US" sz="900" b="1" dirty="0" smtClean="0">
                <a:solidFill>
                  <a:schemeClr val="lt1"/>
                </a:solidFill>
              </a:rPr>
              <a:t>central and southeastern</a:t>
            </a:r>
            <a:r>
              <a:rPr lang="en-US" sz="900" b="1" i="0" u="none" strike="noStrike" cap="none" dirty="0" smtClean="0">
                <a:solidFill>
                  <a:schemeClr val="lt1"/>
                </a:solidFill>
                <a:latin typeface="Arial"/>
                <a:ea typeface="Arial"/>
                <a:cs typeface="Arial"/>
                <a:sym typeface="Arial"/>
              </a:rPr>
              <a:t> </a:t>
            </a:r>
            <a:r>
              <a:rPr lang="en-US" sz="900" b="1" i="0" u="none" strike="noStrike" cap="none" dirty="0">
                <a:solidFill>
                  <a:schemeClr val="lt1"/>
                </a:solidFill>
                <a:latin typeface="Arial"/>
                <a:ea typeface="Arial"/>
                <a:cs typeface="Arial"/>
                <a:sym typeface="Arial"/>
              </a:rPr>
              <a:t>South Sudan, </a:t>
            </a:r>
            <a:r>
              <a:rPr lang="en-US" sz="900" b="1" i="0" u="none" strike="noStrike" cap="none" dirty="0" smtClean="0">
                <a:solidFill>
                  <a:schemeClr val="lt1"/>
                </a:solidFill>
                <a:latin typeface="Arial"/>
                <a:ea typeface="Arial"/>
                <a:cs typeface="Arial"/>
                <a:sym typeface="Arial"/>
              </a:rPr>
              <a:t>a small part of south-central </a:t>
            </a:r>
            <a:r>
              <a:rPr lang="en-US" sz="900" b="1" i="0" u="none" strike="noStrike" cap="none" dirty="0">
                <a:solidFill>
                  <a:schemeClr val="lt1"/>
                </a:solidFill>
                <a:latin typeface="Arial"/>
                <a:ea typeface="Arial"/>
                <a:cs typeface="Arial"/>
                <a:sym typeface="Arial"/>
              </a:rPr>
              <a:t>Sudan, </a:t>
            </a:r>
            <a:r>
              <a:rPr lang="en-US" sz="900" b="1" i="0" u="none" strike="noStrike" cap="none" dirty="0" smtClean="0">
                <a:solidFill>
                  <a:schemeClr val="lt1"/>
                </a:solidFill>
                <a:latin typeface="Arial"/>
                <a:ea typeface="Arial"/>
                <a:cs typeface="Arial"/>
                <a:sym typeface="Arial"/>
              </a:rPr>
              <a:t>centr</a:t>
            </a:r>
            <a:r>
              <a:rPr lang="en-US" sz="900" b="1" dirty="0" smtClean="0">
                <a:solidFill>
                  <a:schemeClr val="lt1"/>
                </a:solidFill>
              </a:rPr>
              <a:t>al</a:t>
            </a:r>
            <a:r>
              <a:rPr lang="en-US" sz="900" b="1" i="0" u="none" strike="noStrike" cap="none" dirty="0" smtClean="0">
                <a:solidFill>
                  <a:schemeClr val="lt1"/>
                </a:solidFill>
                <a:latin typeface="Arial"/>
                <a:ea typeface="Arial"/>
                <a:cs typeface="Arial"/>
                <a:sym typeface="Arial"/>
              </a:rPr>
              <a:t> </a:t>
            </a:r>
            <a:r>
              <a:rPr lang="en-US" sz="900" b="1" i="0" u="none" strike="noStrike" cap="none" dirty="0">
                <a:solidFill>
                  <a:schemeClr val="lt1"/>
                </a:solidFill>
                <a:latin typeface="Arial"/>
                <a:ea typeface="Arial"/>
                <a:cs typeface="Arial"/>
                <a:sym typeface="Arial"/>
              </a:rPr>
              <a:t>Ethiopia, parts of northern Somalia, pockets of </a:t>
            </a:r>
            <a:r>
              <a:rPr lang="en-US" sz="900" b="1" dirty="0" smtClean="0">
                <a:solidFill>
                  <a:schemeClr val="lt1"/>
                </a:solidFill>
              </a:rPr>
              <a:t>central </a:t>
            </a:r>
            <a:r>
              <a:rPr lang="en-US" sz="900" b="1" dirty="0">
                <a:solidFill>
                  <a:schemeClr val="lt1"/>
                </a:solidFill>
              </a:rPr>
              <a:t>and </a:t>
            </a:r>
            <a:r>
              <a:rPr lang="en-US" sz="900" b="1" dirty="0" smtClean="0">
                <a:solidFill>
                  <a:schemeClr val="lt1"/>
                </a:solidFill>
              </a:rPr>
              <a:t>southern</a:t>
            </a:r>
            <a:r>
              <a:rPr lang="en-US" sz="900" b="1" i="0" u="none" strike="noStrike" cap="none" dirty="0" smtClean="0">
                <a:solidFill>
                  <a:schemeClr val="lt1"/>
                </a:solidFill>
                <a:latin typeface="Arial"/>
                <a:ea typeface="Arial"/>
                <a:cs typeface="Arial"/>
                <a:sym typeface="Arial"/>
              </a:rPr>
              <a:t> </a:t>
            </a:r>
            <a:r>
              <a:rPr lang="en-US" sz="900" b="1" i="0" u="none" strike="noStrike" cap="none" dirty="0">
                <a:solidFill>
                  <a:schemeClr val="lt1"/>
                </a:solidFill>
                <a:latin typeface="Arial"/>
                <a:ea typeface="Arial"/>
                <a:cs typeface="Arial"/>
                <a:sym typeface="Arial"/>
              </a:rPr>
              <a:t>Kenya, Rwan</a:t>
            </a:r>
            <a:r>
              <a:rPr lang="en-US" sz="900" b="1" dirty="0">
                <a:solidFill>
                  <a:schemeClr val="lt1"/>
                </a:solidFill>
              </a:rPr>
              <a:t>da, northern Burundi, northwestern Tanzania, </a:t>
            </a:r>
            <a:r>
              <a:rPr lang="en-US" sz="900" b="1" i="0" u="none" strike="noStrike" cap="none" dirty="0" smtClean="0">
                <a:solidFill>
                  <a:schemeClr val="lt1"/>
                </a:solidFill>
                <a:latin typeface="Arial"/>
                <a:ea typeface="Arial"/>
                <a:cs typeface="Arial"/>
                <a:sym typeface="Arial"/>
              </a:rPr>
              <a:t>and southwestern </a:t>
            </a:r>
            <a:r>
              <a:rPr lang="en-US" sz="900" b="1" i="0" u="none" strike="noStrike" cap="none" dirty="0">
                <a:solidFill>
                  <a:schemeClr val="lt1"/>
                </a:solidFill>
                <a:latin typeface="Arial"/>
                <a:ea typeface="Arial"/>
                <a:cs typeface="Arial"/>
                <a:sym typeface="Arial"/>
              </a:rPr>
              <a:t>Uganda. In southern Africa, above-average rainfall was observed over </a:t>
            </a:r>
            <a:r>
              <a:rPr lang="en-US" sz="900" b="1" dirty="0" smtClean="0">
                <a:solidFill>
                  <a:schemeClr val="lt1"/>
                </a:solidFill>
              </a:rPr>
              <a:t>southern </a:t>
            </a:r>
            <a:r>
              <a:rPr lang="en-US" sz="900" b="1" dirty="0">
                <a:solidFill>
                  <a:schemeClr val="lt1"/>
                </a:solidFill>
              </a:rPr>
              <a:t>and </a:t>
            </a:r>
            <a:r>
              <a:rPr lang="en-US" sz="900" b="1" dirty="0" smtClean="0">
                <a:solidFill>
                  <a:schemeClr val="lt1"/>
                </a:solidFill>
              </a:rPr>
              <a:t>eastern</a:t>
            </a:r>
            <a:r>
              <a:rPr lang="en-US" sz="900" b="1" i="0" u="none" strike="noStrike" cap="none" dirty="0" smtClean="0">
                <a:solidFill>
                  <a:schemeClr val="lt1"/>
                </a:solidFill>
                <a:latin typeface="Arial"/>
                <a:ea typeface="Arial"/>
                <a:cs typeface="Arial"/>
                <a:sym typeface="Arial"/>
              </a:rPr>
              <a:t> </a:t>
            </a:r>
            <a:r>
              <a:rPr lang="en-US" sz="900" b="1" i="0" u="none" strike="noStrike" cap="none" dirty="0">
                <a:solidFill>
                  <a:schemeClr val="lt1"/>
                </a:solidFill>
                <a:latin typeface="Arial"/>
                <a:ea typeface="Arial"/>
                <a:cs typeface="Arial"/>
                <a:sym typeface="Arial"/>
              </a:rPr>
              <a:t>South Africa, </a:t>
            </a:r>
            <a:r>
              <a:rPr lang="en-US" sz="900" b="1" i="0" u="none" strike="noStrike" cap="none" dirty="0" err="1" smtClean="0">
                <a:solidFill>
                  <a:schemeClr val="lt1"/>
                </a:solidFill>
                <a:latin typeface="Arial"/>
                <a:ea typeface="Arial"/>
                <a:cs typeface="Arial"/>
                <a:sym typeface="Arial"/>
              </a:rPr>
              <a:t>Eswatini</a:t>
            </a:r>
            <a:r>
              <a:rPr lang="en-US" sz="900" b="1" i="0" u="none" strike="noStrike" cap="none" dirty="0">
                <a:solidFill>
                  <a:schemeClr val="lt1"/>
                </a:solidFill>
                <a:latin typeface="Arial"/>
                <a:ea typeface="Arial"/>
                <a:cs typeface="Arial"/>
                <a:sym typeface="Arial"/>
              </a:rPr>
              <a:t>, southern </a:t>
            </a:r>
            <a:r>
              <a:rPr lang="en-US" sz="900" b="1" i="0" u="none" strike="noStrike" cap="none" dirty="0" smtClean="0">
                <a:solidFill>
                  <a:schemeClr val="lt1"/>
                </a:solidFill>
                <a:latin typeface="Arial"/>
                <a:ea typeface="Arial"/>
                <a:cs typeface="Arial"/>
                <a:sym typeface="Arial"/>
              </a:rPr>
              <a:t>and </a:t>
            </a:r>
            <a:r>
              <a:rPr lang="en-US" sz="900" b="1" i="0" u="none" strike="noStrike" cap="none" dirty="0" smtClean="0">
                <a:solidFill>
                  <a:schemeClr val="lt1"/>
                </a:solidFill>
                <a:latin typeface="Arial"/>
                <a:ea typeface="Arial"/>
                <a:cs typeface="Arial"/>
                <a:sym typeface="Arial"/>
              </a:rPr>
              <a:t>central </a:t>
            </a:r>
            <a:r>
              <a:rPr lang="en-US" sz="900" b="1" i="0" u="none" strike="noStrike" cap="none" dirty="0" smtClean="0">
                <a:solidFill>
                  <a:schemeClr val="lt1"/>
                </a:solidFill>
                <a:latin typeface="Arial"/>
                <a:ea typeface="Arial"/>
                <a:cs typeface="Arial"/>
                <a:sym typeface="Arial"/>
              </a:rPr>
              <a:t>Mozambique</a:t>
            </a:r>
            <a:r>
              <a:rPr lang="en-US" sz="900" b="1" i="0" u="none" strike="noStrike" cap="none" dirty="0">
                <a:solidFill>
                  <a:schemeClr val="lt1"/>
                </a:solidFill>
                <a:latin typeface="Arial"/>
                <a:ea typeface="Arial"/>
                <a:cs typeface="Arial"/>
                <a:sym typeface="Arial"/>
              </a:rPr>
              <a:t>, </a:t>
            </a:r>
            <a:r>
              <a:rPr lang="en-US" sz="900" b="1" dirty="0" smtClean="0">
                <a:solidFill>
                  <a:schemeClr val="lt1"/>
                </a:solidFill>
              </a:rPr>
              <a:t>much </a:t>
            </a:r>
            <a:r>
              <a:rPr lang="en-US" sz="900" b="1" dirty="0">
                <a:solidFill>
                  <a:schemeClr val="lt1"/>
                </a:solidFill>
              </a:rPr>
              <a:t>of northern Angola, </a:t>
            </a:r>
            <a:r>
              <a:rPr lang="en-US" sz="900" b="1" dirty="0" smtClean="0">
                <a:solidFill>
                  <a:schemeClr val="lt1"/>
                </a:solidFill>
              </a:rPr>
              <a:t>northern </a:t>
            </a:r>
            <a:r>
              <a:rPr lang="en-US" sz="900" b="1" dirty="0" smtClean="0">
                <a:solidFill>
                  <a:schemeClr val="lt1"/>
                </a:solidFill>
              </a:rPr>
              <a:t>and central Zambia</a:t>
            </a:r>
            <a:r>
              <a:rPr lang="en-US" sz="900" b="1" dirty="0" smtClean="0">
                <a:solidFill>
                  <a:schemeClr val="lt1"/>
                </a:solidFill>
              </a:rPr>
              <a:t>, </a:t>
            </a:r>
            <a:r>
              <a:rPr lang="en-US" sz="900" b="1" dirty="0" smtClean="0">
                <a:solidFill>
                  <a:schemeClr val="lt1"/>
                </a:solidFill>
              </a:rPr>
              <a:t>central and eastern Zimbabwe, central and southern Malawi, </a:t>
            </a:r>
            <a:r>
              <a:rPr lang="en-US" sz="900" b="1" i="0" u="none" strike="noStrike" cap="none" dirty="0" smtClean="0">
                <a:solidFill>
                  <a:schemeClr val="lt1"/>
                </a:solidFill>
                <a:latin typeface="Arial"/>
                <a:ea typeface="Arial"/>
                <a:cs typeface="Arial"/>
                <a:sym typeface="Arial"/>
              </a:rPr>
              <a:t>and </a:t>
            </a:r>
            <a:r>
              <a:rPr lang="en-US" sz="900" b="1" i="0" u="none" strike="noStrike" cap="none" dirty="0">
                <a:solidFill>
                  <a:schemeClr val="lt1"/>
                </a:solidFill>
                <a:latin typeface="Arial"/>
                <a:ea typeface="Arial"/>
                <a:cs typeface="Arial"/>
                <a:sym typeface="Arial"/>
              </a:rPr>
              <a:t>parts of eastern and central Madagascar. Below-average rainfall was observed over </a:t>
            </a:r>
            <a:r>
              <a:rPr lang="en-US" sz="900" b="1" i="0" u="none" strike="noStrike" cap="none" dirty="0" smtClean="0">
                <a:solidFill>
                  <a:schemeClr val="lt1"/>
                </a:solidFill>
                <a:latin typeface="Arial"/>
                <a:ea typeface="Arial"/>
                <a:cs typeface="Arial"/>
                <a:sym typeface="Arial"/>
              </a:rPr>
              <a:t>northern </a:t>
            </a:r>
            <a:r>
              <a:rPr lang="en-US" sz="900" b="1" i="0" u="none" strike="noStrike" cap="none" dirty="0">
                <a:solidFill>
                  <a:schemeClr val="lt1"/>
                </a:solidFill>
                <a:latin typeface="Arial"/>
                <a:ea typeface="Arial"/>
                <a:cs typeface="Arial"/>
                <a:sym typeface="Arial"/>
              </a:rPr>
              <a:t>South Africa, </a:t>
            </a:r>
            <a:r>
              <a:rPr lang="en-US" sz="900" b="1" i="0" u="none" strike="noStrike" cap="none" dirty="0" smtClean="0">
                <a:solidFill>
                  <a:schemeClr val="lt1"/>
                </a:solidFill>
                <a:latin typeface="Arial"/>
                <a:ea typeface="Arial"/>
                <a:cs typeface="Arial"/>
                <a:sym typeface="Arial"/>
              </a:rPr>
              <a:t>parts of central and southern Angola, Namibia, Botswana, southwestern </a:t>
            </a:r>
            <a:r>
              <a:rPr lang="en-US" sz="900" b="1" dirty="0" smtClean="0">
                <a:solidFill>
                  <a:schemeClr val="lt1"/>
                </a:solidFill>
              </a:rPr>
              <a:t>Zambia, </a:t>
            </a:r>
            <a:r>
              <a:rPr lang="en-US" sz="900" b="1" i="0" u="none" strike="noStrike" cap="none" dirty="0" smtClean="0">
                <a:solidFill>
                  <a:schemeClr val="lt1"/>
                </a:solidFill>
                <a:latin typeface="Arial"/>
                <a:ea typeface="Arial"/>
                <a:cs typeface="Arial"/>
                <a:sym typeface="Arial"/>
              </a:rPr>
              <a:t>and southwestern Madagascar</a:t>
            </a:r>
            <a:r>
              <a:rPr lang="en-US" sz="900" b="1" i="0" u="none" strike="noStrike" cap="none" dirty="0">
                <a:solidFill>
                  <a:schemeClr val="lt1"/>
                </a:solidFill>
                <a:latin typeface="Arial"/>
                <a:ea typeface="Arial"/>
                <a:cs typeface="Arial"/>
                <a:sym typeface="Arial"/>
              </a:rPr>
              <a:t>. In Central Africa, rainfall was above-average over many parts of CAR, </a:t>
            </a:r>
            <a:r>
              <a:rPr lang="en-US" sz="900" b="1" dirty="0">
                <a:solidFill>
                  <a:schemeClr val="lt1"/>
                </a:solidFill>
              </a:rPr>
              <a:t>eastern </a:t>
            </a:r>
            <a:r>
              <a:rPr lang="en-US" sz="900" b="1" dirty="0" smtClean="0">
                <a:solidFill>
                  <a:schemeClr val="lt1"/>
                </a:solidFill>
              </a:rPr>
              <a:t>and northwestern </a:t>
            </a:r>
            <a:r>
              <a:rPr lang="en-US" sz="900" b="1" i="0" u="none" strike="noStrike" cap="none" dirty="0" smtClean="0">
                <a:solidFill>
                  <a:schemeClr val="lt1"/>
                </a:solidFill>
                <a:latin typeface="Arial"/>
                <a:ea typeface="Arial"/>
                <a:cs typeface="Arial"/>
                <a:sym typeface="Arial"/>
              </a:rPr>
              <a:t>Chad</a:t>
            </a:r>
            <a:r>
              <a:rPr lang="en-US" sz="900" b="1" i="0" u="none" strike="noStrike" cap="none" dirty="0">
                <a:solidFill>
                  <a:schemeClr val="lt1"/>
                </a:solidFill>
                <a:latin typeface="Arial"/>
                <a:ea typeface="Arial"/>
                <a:cs typeface="Arial"/>
                <a:sym typeface="Arial"/>
              </a:rPr>
              <a:t>, </a:t>
            </a:r>
            <a:r>
              <a:rPr lang="en-US" sz="900" b="1" dirty="0" smtClean="0">
                <a:solidFill>
                  <a:schemeClr val="lt1"/>
                </a:solidFill>
              </a:rPr>
              <a:t>much</a:t>
            </a:r>
            <a:r>
              <a:rPr lang="en-US" sz="900" b="1" i="0" u="none" strike="noStrike" cap="none" dirty="0" smtClean="0">
                <a:solidFill>
                  <a:schemeClr val="lt1"/>
                </a:solidFill>
                <a:latin typeface="Arial"/>
                <a:ea typeface="Arial"/>
                <a:cs typeface="Arial"/>
                <a:sym typeface="Arial"/>
              </a:rPr>
              <a:t> </a:t>
            </a:r>
            <a:r>
              <a:rPr lang="en-US" sz="900" b="1" i="0" u="none" strike="noStrike" cap="none" dirty="0">
                <a:solidFill>
                  <a:schemeClr val="lt1"/>
                </a:solidFill>
                <a:latin typeface="Arial"/>
                <a:ea typeface="Arial"/>
                <a:cs typeface="Arial"/>
                <a:sym typeface="Arial"/>
              </a:rPr>
              <a:t>of central </a:t>
            </a:r>
            <a:r>
              <a:rPr lang="en-US" sz="900" b="1" i="0" u="none" strike="noStrike" cap="none" dirty="0" smtClean="0">
                <a:solidFill>
                  <a:schemeClr val="lt1"/>
                </a:solidFill>
                <a:latin typeface="Arial"/>
                <a:ea typeface="Arial"/>
                <a:cs typeface="Arial"/>
                <a:sym typeface="Arial"/>
              </a:rPr>
              <a:t>and far northern Congo</a:t>
            </a:r>
            <a:r>
              <a:rPr lang="en-US" sz="900" b="1" i="0" u="none" strike="noStrike" cap="none" dirty="0">
                <a:solidFill>
                  <a:schemeClr val="lt1"/>
                </a:solidFill>
                <a:latin typeface="Arial"/>
                <a:ea typeface="Arial"/>
                <a:cs typeface="Arial"/>
                <a:sym typeface="Arial"/>
              </a:rPr>
              <a:t>, </a:t>
            </a:r>
            <a:r>
              <a:rPr lang="en-US" sz="900" b="1" i="0" u="none" strike="noStrike" cap="none" dirty="0" smtClean="0">
                <a:solidFill>
                  <a:schemeClr val="lt1"/>
                </a:solidFill>
                <a:latin typeface="Arial"/>
                <a:ea typeface="Arial"/>
                <a:cs typeface="Arial"/>
                <a:sym typeface="Arial"/>
              </a:rPr>
              <a:t>northeastern Gabon, far southeastern Cameroon, and northern</a:t>
            </a:r>
            <a:r>
              <a:rPr lang="en-US" sz="900" b="1" dirty="0">
                <a:solidFill>
                  <a:schemeClr val="lt1"/>
                </a:solidFill>
              </a:rPr>
              <a:t>, </a:t>
            </a:r>
            <a:r>
              <a:rPr lang="en-US" sz="900" b="1" dirty="0" smtClean="0">
                <a:solidFill>
                  <a:schemeClr val="lt1"/>
                </a:solidFill>
              </a:rPr>
              <a:t>western, and much of southern </a:t>
            </a:r>
            <a:r>
              <a:rPr lang="en-US" sz="900" b="1" i="0" u="none" strike="noStrike" cap="none" dirty="0" smtClean="0">
                <a:solidFill>
                  <a:schemeClr val="lt1"/>
                </a:solidFill>
                <a:latin typeface="Arial"/>
                <a:ea typeface="Arial"/>
                <a:cs typeface="Arial"/>
                <a:sym typeface="Arial"/>
              </a:rPr>
              <a:t>DRC</a:t>
            </a:r>
            <a:r>
              <a:rPr lang="en-US" sz="900" b="1" i="0" u="none" strike="noStrike" cap="none" dirty="0">
                <a:solidFill>
                  <a:schemeClr val="lt1"/>
                </a:solidFill>
                <a:latin typeface="Arial"/>
                <a:ea typeface="Arial"/>
                <a:cs typeface="Arial"/>
                <a:sym typeface="Arial"/>
              </a:rPr>
              <a:t>. Rainfall was below-average over much of Cameroon, Equatorial Guinea, </a:t>
            </a:r>
            <a:r>
              <a:rPr lang="en-US" sz="900" b="1" i="0" u="none" strike="noStrike" cap="none" dirty="0" smtClean="0">
                <a:solidFill>
                  <a:schemeClr val="lt1"/>
                </a:solidFill>
                <a:latin typeface="Arial"/>
                <a:ea typeface="Arial"/>
                <a:cs typeface="Arial"/>
                <a:sym typeface="Arial"/>
              </a:rPr>
              <a:t>most </a:t>
            </a:r>
            <a:r>
              <a:rPr lang="en-US" sz="900" b="1" dirty="0" smtClean="0">
                <a:solidFill>
                  <a:schemeClr val="lt1"/>
                </a:solidFill>
              </a:rPr>
              <a:t>of </a:t>
            </a:r>
            <a:r>
              <a:rPr lang="en-US" sz="900" b="1" i="0" u="none" strike="noStrike" cap="none" dirty="0" smtClean="0">
                <a:solidFill>
                  <a:schemeClr val="lt1"/>
                </a:solidFill>
                <a:latin typeface="Arial"/>
                <a:ea typeface="Arial"/>
                <a:cs typeface="Arial"/>
                <a:sym typeface="Arial"/>
              </a:rPr>
              <a:t>Gabon</a:t>
            </a:r>
            <a:r>
              <a:rPr lang="en-US" sz="900" b="1" i="0" u="none" strike="noStrike" cap="none" dirty="0">
                <a:solidFill>
                  <a:schemeClr val="lt1"/>
                </a:solidFill>
                <a:latin typeface="Arial"/>
                <a:ea typeface="Arial"/>
                <a:cs typeface="Arial"/>
                <a:sym typeface="Arial"/>
              </a:rPr>
              <a:t>, </a:t>
            </a:r>
            <a:r>
              <a:rPr lang="en-US" sz="900" b="1" i="0" u="none" strike="noStrike" cap="none" dirty="0" smtClean="0">
                <a:solidFill>
                  <a:schemeClr val="lt1"/>
                </a:solidFill>
                <a:latin typeface="Arial"/>
                <a:ea typeface="Arial"/>
                <a:cs typeface="Arial"/>
                <a:sym typeface="Arial"/>
              </a:rPr>
              <a:t>parts of northern </a:t>
            </a:r>
            <a:r>
              <a:rPr lang="en-US" sz="900" b="1" i="0" u="none" strike="noStrike" cap="none" dirty="0">
                <a:solidFill>
                  <a:schemeClr val="lt1"/>
                </a:solidFill>
                <a:latin typeface="Arial"/>
                <a:ea typeface="Arial"/>
                <a:cs typeface="Arial"/>
                <a:sym typeface="Arial"/>
              </a:rPr>
              <a:t>and </a:t>
            </a:r>
            <a:r>
              <a:rPr lang="en-US" sz="900" b="1" dirty="0">
                <a:solidFill>
                  <a:schemeClr val="lt1"/>
                </a:solidFill>
              </a:rPr>
              <a:t>southern Congo, </a:t>
            </a:r>
            <a:r>
              <a:rPr lang="en-US" sz="900" b="1" i="0" u="none" strike="noStrike" cap="none" dirty="0">
                <a:solidFill>
                  <a:schemeClr val="lt1"/>
                </a:solidFill>
                <a:latin typeface="Arial"/>
                <a:ea typeface="Arial"/>
                <a:cs typeface="Arial"/>
                <a:sym typeface="Arial"/>
              </a:rPr>
              <a:t>parts of central, northeastern, and </a:t>
            </a:r>
            <a:r>
              <a:rPr lang="en-US" sz="900" b="1" dirty="0">
                <a:solidFill>
                  <a:schemeClr val="lt1"/>
                </a:solidFill>
              </a:rPr>
              <a:t>southwestern</a:t>
            </a:r>
            <a:r>
              <a:rPr lang="en-US" sz="900" b="1" i="0" u="none" strike="noStrike" cap="none" dirty="0">
                <a:solidFill>
                  <a:schemeClr val="lt1"/>
                </a:solidFill>
                <a:latin typeface="Arial"/>
                <a:ea typeface="Arial"/>
                <a:cs typeface="Arial"/>
                <a:sym typeface="Arial"/>
              </a:rPr>
              <a:t> DRC, pockets of </a:t>
            </a:r>
            <a:r>
              <a:rPr lang="en-US" sz="900" b="1" i="0" u="none" strike="noStrike" cap="none" dirty="0" smtClean="0">
                <a:solidFill>
                  <a:schemeClr val="lt1"/>
                </a:solidFill>
                <a:latin typeface="Arial"/>
                <a:ea typeface="Arial"/>
                <a:cs typeface="Arial"/>
                <a:sym typeface="Arial"/>
              </a:rPr>
              <a:t>northern and central </a:t>
            </a:r>
            <a:r>
              <a:rPr lang="en-US" sz="900" b="1" i="0" u="none" strike="noStrike" cap="none" dirty="0">
                <a:solidFill>
                  <a:schemeClr val="lt1"/>
                </a:solidFill>
                <a:latin typeface="Arial"/>
                <a:ea typeface="Arial"/>
                <a:cs typeface="Arial"/>
                <a:sym typeface="Arial"/>
              </a:rPr>
              <a:t>CAR, and central and southwestern Chad. In West Africa, rainfall was above-average over much of Senegal, southwestern Mauritania, </a:t>
            </a:r>
            <a:r>
              <a:rPr lang="en-US" sz="900" b="1" i="0" u="none" strike="noStrike" cap="none" dirty="0" smtClean="0">
                <a:solidFill>
                  <a:schemeClr val="lt1"/>
                </a:solidFill>
                <a:latin typeface="Arial"/>
                <a:ea typeface="Arial"/>
                <a:cs typeface="Arial"/>
                <a:sym typeface="Arial"/>
              </a:rPr>
              <a:t>western and central portions of The </a:t>
            </a:r>
            <a:r>
              <a:rPr lang="en-US" sz="900" b="1" i="0" u="none" strike="noStrike" cap="none" dirty="0">
                <a:solidFill>
                  <a:schemeClr val="lt1"/>
                </a:solidFill>
                <a:latin typeface="Arial"/>
                <a:ea typeface="Arial"/>
                <a:cs typeface="Arial"/>
                <a:sym typeface="Arial"/>
              </a:rPr>
              <a:t>Gam</a:t>
            </a:r>
            <a:r>
              <a:rPr lang="en-US" sz="900" b="1" dirty="0">
                <a:solidFill>
                  <a:schemeClr val="lt1"/>
                </a:solidFill>
              </a:rPr>
              <a:t>bia, </a:t>
            </a:r>
            <a:r>
              <a:rPr lang="en-US" sz="900" b="1" i="0" u="none" strike="noStrike" cap="none" dirty="0">
                <a:solidFill>
                  <a:schemeClr val="lt1"/>
                </a:solidFill>
                <a:latin typeface="Arial"/>
                <a:ea typeface="Arial"/>
                <a:cs typeface="Arial"/>
                <a:sym typeface="Arial"/>
              </a:rPr>
              <a:t>Guinea-Bissau, western and southern Guinea, northern and central Sierra Leone, eastern and north</a:t>
            </a:r>
            <a:r>
              <a:rPr lang="en-US" sz="900" b="1" dirty="0">
                <a:solidFill>
                  <a:schemeClr val="lt1"/>
                </a:solidFill>
              </a:rPr>
              <a:t>western </a:t>
            </a:r>
            <a:r>
              <a:rPr lang="en-US" sz="900" b="1" i="0" u="none" strike="noStrike" cap="none" dirty="0">
                <a:solidFill>
                  <a:schemeClr val="lt1"/>
                </a:solidFill>
                <a:latin typeface="Arial"/>
                <a:ea typeface="Arial"/>
                <a:cs typeface="Arial"/>
                <a:sym typeface="Arial"/>
              </a:rPr>
              <a:t>Liberia, eastern Mali, much of Cote d’Ivoire, southern an</a:t>
            </a:r>
            <a:r>
              <a:rPr lang="en-US" sz="900" b="1" dirty="0">
                <a:solidFill>
                  <a:schemeClr val="lt1"/>
                </a:solidFill>
              </a:rPr>
              <a:t>d northeastern </a:t>
            </a:r>
            <a:r>
              <a:rPr lang="en-US" sz="900" b="1" i="0" u="none" strike="noStrike" cap="none" dirty="0">
                <a:solidFill>
                  <a:schemeClr val="lt1"/>
                </a:solidFill>
                <a:latin typeface="Arial"/>
                <a:ea typeface="Arial"/>
                <a:cs typeface="Arial"/>
                <a:sym typeface="Arial"/>
              </a:rPr>
              <a:t>Burkina Faso, much of Ghana, Togo, Benin, parts of northwestern and </a:t>
            </a:r>
            <a:r>
              <a:rPr lang="en-US" sz="900" b="1" dirty="0" smtClean="0">
                <a:solidFill>
                  <a:schemeClr val="lt1"/>
                </a:solidFill>
              </a:rPr>
              <a:t>southeastern, and eastern</a:t>
            </a:r>
            <a:r>
              <a:rPr lang="en-US" sz="900" b="1" i="0" u="none" strike="noStrike" cap="none" dirty="0" smtClean="0">
                <a:solidFill>
                  <a:schemeClr val="lt1"/>
                </a:solidFill>
                <a:latin typeface="Arial"/>
                <a:ea typeface="Arial"/>
                <a:cs typeface="Arial"/>
                <a:sym typeface="Arial"/>
              </a:rPr>
              <a:t> </a:t>
            </a:r>
            <a:r>
              <a:rPr lang="en-US" sz="900" b="1" i="0" u="none" strike="noStrike" cap="none" dirty="0">
                <a:solidFill>
                  <a:schemeClr val="lt1"/>
                </a:solidFill>
                <a:latin typeface="Arial"/>
                <a:ea typeface="Arial"/>
                <a:cs typeface="Arial"/>
                <a:sym typeface="Arial"/>
              </a:rPr>
              <a:t>Niger, and western Nigeria. Below-average rainfall was observed over western, </a:t>
            </a:r>
            <a:r>
              <a:rPr lang="en-US" sz="900" b="1" i="0" u="none" strike="noStrike" cap="none" dirty="0" smtClean="0">
                <a:solidFill>
                  <a:schemeClr val="lt1"/>
                </a:solidFill>
                <a:latin typeface="Arial"/>
                <a:ea typeface="Arial"/>
                <a:cs typeface="Arial"/>
                <a:sym typeface="Arial"/>
              </a:rPr>
              <a:t>central, </a:t>
            </a:r>
            <a:r>
              <a:rPr lang="en-US" sz="900" b="1" i="0" u="none" strike="noStrike" cap="none" dirty="0">
                <a:solidFill>
                  <a:schemeClr val="lt1"/>
                </a:solidFill>
                <a:latin typeface="Arial"/>
                <a:ea typeface="Arial"/>
                <a:cs typeface="Arial"/>
                <a:sym typeface="Arial"/>
              </a:rPr>
              <a:t>and northern Mali, much of </a:t>
            </a:r>
            <a:r>
              <a:rPr lang="en-US" sz="900" b="1" i="0" u="none" strike="noStrike" cap="none" dirty="0" smtClean="0">
                <a:solidFill>
                  <a:schemeClr val="lt1"/>
                </a:solidFill>
                <a:latin typeface="Arial"/>
                <a:ea typeface="Arial"/>
                <a:cs typeface="Arial"/>
                <a:sym typeface="Arial"/>
              </a:rPr>
              <a:t>northeastern </a:t>
            </a:r>
            <a:r>
              <a:rPr lang="en-US" sz="900" b="1" dirty="0">
                <a:solidFill>
                  <a:schemeClr val="lt1"/>
                </a:solidFill>
              </a:rPr>
              <a:t>Guinea, southern Sierra Leone, </a:t>
            </a:r>
            <a:r>
              <a:rPr lang="en-US" sz="900" b="1" dirty="0" smtClean="0">
                <a:solidFill>
                  <a:schemeClr val="lt1"/>
                </a:solidFill>
              </a:rPr>
              <a:t>southwestern </a:t>
            </a:r>
            <a:r>
              <a:rPr lang="en-US" sz="900" b="1" i="0" u="none" strike="noStrike" cap="none" dirty="0" smtClean="0">
                <a:solidFill>
                  <a:schemeClr val="lt1"/>
                </a:solidFill>
                <a:latin typeface="Arial"/>
                <a:ea typeface="Arial"/>
                <a:cs typeface="Arial"/>
                <a:sym typeface="Arial"/>
              </a:rPr>
              <a:t>Liberia</a:t>
            </a:r>
            <a:r>
              <a:rPr lang="en-US" sz="900" b="1" i="0" u="none" strike="noStrike" cap="none" dirty="0">
                <a:solidFill>
                  <a:schemeClr val="lt1"/>
                </a:solidFill>
                <a:latin typeface="Arial"/>
                <a:ea typeface="Arial"/>
                <a:cs typeface="Arial"/>
                <a:sym typeface="Arial"/>
              </a:rPr>
              <a:t>, northwestern Cote d</a:t>
            </a:r>
            <a:r>
              <a:rPr lang="en-US" sz="900" b="1" dirty="0">
                <a:solidFill>
                  <a:schemeClr val="lt1"/>
                </a:solidFill>
              </a:rPr>
              <a:t>’Ivoire, western and central</a:t>
            </a:r>
            <a:r>
              <a:rPr lang="en-US" sz="900" b="1" i="0" u="none" strike="noStrike" cap="none" dirty="0">
                <a:solidFill>
                  <a:schemeClr val="lt1"/>
                </a:solidFill>
                <a:latin typeface="Arial"/>
                <a:ea typeface="Arial"/>
                <a:cs typeface="Arial"/>
                <a:sym typeface="Arial"/>
              </a:rPr>
              <a:t> Burkina Faso, parts of southwestern and central Niger, </a:t>
            </a:r>
            <a:r>
              <a:rPr lang="en-US" sz="900" b="1" i="0" u="none" strike="noStrike" cap="none" dirty="0" smtClean="0">
                <a:solidFill>
                  <a:schemeClr val="lt1"/>
                </a:solidFill>
                <a:latin typeface="Arial"/>
                <a:ea typeface="Arial"/>
                <a:cs typeface="Arial"/>
                <a:sym typeface="Arial"/>
              </a:rPr>
              <a:t>southeastern and northern  </a:t>
            </a:r>
            <a:r>
              <a:rPr lang="en-US" sz="900" b="1" i="0" u="none" strike="noStrike" cap="none" dirty="0" smtClean="0">
                <a:solidFill>
                  <a:schemeClr val="lt1"/>
                </a:solidFill>
                <a:latin typeface="Arial"/>
                <a:ea typeface="Arial"/>
                <a:cs typeface="Arial"/>
                <a:sym typeface="Arial"/>
              </a:rPr>
              <a:t>Mauritania, </a:t>
            </a:r>
            <a:r>
              <a:rPr lang="en-US" sz="900" b="1" i="0" u="none" strike="noStrike" cap="none" dirty="0" smtClean="0">
                <a:solidFill>
                  <a:schemeClr val="lt1"/>
                </a:solidFill>
                <a:latin typeface="Arial"/>
                <a:ea typeface="Arial"/>
                <a:cs typeface="Arial"/>
                <a:sym typeface="Arial"/>
              </a:rPr>
              <a:t>eastern portions of The Gambia, and </a:t>
            </a:r>
            <a:r>
              <a:rPr lang="en-US" sz="900" b="1" i="0" u="none" strike="noStrike" cap="none" dirty="0">
                <a:solidFill>
                  <a:schemeClr val="lt1"/>
                </a:solidFill>
                <a:latin typeface="Arial"/>
                <a:ea typeface="Arial"/>
                <a:cs typeface="Arial"/>
                <a:sym typeface="Arial"/>
              </a:rPr>
              <a:t>central, northern, and eastern Nigeria.</a:t>
            </a:r>
            <a:endParaRPr sz="900" b="0" i="0" u="none" strike="noStrike" cap="none" dirty="0">
              <a:solidFill>
                <a:srgbClr val="000000"/>
              </a:solidFill>
              <a:latin typeface="Arial"/>
              <a:ea typeface="Arial"/>
              <a:cs typeface="Arial"/>
              <a:sym typeface="Arial"/>
            </a:endParaRPr>
          </a:p>
        </p:txBody>
      </p:sp>
      <p:pic>
        <p:nvPicPr>
          <p:cNvPr id="113" name="Google Shape;113;p4"/>
          <p:cNvPicPr preferRelativeResize="0"/>
          <p:nvPr/>
        </p:nvPicPr>
        <p:blipFill>
          <a:blip r:embed="rId3">
            <a:extLst>
              <a:ext uri="{28A0092B-C50C-407E-A947-70E740481C1C}">
                <a14:useLocalDpi xmlns:a14="http://schemas.microsoft.com/office/drawing/2010/main" val="0"/>
              </a:ext>
            </a:extLst>
          </a:blip>
          <a:stretch>
            <a:fillRect/>
          </a:stretch>
        </p:blipFill>
        <p:spPr>
          <a:xfrm>
            <a:off x="430305" y="839119"/>
            <a:ext cx="4027021" cy="3912175"/>
          </a:xfrm>
          <a:prstGeom prst="rect">
            <a:avLst/>
          </a:prstGeom>
          <a:noFill/>
          <a:ln>
            <a:noFill/>
          </a:ln>
        </p:spPr>
      </p:pic>
      <p:pic>
        <p:nvPicPr>
          <p:cNvPr id="114" name="Google Shape;114;p4"/>
          <p:cNvPicPr preferRelativeResize="0"/>
          <p:nvPr/>
        </p:nvPicPr>
        <p:blipFill>
          <a:blip r:embed="rId4">
            <a:extLst>
              <a:ext uri="{28A0092B-C50C-407E-A947-70E740481C1C}">
                <a14:useLocalDpi xmlns:a14="http://schemas.microsoft.com/office/drawing/2010/main" val="0"/>
              </a:ext>
            </a:extLst>
          </a:blip>
          <a:stretch>
            <a:fillRect/>
          </a:stretch>
        </p:blipFill>
        <p:spPr>
          <a:xfrm>
            <a:off x="4671449" y="844351"/>
            <a:ext cx="4023360" cy="39136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121" name="Google Shape;121;p5"/>
          <p:cNvPicPr preferRelativeResize="0"/>
          <p:nvPr/>
        </p:nvPicPr>
        <p:blipFill>
          <a:blip r:embed="rId3">
            <a:extLst>
              <a:ext uri="{28A0092B-C50C-407E-A947-70E740481C1C}">
                <a14:useLocalDpi xmlns:a14="http://schemas.microsoft.com/office/drawing/2010/main" val="0"/>
              </a:ext>
            </a:extLst>
          </a:blip>
          <a:stretch>
            <a:fillRect/>
          </a:stretch>
        </p:blipFill>
        <p:spPr>
          <a:xfrm>
            <a:off x="537881" y="958639"/>
            <a:ext cx="3919445" cy="3954020"/>
          </a:xfrm>
          <a:prstGeom prst="rect">
            <a:avLst/>
          </a:prstGeom>
          <a:noFill/>
          <a:ln>
            <a:noFill/>
          </a:ln>
        </p:spPr>
      </p:pic>
      <p:pic>
        <p:nvPicPr>
          <p:cNvPr id="122" name="Google Shape;122;p5"/>
          <p:cNvPicPr preferRelativeResize="0"/>
          <p:nvPr/>
        </p:nvPicPr>
        <p:blipFill>
          <a:blip r:embed="rId4">
            <a:extLst>
              <a:ext uri="{28A0092B-C50C-407E-A947-70E740481C1C}">
                <a14:useLocalDpi xmlns:a14="http://schemas.microsoft.com/office/drawing/2010/main" val="0"/>
              </a:ext>
            </a:extLst>
          </a:blip>
          <a:stretch>
            <a:fillRect/>
          </a:stretch>
        </p:blipFill>
        <p:spPr>
          <a:xfrm>
            <a:off x="4671450" y="963870"/>
            <a:ext cx="3922776" cy="3948789"/>
          </a:xfrm>
          <a:prstGeom prst="rect">
            <a:avLst/>
          </a:prstGeom>
          <a:noFill/>
          <a:ln>
            <a:noFill/>
          </a:ln>
        </p:spPr>
      </p:pic>
      <p:sp>
        <p:nvSpPr>
          <p:cNvPr id="123" name="Google Shape;123;p5"/>
          <p:cNvSpPr txBox="1"/>
          <p:nvPr/>
        </p:nvSpPr>
        <p:spPr>
          <a:xfrm>
            <a:off x="68648" y="4954303"/>
            <a:ext cx="8991600" cy="1962035"/>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950"/>
              <a:buFont typeface="Arial"/>
              <a:buNone/>
            </a:pPr>
            <a:r>
              <a:rPr lang="en-US" sz="900" b="1" i="0" u="none" strike="noStrike" cap="none" dirty="0">
                <a:solidFill>
                  <a:schemeClr val="lt1"/>
                </a:solidFill>
                <a:sym typeface="Arial"/>
              </a:rPr>
              <a:t>Over the past 30 days, in East Africa, above-average rainfall was observed </a:t>
            </a:r>
            <a:r>
              <a:rPr lang="en-US" sz="900" b="1" i="0" u="none" strike="noStrike" cap="none" dirty="0" smtClean="0">
                <a:solidFill>
                  <a:schemeClr val="lt1"/>
                </a:solidFill>
                <a:sym typeface="Arial"/>
              </a:rPr>
              <a:t>over southern </a:t>
            </a:r>
            <a:r>
              <a:rPr lang="en-US" sz="900" b="1" i="0" u="none" strike="noStrike" cap="none" dirty="0" smtClean="0">
                <a:solidFill>
                  <a:schemeClr val="lt1"/>
                </a:solidFill>
                <a:sym typeface="Arial"/>
              </a:rPr>
              <a:t>Sudan</a:t>
            </a:r>
            <a:r>
              <a:rPr lang="en-US" sz="900" b="1" i="0" u="none" strike="noStrike" cap="none" dirty="0">
                <a:solidFill>
                  <a:schemeClr val="lt1"/>
                </a:solidFill>
                <a:sym typeface="Arial"/>
              </a:rPr>
              <a:t>, </a:t>
            </a:r>
            <a:r>
              <a:rPr lang="en-US" sz="900" b="1" i="0" u="none" strike="noStrike" cap="none" dirty="0" smtClean="0">
                <a:solidFill>
                  <a:schemeClr val="lt1"/>
                </a:solidFill>
                <a:sym typeface="Arial"/>
              </a:rPr>
              <a:t>most of </a:t>
            </a:r>
            <a:r>
              <a:rPr lang="en-US" sz="900" b="1" dirty="0" smtClean="0">
                <a:solidFill>
                  <a:schemeClr val="lt1"/>
                </a:solidFill>
              </a:rPr>
              <a:t>western, eastern,</a:t>
            </a:r>
            <a:r>
              <a:rPr lang="en-US" sz="900" b="1" i="0" u="none" strike="noStrike" cap="none" dirty="0" smtClean="0">
                <a:solidFill>
                  <a:schemeClr val="lt1"/>
                </a:solidFill>
                <a:sym typeface="Arial"/>
              </a:rPr>
              <a:t> and southern South </a:t>
            </a:r>
            <a:r>
              <a:rPr lang="en-US" sz="900" b="1" i="0" u="none" strike="noStrike" cap="none" dirty="0">
                <a:solidFill>
                  <a:schemeClr val="lt1"/>
                </a:solidFill>
                <a:sym typeface="Arial"/>
              </a:rPr>
              <a:t>Sudan, </a:t>
            </a:r>
            <a:r>
              <a:rPr lang="en-US" sz="900" b="1" i="0" u="none" strike="noStrike" cap="none" dirty="0" smtClean="0">
                <a:solidFill>
                  <a:schemeClr val="lt1"/>
                </a:solidFill>
                <a:sym typeface="Arial"/>
              </a:rPr>
              <a:t>western Eritrea, northern</a:t>
            </a:r>
            <a:r>
              <a:rPr lang="en-US" sz="900" b="1" i="0" u="none" strike="noStrike" cap="none" dirty="0" smtClean="0">
                <a:solidFill>
                  <a:schemeClr val="lt1"/>
                </a:solidFill>
                <a:sym typeface="Arial"/>
              </a:rPr>
              <a:t>, western, and </a:t>
            </a:r>
            <a:r>
              <a:rPr lang="en-US" sz="900" b="1" i="0" u="none" strike="noStrike" cap="none" dirty="0" smtClean="0">
                <a:solidFill>
                  <a:schemeClr val="lt1"/>
                </a:solidFill>
                <a:sym typeface="Arial"/>
              </a:rPr>
              <a:t>southern </a:t>
            </a:r>
            <a:r>
              <a:rPr lang="en-US" sz="900" b="1" i="0" u="none" strike="noStrike" cap="none" dirty="0">
                <a:solidFill>
                  <a:schemeClr val="lt1"/>
                </a:solidFill>
                <a:sym typeface="Arial"/>
              </a:rPr>
              <a:t>Ethiopia, </a:t>
            </a:r>
            <a:r>
              <a:rPr lang="en-US" sz="900" b="1" dirty="0">
                <a:solidFill>
                  <a:schemeClr val="lt1"/>
                </a:solidFill>
              </a:rPr>
              <a:t>northern</a:t>
            </a:r>
            <a:r>
              <a:rPr lang="en-US" sz="900" b="1" i="0" u="none" strike="noStrike" cap="none" dirty="0">
                <a:solidFill>
                  <a:schemeClr val="lt1"/>
                </a:solidFill>
                <a:sym typeface="Arial"/>
              </a:rPr>
              <a:t> a</a:t>
            </a:r>
            <a:r>
              <a:rPr lang="en-US" sz="900" b="1" dirty="0">
                <a:solidFill>
                  <a:schemeClr val="lt1"/>
                </a:solidFill>
              </a:rPr>
              <a:t>nd </a:t>
            </a:r>
            <a:r>
              <a:rPr lang="en-US" sz="900" b="1" dirty="0" smtClean="0">
                <a:solidFill>
                  <a:schemeClr val="lt1"/>
                </a:solidFill>
              </a:rPr>
              <a:t>central </a:t>
            </a:r>
            <a:r>
              <a:rPr lang="en-US" sz="900" b="1" i="0" u="none" strike="noStrike" cap="none" dirty="0">
                <a:solidFill>
                  <a:schemeClr val="lt1"/>
                </a:solidFill>
                <a:sym typeface="Arial"/>
              </a:rPr>
              <a:t>Uganda, </a:t>
            </a:r>
            <a:r>
              <a:rPr lang="en-US" sz="900" b="1" i="0" u="none" strike="noStrike" cap="none" dirty="0" smtClean="0">
                <a:solidFill>
                  <a:schemeClr val="lt1"/>
                </a:solidFill>
                <a:sym typeface="Arial"/>
              </a:rPr>
              <a:t>northern, southwestern, </a:t>
            </a:r>
            <a:r>
              <a:rPr lang="en-US" sz="900" b="1" i="0" u="none" strike="noStrike" cap="none" dirty="0" smtClean="0">
                <a:solidFill>
                  <a:schemeClr val="lt1"/>
                </a:solidFill>
                <a:sym typeface="Arial"/>
              </a:rPr>
              <a:t>and parts of </a:t>
            </a:r>
            <a:r>
              <a:rPr lang="en-US" sz="900" b="1" i="0" u="none" strike="noStrike" cap="none" dirty="0" smtClean="0">
                <a:solidFill>
                  <a:schemeClr val="lt1"/>
                </a:solidFill>
                <a:sym typeface="Arial"/>
              </a:rPr>
              <a:t>central and southeastern </a:t>
            </a:r>
            <a:r>
              <a:rPr lang="en-US" sz="900" b="1" i="0" u="none" strike="noStrike" cap="none" dirty="0" smtClean="0">
                <a:solidFill>
                  <a:schemeClr val="lt1"/>
                </a:solidFill>
                <a:sym typeface="Arial"/>
              </a:rPr>
              <a:t>Kenya</a:t>
            </a:r>
            <a:r>
              <a:rPr lang="en-US" sz="900" b="1" i="0" u="none" strike="noStrike" cap="none" dirty="0">
                <a:solidFill>
                  <a:schemeClr val="lt1"/>
                </a:solidFill>
                <a:sym typeface="Arial"/>
              </a:rPr>
              <a:t>, </a:t>
            </a:r>
            <a:r>
              <a:rPr lang="en-US" sz="900" b="1" i="0" u="none" strike="noStrike" cap="none" dirty="0" smtClean="0">
                <a:solidFill>
                  <a:schemeClr val="lt1"/>
                </a:solidFill>
                <a:sym typeface="Arial"/>
              </a:rPr>
              <a:t>southern </a:t>
            </a:r>
            <a:r>
              <a:rPr lang="en-US" sz="900" b="1" i="0" u="none" strike="noStrike" cap="none" dirty="0" smtClean="0">
                <a:solidFill>
                  <a:schemeClr val="lt1"/>
                </a:solidFill>
                <a:sym typeface="Arial"/>
              </a:rPr>
              <a:t>and central Somalia</a:t>
            </a:r>
            <a:r>
              <a:rPr lang="en-US" sz="900" b="1" i="0" u="none" strike="noStrike" cap="none" dirty="0">
                <a:solidFill>
                  <a:schemeClr val="lt1"/>
                </a:solidFill>
                <a:sym typeface="Arial"/>
              </a:rPr>
              <a:t>, </a:t>
            </a:r>
            <a:r>
              <a:rPr lang="en-US" sz="900" b="1" i="0" u="none" strike="noStrike" cap="none" dirty="0" smtClean="0">
                <a:solidFill>
                  <a:schemeClr val="lt1"/>
                </a:solidFill>
                <a:sym typeface="Arial"/>
              </a:rPr>
              <a:t>western Burundi</a:t>
            </a:r>
            <a:r>
              <a:rPr lang="en-US" sz="900" b="1" i="0" u="none" strike="noStrike" cap="none" dirty="0">
                <a:solidFill>
                  <a:schemeClr val="lt1"/>
                </a:solidFill>
                <a:sym typeface="Arial"/>
              </a:rPr>
              <a:t>, and </a:t>
            </a:r>
            <a:r>
              <a:rPr lang="en-US" sz="900" b="1" dirty="0" smtClean="0">
                <a:solidFill>
                  <a:schemeClr val="lt1"/>
                </a:solidFill>
              </a:rPr>
              <a:t>parts</a:t>
            </a:r>
            <a:r>
              <a:rPr lang="en-US" sz="900" b="1" i="0" u="none" strike="noStrike" cap="none" dirty="0" smtClean="0">
                <a:solidFill>
                  <a:schemeClr val="lt1"/>
                </a:solidFill>
                <a:sym typeface="Arial"/>
              </a:rPr>
              <a:t> </a:t>
            </a:r>
            <a:r>
              <a:rPr lang="en-US" sz="900" b="1" i="0" u="none" strike="noStrike" cap="none" dirty="0">
                <a:solidFill>
                  <a:schemeClr val="lt1"/>
                </a:solidFill>
                <a:sym typeface="Arial"/>
              </a:rPr>
              <a:t>of northern </a:t>
            </a:r>
            <a:r>
              <a:rPr lang="en-US" sz="900" b="1" i="0" u="none" strike="noStrike" cap="none" dirty="0" smtClean="0">
                <a:solidFill>
                  <a:schemeClr val="lt1"/>
                </a:solidFill>
                <a:sym typeface="Arial"/>
              </a:rPr>
              <a:t>and eastern Tanzania</a:t>
            </a:r>
            <a:r>
              <a:rPr lang="en-US" sz="900" b="1" i="0" u="none" strike="noStrike" cap="none" dirty="0">
                <a:solidFill>
                  <a:schemeClr val="lt1"/>
                </a:solidFill>
                <a:sym typeface="Arial"/>
              </a:rPr>
              <a:t>. Rainfall was below-average over </a:t>
            </a:r>
            <a:r>
              <a:rPr lang="en-US" sz="900" b="1" i="0" u="none" strike="noStrike" cap="none" dirty="0" smtClean="0">
                <a:solidFill>
                  <a:schemeClr val="lt1"/>
                </a:solidFill>
                <a:sym typeface="Arial"/>
              </a:rPr>
              <a:t>much of central </a:t>
            </a:r>
            <a:r>
              <a:rPr lang="en-US" sz="900" b="1" i="0" u="none" strike="noStrike" cap="none" dirty="0">
                <a:solidFill>
                  <a:schemeClr val="lt1"/>
                </a:solidFill>
                <a:sym typeface="Arial"/>
              </a:rPr>
              <a:t>and </a:t>
            </a:r>
            <a:r>
              <a:rPr lang="en-US" sz="900" b="1" i="0" u="none" strike="noStrike" cap="none" dirty="0" smtClean="0">
                <a:solidFill>
                  <a:schemeClr val="lt1"/>
                </a:solidFill>
                <a:sym typeface="Arial"/>
              </a:rPr>
              <a:t>eastern </a:t>
            </a:r>
            <a:r>
              <a:rPr lang="en-US" sz="900" b="1" i="0" u="none" strike="noStrike" cap="none" dirty="0">
                <a:solidFill>
                  <a:schemeClr val="lt1"/>
                </a:solidFill>
                <a:sym typeface="Arial"/>
              </a:rPr>
              <a:t>Ethiopia, </a:t>
            </a:r>
            <a:r>
              <a:rPr lang="en-US" sz="900" b="1" i="0" u="none" strike="noStrike" cap="none" dirty="0" smtClean="0">
                <a:solidFill>
                  <a:schemeClr val="lt1"/>
                </a:solidFill>
                <a:sym typeface="Arial"/>
              </a:rPr>
              <a:t>southern </a:t>
            </a:r>
            <a:r>
              <a:rPr lang="en-US" sz="900" b="1" i="0" u="none" strike="noStrike" cap="none" dirty="0">
                <a:solidFill>
                  <a:schemeClr val="lt1"/>
                </a:solidFill>
                <a:sym typeface="Arial"/>
              </a:rPr>
              <a:t>Uganda</a:t>
            </a:r>
            <a:r>
              <a:rPr lang="en-US" sz="900" b="1" i="0" u="none" strike="noStrike" cap="none" dirty="0" smtClean="0">
                <a:solidFill>
                  <a:schemeClr val="lt1"/>
                </a:solidFill>
                <a:sym typeface="Arial"/>
              </a:rPr>
              <a:t>, Rwanda, </a:t>
            </a:r>
            <a:r>
              <a:rPr lang="en-US" sz="900" b="1" i="0" u="none" strike="noStrike" cap="none" dirty="0" smtClean="0">
                <a:solidFill>
                  <a:schemeClr val="lt1"/>
                </a:solidFill>
                <a:sym typeface="Arial"/>
              </a:rPr>
              <a:t>eastern and central Burundi, northwestern </a:t>
            </a:r>
            <a:r>
              <a:rPr lang="en-US" sz="900" b="1" i="0" u="none" strike="noStrike" cap="none" dirty="0" smtClean="0">
                <a:solidFill>
                  <a:schemeClr val="lt1"/>
                </a:solidFill>
                <a:sym typeface="Arial"/>
              </a:rPr>
              <a:t>Somalia, eastern Djibouti, </a:t>
            </a:r>
            <a:r>
              <a:rPr lang="en-US" sz="900" b="1" i="0" u="none" strike="noStrike" cap="none" dirty="0" smtClean="0">
                <a:solidFill>
                  <a:schemeClr val="lt1"/>
                </a:solidFill>
                <a:sym typeface="Arial"/>
              </a:rPr>
              <a:t>pockets of central and southern Kenya, and </a:t>
            </a:r>
            <a:r>
              <a:rPr lang="en-US" sz="900" b="1" i="0" u="none" strike="noStrike" cap="none" dirty="0" smtClean="0">
                <a:solidFill>
                  <a:schemeClr val="lt1"/>
                </a:solidFill>
                <a:sym typeface="Arial"/>
              </a:rPr>
              <a:t>parts of northeastern South Sudan. </a:t>
            </a:r>
            <a:r>
              <a:rPr lang="en-US" sz="900" b="1" i="0" u="none" strike="noStrike" cap="none" dirty="0">
                <a:solidFill>
                  <a:schemeClr val="lt1"/>
                </a:solidFill>
                <a:sym typeface="Arial"/>
              </a:rPr>
              <a:t>In </a:t>
            </a:r>
            <a:r>
              <a:rPr lang="en-US" sz="900" b="1" i="0" u="none" strike="noStrike" cap="none" dirty="0" smtClean="0">
                <a:solidFill>
                  <a:schemeClr val="lt1"/>
                </a:solidFill>
                <a:sym typeface="Arial"/>
              </a:rPr>
              <a:t>Central </a:t>
            </a:r>
            <a:r>
              <a:rPr lang="en-US" sz="900" b="1" i="0" u="none" strike="noStrike" cap="none" dirty="0">
                <a:solidFill>
                  <a:schemeClr val="lt1"/>
                </a:solidFill>
                <a:sym typeface="Arial"/>
              </a:rPr>
              <a:t>Africa, rainfall was above-average over </a:t>
            </a:r>
            <a:r>
              <a:rPr lang="en-US" sz="900" b="1" dirty="0" smtClean="0">
                <a:solidFill>
                  <a:schemeClr val="lt1"/>
                </a:solidFill>
              </a:rPr>
              <a:t>much of</a:t>
            </a:r>
            <a:r>
              <a:rPr lang="en-US" sz="900" b="1" i="0" u="none" strike="noStrike" cap="none" dirty="0" smtClean="0">
                <a:solidFill>
                  <a:schemeClr val="lt1"/>
                </a:solidFill>
                <a:sym typeface="Arial"/>
              </a:rPr>
              <a:t> </a:t>
            </a:r>
            <a:r>
              <a:rPr lang="en-US" sz="900" b="1" i="0" u="none" strike="noStrike" cap="none" dirty="0" smtClean="0">
                <a:solidFill>
                  <a:schemeClr val="lt1"/>
                </a:solidFill>
                <a:sym typeface="Arial"/>
              </a:rPr>
              <a:t>Congo</a:t>
            </a:r>
            <a:r>
              <a:rPr lang="en-US" sz="900" b="1" i="0" u="none" strike="noStrike" cap="none" dirty="0">
                <a:solidFill>
                  <a:schemeClr val="lt1"/>
                </a:solidFill>
                <a:sym typeface="Arial"/>
              </a:rPr>
              <a:t>, </a:t>
            </a:r>
            <a:r>
              <a:rPr lang="en-US" sz="900" b="1" i="0" u="none" strike="noStrike" cap="none" dirty="0" smtClean="0">
                <a:solidFill>
                  <a:schemeClr val="lt1"/>
                </a:solidFill>
                <a:sym typeface="Arial"/>
              </a:rPr>
              <a:t>parts of </a:t>
            </a:r>
            <a:r>
              <a:rPr lang="en-US" sz="900" b="1" i="0" u="none" strike="noStrike" cap="none" dirty="0" smtClean="0">
                <a:solidFill>
                  <a:schemeClr val="lt1"/>
                </a:solidFill>
                <a:sym typeface="Arial"/>
              </a:rPr>
              <a:t>southeastern </a:t>
            </a:r>
            <a:r>
              <a:rPr lang="en-US" sz="900" b="1" i="0" u="none" strike="noStrike" cap="none" dirty="0" smtClean="0">
                <a:solidFill>
                  <a:schemeClr val="lt1"/>
                </a:solidFill>
                <a:sym typeface="Arial"/>
              </a:rPr>
              <a:t>and southwestern Cameroon, parts </a:t>
            </a:r>
            <a:r>
              <a:rPr lang="en-US" sz="900" b="1" i="0" u="none" strike="noStrike" cap="none" dirty="0">
                <a:solidFill>
                  <a:schemeClr val="lt1"/>
                </a:solidFill>
                <a:sym typeface="Arial"/>
              </a:rPr>
              <a:t>of </a:t>
            </a:r>
            <a:r>
              <a:rPr lang="en-US" sz="900" b="1" dirty="0" smtClean="0">
                <a:solidFill>
                  <a:schemeClr val="lt1"/>
                </a:solidFill>
              </a:rPr>
              <a:t>west-central and </a:t>
            </a:r>
            <a:r>
              <a:rPr lang="en-US" sz="900" b="1" dirty="0" smtClean="0">
                <a:solidFill>
                  <a:schemeClr val="lt1"/>
                </a:solidFill>
              </a:rPr>
              <a:t>northwestern </a:t>
            </a:r>
            <a:r>
              <a:rPr lang="en-US" sz="900" b="1" i="0" u="none" strike="noStrike" cap="none" dirty="0">
                <a:solidFill>
                  <a:schemeClr val="lt1"/>
                </a:solidFill>
                <a:sym typeface="Arial"/>
              </a:rPr>
              <a:t>Chad,</a:t>
            </a:r>
            <a:r>
              <a:rPr lang="en-US" sz="900" b="1" dirty="0">
                <a:solidFill>
                  <a:schemeClr val="lt1"/>
                </a:solidFill>
              </a:rPr>
              <a:t> </a:t>
            </a:r>
            <a:r>
              <a:rPr lang="en-US" sz="900" b="1" dirty="0" smtClean="0">
                <a:solidFill>
                  <a:schemeClr val="lt1"/>
                </a:solidFill>
              </a:rPr>
              <a:t>parts of eastern </a:t>
            </a:r>
            <a:r>
              <a:rPr lang="en-US" sz="900" b="1" dirty="0" smtClean="0">
                <a:solidFill>
                  <a:schemeClr val="lt1"/>
                </a:solidFill>
              </a:rPr>
              <a:t>and southern Gabon</a:t>
            </a:r>
            <a:r>
              <a:rPr lang="en-US" sz="900" b="1" dirty="0" smtClean="0">
                <a:solidFill>
                  <a:schemeClr val="lt1"/>
                </a:solidFill>
              </a:rPr>
              <a:t>, </a:t>
            </a:r>
            <a:r>
              <a:rPr lang="en-US" sz="900" b="1" dirty="0" smtClean="0">
                <a:solidFill>
                  <a:schemeClr val="lt1"/>
                </a:solidFill>
              </a:rPr>
              <a:t>eastern, southern, and western </a:t>
            </a:r>
            <a:r>
              <a:rPr lang="en-US" sz="900" b="1" dirty="0" smtClean="0">
                <a:solidFill>
                  <a:schemeClr val="lt1"/>
                </a:solidFill>
              </a:rPr>
              <a:t>C</a:t>
            </a:r>
            <a:r>
              <a:rPr lang="en-US" sz="900" b="1" i="0" u="none" strike="noStrike" cap="none" dirty="0" smtClean="0">
                <a:solidFill>
                  <a:schemeClr val="lt1"/>
                </a:solidFill>
                <a:sym typeface="Arial"/>
              </a:rPr>
              <a:t>AR</a:t>
            </a:r>
            <a:r>
              <a:rPr lang="en-US" sz="900" b="1" i="0" u="none" strike="noStrike" cap="none" dirty="0">
                <a:solidFill>
                  <a:schemeClr val="lt1"/>
                </a:solidFill>
                <a:sym typeface="Arial"/>
              </a:rPr>
              <a:t>, and </a:t>
            </a:r>
            <a:r>
              <a:rPr lang="en-US" sz="900" b="1" i="0" u="none" strike="noStrike" cap="none" dirty="0" smtClean="0">
                <a:solidFill>
                  <a:schemeClr val="lt1"/>
                </a:solidFill>
                <a:sym typeface="Arial"/>
              </a:rPr>
              <a:t>southern, northern, western, and central </a:t>
            </a:r>
            <a:r>
              <a:rPr lang="en-US" sz="900" b="1" i="0" u="none" strike="noStrike" cap="none" dirty="0">
                <a:solidFill>
                  <a:schemeClr val="lt1"/>
                </a:solidFill>
                <a:sym typeface="Arial"/>
              </a:rPr>
              <a:t>DRC. Below-average rainfall was observed over much of Cameroon, Equatorial </a:t>
            </a:r>
            <a:r>
              <a:rPr lang="en-US" sz="900" b="1" i="0" u="none" strike="noStrike" cap="none" dirty="0" smtClean="0">
                <a:solidFill>
                  <a:schemeClr val="lt1"/>
                </a:solidFill>
                <a:sym typeface="Arial"/>
              </a:rPr>
              <a:t>Guinea</a:t>
            </a:r>
            <a:r>
              <a:rPr lang="en-US" sz="900" b="1" i="0" u="none" strike="noStrike" cap="none" dirty="0">
                <a:solidFill>
                  <a:schemeClr val="lt1"/>
                </a:solidFill>
                <a:sym typeface="Arial"/>
              </a:rPr>
              <a:t>, </a:t>
            </a:r>
            <a:r>
              <a:rPr lang="en-US" sz="900" b="1" i="0" u="none" strike="noStrike" cap="none" dirty="0" smtClean="0">
                <a:solidFill>
                  <a:schemeClr val="lt1"/>
                </a:solidFill>
                <a:sym typeface="Arial"/>
              </a:rPr>
              <a:t>northern, central, and western Gabon</a:t>
            </a:r>
            <a:r>
              <a:rPr lang="en-US" sz="900" b="1" i="0" u="none" strike="noStrike" cap="none" dirty="0">
                <a:solidFill>
                  <a:schemeClr val="lt1"/>
                </a:solidFill>
                <a:sym typeface="Arial"/>
              </a:rPr>
              <a:t>, part</a:t>
            </a:r>
            <a:r>
              <a:rPr lang="en-US" sz="900" b="1" dirty="0">
                <a:solidFill>
                  <a:schemeClr val="lt1"/>
                </a:solidFill>
              </a:rPr>
              <a:t>s of </a:t>
            </a:r>
            <a:r>
              <a:rPr lang="en-US" sz="900" b="1" i="0" u="none" strike="noStrike" cap="none" dirty="0" smtClean="0">
                <a:solidFill>
                  <a:schemeClr val="lt1"/>
                </a:solidFill>
                <a:sym typeface="Arial"/>
              </a:rPr>
              <a:t>northwestern </a:t>
            </a:r>
            <a:r>
              <a:rPr lang="en-US" sz="900" b="1" i="0" u="none" strike="noStrike" cap="none" dirty="0" smtClean="0">
                <a:solidFill>
                  <a:schemeClr val="lt1"/>
                </a:solidFill>
                <a:sym typeface="Arial"/>
              </a:rPr>
              <a:t>Congo</a:t>
            </a:r>
            <a:r>
              <a:rPr lang="en-US" sz="900" b="1" i="0" u="none" strike="noStrike" cap="none" dirty="0">
                <a:solidFill>
                  <a:schemeClr val="lt1"/>
                </a:solidFill>
                <a:sym typeface="Arial"/>
              </a:rPr>
              <a:t>, </a:t>
            </a:r>
            <a:r>
              <a:rPr lang="en-US" sz="900" b="1" dirty="0" smtClean="0">
                <a:solidFill>
                  <a:schemeClr val="lt1"/>
                </a:solidFill>
              </a:rPr>
              <a:t>southern</a:t>
            </a:r>
            <a:r>
              <a:rPr lang="en-US" sz="900" b="1" i="0" u="none" strike="noStrike" cap="none" dirty="0" smtClean="0">
                <a:solidFill>
                  <a:schemeClr val="lt1"/>
                </a:solidFill>
                <a:sym typeface="Arial"/>
              </a:rPr>
              <a:t> </a:t>
            </a:r>
            <a:r>
              <a:rPr lang="en-US" sz="900" b="1" i="0" u="none" strike="noStrike" cap="none" dirty="0" smtClean="0">
                <a:solidFill>
                  <a:schemeClr val="lt1"/>
                </a:solidFill>
                <a:sym typeface="Arial"/>
              </a:rPr>
              <a:t>Chad</a:t>
            </a:r>
            <a:r>
              <a:rPr lang="en-US" sz="900" b="1" i="0" u="none" strike="noStrike" cap="none" dirty="0">
                <a:solidFill>
                  <a:schemeClr val="lt1"/>
                </a:solidFill>
                <a:sym typeface="Arial"/>
              </a:rPr>
              <a:t>, </a:t>
            </a:r>
            <a:r>
              <a:rPr lang="en-US" sz="900" b="1" i="0" u="none" strike="noStrike" cap="none" dirty="0" smtClean="0">
                <a:solidFill>
                  <a:schemeClr val="lt1"/>
                </a:solidFill>
                <a:sym typeface="Arial"/>
              </a:rPr>
              <a:t>northern and parts of </a:t>
            </a:r>
            <a:r>
              <a:rPr lang="en-US" sz="900" b="1" dirty="0" smtClean="0">
                <a:solidFill>
                  <a:schemeClr val="lt1"/>
                </a:solidFill>
              </a:rPr>
              <a:t>central</a:t>
            </a:r>
            <a:r>
              <a:rPr lang="en-US" sz="900" b="1" i="0" u="none" strike="noStrike" cap="none" dirty="0" smtClean="0">
                <a:solidFill>
                  <a:schemeClr val="lt1"/>
                </a:solidFill>
                <a:sym typeface="Arial"/>
              </a:rPr>
              <a:t> </a:t>
            </a:r>
            <a:r>
              <a:rPr lang="en-US" sz="900" b="1" i="0" u="none" strike="noStrike" cap="none" dirty="0">
                <a:solidFill>
                  <a:schemeClr val="lt1"/>
                </a:solidFill>
                <a:sym typeface="Arial"/>
              </a:rPr>
              <a:t>CAR, and </a:t>
            </a:r>
            <a:r>
              <a:rPr lang="en-US" sz="900" b="1" i="0" u="none" strike="noStrike" cap="none" dirty="0" smtClean="0">
                <a:solidFill>
                  <a:schemeClr val="lt1"/>
                </a:solidFill>
                <a:sym typeface="Arial"/>
              </a:rPr>
              <a:t>east-central </a:t>
            </a:r>
            <a:r>
              <a:rPr lang="en-US" sz="900" b="1" i="0" u="none" strike="noStrike" cap="none" dirty="0">
                <a:solidFill>
                  <a:schemeClr val="lt1"/>
                </a:solidFill>
                <a:sym typeface="Arial"/>
              </a:rPr>
              <a:t>DRC. In West Africa, rainfall was above-average over pockets of </a:t>
            </a:r>
            <a:r>
              <a:rPr lang="en-US" sz="900" b="1" dirty="0" smtClean="0">
                <a:solidFill>
                  <a:schemeClr val="lt1"/>
                </a:solidFill>
              </a:rPr>
              <a:t>northern </a:t>
            </a:r>
            <a:r>
              <a:rPr lang="en-US" sz="900" b="1" i="0" u="none" strike="noStrike" cap="none" dirty="0" smtClean="0">
                <a:solidFill>
                  <a:schemeClr val="lt1"/>
                </a:solidFill>
                <a:sym typeface="Arial"/>
              </a:rPr>
              <a:t>and south</a:t>
            </a:r>
            <a:r>
              <a:rPr lang="en-US" sz="900" b="1" dirty="0" smtClean="0">
                <a:solidFill>
                  <a:schemeClr val="lt1"/>
                </a:solidFill>
              </a:rPr>
              <a:t>ern </a:t>
            </a:r>
            <a:r>
              <a:rPr lang="en-US" sz="900" b="1" i="0" u="none" strike="noStrike" cap="none" dirty="0">
                <a:solidFill>
                  <a:schemeClr val="lt1"/>
                </a:solidFill>
                <a:sym typeface="Arial"/>
              </a:rPr>
              <a:t>Senegal, </a:t>
            </a:r>
            <a:r>
              <a:rPr lang="en-US" sz="900" b="1" i="0" u="none" strike="noStrike" cap="none" dirty="0" smtClean="0">
                <a:solidFill>
                  <a:schemeClr val="lt1"/>
                </a:solidFill>
                <a:sym typeface="Arial"/>
              </a:rPr>
              <a:t>Guinea</a:t>
            </a:r>
            <a:r>
              <a:rPr lang="en-US" sz="900" b="1" i="0" u="none" strike="noStrike" cap="none" dirty="0">
                <a:solidFill>
                  <a:schemeClr val="lt1"/>
                </a:solidFill>
                <a:sym typeface="Arial"/>
              </a:rPr>
              <a:t>, </a:t>
            </a:r>
            <a:r>
              <a:rPr lang="en-US" sz="900" b="1" i="0" u="none" strike="noStrike" cap="none" dirty="0" smtClean="0">
                <a:solidFill>
                  <a:schemeClr val="lt1"/>
                </a:solidFill>
                <a:sym typeface="Arial"/>
              </a:rPr>
              <a:t>Guinea-Bissau</a:t>
            </a:r>
            <a:r>
              <a:rPr lang="en-US" sz="900" b="1" i="0" u="none" strike="noStrike" cap="none" dirty="0">
                <a:solidFill>
                  <a:schemeClr val="lt1"/>
                </a:solidFill>
                <a:sym typeface="Arial"/>
              </a:rPr>
              <a:t>, northern </a:t>
            </a:r>
            <a:r>
              <a:rPr lang="en-US" sz="900" b="1" i="0" u="none" strike="noStrike" cap="none" dirty="0" smtClean="0">
                <a:solidFill>
                  <a:schemeClr val="lt1"/>
                </a:solidFill>
                <a:sym typeface="Arial"/>
              </a:rPr>
              <a:t>and central Sierra </a:t>
            </a:r>
            <a:r>
              <a:rPr lang="en-US" sz="900" b="1" i="0" u="none" strike="noStrike" cap="none" dirty="0">
                <a:solidFill>
                  <a:schemeClr val="lt1"/>
                </a:solidFill>
                <a:sym typeface="Arial"/>
              </a:rPr>
              <a:t>Leone, </a:t>
            </a:r>
            <a:r>
              <a:rPr lang="en-US" sz="900" b="1" i="0" u="none" strike="noStrike" cap="none" dirty="0" smtClean="0">
                <a:solidFill>
                  <a:schemeClr val="lt1"/>
                </a:solidFill>
                <a:sym typeface="Arial"/>
              </a:rPr>
              <a:t>northwestern and parts of central </a:t>
            </a:r>
            <a:r>
              <a:rPr lang="en-US" sz="900" b="1" i="0" u="none" strike="noStrike" cap="none" dirty="0" smtClean="0">
                <a:solidFill>
                  <a:schemeClr val="lt1"/>
                </a:solidFill>
                <a:sym typeface="Arial"/>
              </a:rPr>
              <a:t>and eastern Liberia</a:t>
            </a:r>
            <a:r>
              <a:rPr lang="en-US" sz="900" b="1" i="0" u="none" strike="noStrike" cap="none" dirty="0">
                <a:solidFill>
                  <a:schemeClr val="lt1"/>
                </a:solidFill>
                <a:sym typeface="Arial"/>
              </a:rPr>
              <a:t>, </a:t>
            </a:r>
            <a:r>
              <a:rPr lang="en-US" sz="900" b="1" i="0" u="none" strike="noStrike" cap="none" dirty="0" smtClean="0">
                <a:solidFill>
                  <a:schemeClr val="lt1"/>
                </a:solidFill>
                <a:sym typeface="Arial"/>
              </a:rPr>
              <a:t>north</a:t>
            </a:r>
            <a:r>
              <a:rPr lang="en-US" sz="900" b="1" dirty="0" smtClean="0">
                <a:solidFill>
                  <a:schemeClr val="lt1"/>
                </a:solidFill>
              </a:rPr>
              <a:t>ea</a:t>
            </a:r>
            <a:r>
              <a:rPr lang="en-US" sz="900" b="1" i="0" u="none" strike="noStrike" cap="none" dirty="0" smtClean="0">
                <a:solidFill>
                  <a:schemeClr val="lt1"/>
                </a:solidFill>
                <a:sym typeface="Arial"/>
              </a:rPr>
              <a:t>stern, central, </a:t>
            </a:r>
            <a:r>
              <a:rPr lang="en-US" sz="900" b="1" i="0" u="none" strike="noStrike" cap="none" dirty="0">
                <a:solidFill>
                  <a:schemeClr val="lt1"/>
                </a:solidFill>
                <a:sym typeface="Arial"/>
              </a:rPr>
              <a:t>and southern Cote d’Ivoire, </a:t>
            </a:r>
            <a:r>
              <a:rPr lang="en-US" sz="900" b="1" dirty="0" smtClean="0">
                <a:solidFill>
                  <a:schemeClr val="lt1"/>
                </a:solidFill>
              </a:rPr>
              <a:t>parts of central and </a:t>
            </a:r>
            <a:r>
              <a:rPr lang="en-US" sz="900" b="1" i="0" u="none" strike="noStrike" cap="none" dirty="0" smtClean="0">
                <a:solidFill>
                  <a:schemeClr val="lt1"/>
                </a:solidFill>
                <a:sym typeface="Arial"/>
              </a:rPr>
              <a:t>southern </a:t>
            </a:r>
            <a:r>
              <a:rPr lang="en-US" sz="900" b="1" i="0" u="none" strike="noStrike" cap="none" dirty="0">
                <a:solidFill>
                  <a:schemeClr val="lt1"/>
                </a:solidFill>
                <a:sym typeface="Arial"/>
              </a:rPr>
              <a:t>Burkina Faso, </a:t>
            </a:r>
            <a:r>
              <a:rPr lang="en-US" sz="900" b="1" i="0" u="none" strike="noStrike" cap="none" dirty="0" smtClean="0">
                <a:solidFill>
                  <a:schemeClr val="lt1"/>
                </a:solidFill>
                <a:sym typeface="Arial"/>
              </a:rPr>
              <a:t>most </a:t>
            </a:r>
            <a:r>
              <a:rPr lang="en-US" sz="900" b="1" i="0" u="none" strike="noStrike" cap="none" dirty="0" smtClean="0">
                <a:solidFill>
                  <a:schemeClr val="lt1"/>
                </a:solidFill>
                <a:sym typeface="Arial"/>
              </a:rPr>
              <a:t>of Ghana</a:t>
            </a:r>
            <a:r>
              <a:rPr lang="en-US" sz="900" b="1" i="0" u="none" strike="noStrike" cap="none" dirty="0">
                <a:solidFill>
                  <a:schemeClr val="lt1"/>
                </a:solidFill>
                <a:sym typeface="Arial"/>
              </a:rPr>
              <a:t>, Togo, </a:t>
            </a:r>
            <a:r>
              <a:rPr lang="en-US" sz="900" b="1" dirty="0" smtClean="0">
                <a:solidFill>
                  <a:schemeClr val="lt1"/>
                </a:solidFill>
              </a:rPr>
              <a:t>most of </a:t>
            </a:r>
            <a:r>
              <a:rPr lang="en-US" sz="900" b="1" i="0" u="none" strike="noStrike" cap="none" dirty="0" smtClean="0">
                <a:solidFill>
                  <a:schemeClr val="lt1"/>
                </a:solidFill>
                <a:sym typeface="Arial"/>
              </a:rPr>
              <a:t>Benin</a:t>
            </a:r>
            <a:r>
              <a:rPr lang="en-US" sz="900" b="1" i="0" u="none" strike="noStrike" cap="none" dirty="0">
                <a:solidFill>
                  <a:schemeClr val="lt1"/>
                </a:solidFill>
                <a:sym typeface="Arial"/>
              </a:rPr>
              <a:t>, </a:t>
            </a:r>
            <a:r>
              <a:rPr lang="en-US" sz="900" b="1" i="0" u="none" strike="noStrike" cap="none" dirty="0" smtClean="0">
                <a:solidFill>
                  <a:schemeClr val="lt1"/>
                </a:solidFill>
                <a:sym typeface="Arial"/>
              </a:rPr>
              <a:t>parts of </a:t>
            </a:r>
            <a:r>
              <a:rPr lang="en-US" sz="900" b="1" i="0" u="none" strike="noStrike" cap="none" dirty="0" smtClean="0">
                <a:solidFill>
                  <a:schemeClr val="lt1"/>
                </a:solidFill>
                <a:sym typeface="Arial"/>
              </a:rPr>
              <a:t>southern Nigeria</a:t>
            </a:r>
            <a:r>
              <a:rPr lang="en-US" sz="900" b="1" i="0" u="none" strike="noStrike" cap="none" dirty="0" smtClean="0">
                <a:solidFill>
                  <a:schemeClr val="lt1"/>
                </a:solidFill>
                <a:sym typeface="Arial"/>
              </a:rPr>
              <a:t>, </a:t>
            </a:r>
            <a:r>
              <a:rPr lang="en-US" sz="900" b="1" i="0" u="none" strike="noStrike" cap="none" dirty="0" smtClean="0">
                <a:solidFill>
                  <a:schemeClr val="lt1"/>
                </a:solidFill>
                <a:sym typeface="Arial"/>
              </a:rPr>
              <a:t>southeastern </a:t>
            </a:r>
            <a:r>
              <a:rPr lang="en-US" sz="900" b="1" i="0" u="none" strike="noStrike" cap="none" dirty="0" smtClean="0">
                <a:solidFill>
                  <a:schemeClr val="lt1"/>
                </a:solidFill>
                <a:sym typeface="Arial"/>
              </a:rPr>
              <a:t>and northeastern Niger, and southwestern Mauritania. </a:t>
            </a:r>
            <a:r>
              <a:rPr lang="en-US" sz="900" b="1" i="0" u="none" strike="noStrike" cap="none" dirty="0">
                <a:solidFill>
                  <a:schemeClr val="lt1"/>
                </a:solidFill>
                <a:sym typeface="Arial"/>
              </a:rPr>
              <a:t>Below-average rainfall was observed over southe</a:t>
            </a:r>
            <a:r>
              <a:rPr lang="en-US" sz="900" b="1" dirty="0">
                <a:solidFill>
                  <a:schemeClr val="lt1"/>
                </a:solidFill>
              </a:rPr>
              <a:t>aste</a:t>
            </a:r>
            <a:r>
              <a:rPr lang="en-US" sz="900" b="1" i="0" u="none" strike="noStrike" cap="none" dirty="0">
                <a:solidFill>
                  <a:schemeClr val="lt1"/>
                </a:solidFill>
                <a:sym typeface="Arial"/>
              </a:rPr>
              <a:t>rn Mauritania, </a:t>
            </a:r>
            <a:r>
              <a:rPr lang="en-US" sz="900" b="1" i="0" u="none" strike="noStrike" cap="none" dirty="0" smtClean="0">
                <a:solidFill>
                  <a:schemeClr val="lt1"/>
                </a:solidFill>
                <a:sym typeface="Arial"/>
              </a:rPr>
              <a:t>southwestern </a:t>
            </a:r>
            <a:r>
              <a:rPr lang="en-US" sz="900" b="1" i="0" u="none" strike="noStrike" cap="none" dirty="0">
                <a:solidFill>
                  <a:schemeClr val="lt1"/>
                </a:solidFill>
                <a:sym typeface="Arial"/>
              </a:rPr>
              <a:t>and central Mali, </a:t>
            </a:r>
            <a:r>
              <a:rPr lang="en-US" sz="900" b="1" i="0" u="none" strike="noStrike" cap="none" dirty="0" smtClean="0">
                <a:solidFill>
                  <a:schemeClr val="lt1"/>
                </a:solidFill>
                <a:sym typeface="Arial"/>
              </a:rPr>
              <a:t>parts of </a:t>
            </a:r>
            <a:r>
              <a:rPr lang="en-US" sz="900" b="1" dirty="0" smtClean="0">
                <a:solidFill>
                  <a:schemeClr val="lt1"/>
                </a:solidFill>
              </a:rPr>
              <a:t>southern</a:t>
            </a:r>
            <a:r>
              <a:rPr lang="en-US" sz="900" b="1" i="0" u="none" strike="noStrike" cap="none" dirty="0" smtClean="0">
                <a:solidFill>
                  <a:schemeClr val="lt1"/>
                </a:solidFill>
                <a:sym typeface="Arial"/>
              </a:rPr>
              <a:t> </a:t>
            </a:r>
            <a:r>
              <a:rPr lang="en-US" sz="900" b="1" i="0" u="none" strike="noStrike" cap="none" dirty="0">
                <a:solidFill>
                  <a:schemeClr val="lt1"/>
                </a:solidFill>
                <a:sym typeface="Arial"/>
              </a:rPr>
              <a:t>Sierra Leone, </a:t>
            </a:r>
            <a:r>
              <a:rPr lang="en-US" sz="900" b="1" dirty="0" smtClean="0">
                <a:solidFill>
                  <a:schemeClr val="lt1"/>
                </a:solidFill>
              </a:rPr>
              <a:t>north</a:t>
            </a:r>
            <a:r>
              <a:rPr lang="en-US" sz="900" b="1" i="0" u="none" strike="noStrike" cap="none" dirty="0" smtClean="0">
                <a:solidFill>
                  <a:schemeClr val="lt1"/>
                </a:solidFill>
                <a:sym typeface="Arial"/>
              </a:rPr>
              <a:t>western </a:t>
            </a:r>
            <a:r>
              <a:rPr lang="en-US" sz="900" b="1" i="0" u="none" strike="noStrike" cap="none" dirty="0">
                <a:solidFill>
                  <a:schemeClr val="lt1"/>
                </a:solidFill>
                <a:sym typeface="Arial"/>
              </a:rPr>
              <a:t>Cote d’Ivoire, western </a:t>
            </a:r>
            <a:r>
              <a:rPr lang="en-US" sz="900" b="1" i="0" u="none" strike="noStrike" cap="none" dirty="0" smtClean="0">
                <a:solidFill>
                  <a:schemeClr val="lt1"/>
                </a:solidFill>
                <a:sym typeface="Arial"/>
              </a:rPr>
              <a:t>Burkina </a:t>
            </a:r>
            <a:r>
              <a:rPr lang="en-US" sz="900" b="1" i="0" u="none" strike="noStrike" cap="none" dirty="0">
                <a:solidFill>
                  <a:schemeClr val="lt1"/>
                </a:solidFill>
                <a:sym typeface="Arial"/>
              </a:rPr>
              <a:t>Faso, western Niger, </a:t>
            </a:r>
            <a:r>
              <a:rPr lang="en-US" sz="900" b="1" i="0" u="none" strike="noStrike" cap="none" dirty="0" smtClean="0">
                <a:solidFill>
                  <a:schemeClr val="lt1"/>
                </a:solidFill>
                <a:sym typeface="Arial"/>
              </a:rPr>
              <a:t>parts of </a:t>
            </a:r>
            <a:r>
              <a:rPr lang="en-US" sz="900" b="1" i="0" u="none" strike="noStrike" cap="none" dirty="0" smtClean="0">
                <a:solidFill>
                  <a:schemeClr val="lt1"/>
                </a:solidFill>
                <a:sym typeface="Arial"/>
              </a:rPr>
              <a:t>southeastern </a:t>
            </a:r>
            <a:r>
              <a:rPr lang="en-US" sz="900" b="1" i="0" u="none" strike="noStrike" cap="none" dirty="0" smtClean="0">
                <a:solidFill>
                  <a:schemeClr val="lt1"/>
                </a:solidFill>
                <a:sym typeface="Arial"/>
              </a:rPr>
              <a:t>Ghana, and </a:t>
            </a:r>
            <a:r>
              <a:rPr lang="en-US" sz="900" b="1" i="0" u="none" strike="noStrike" cap="none" dirty="0" smtClean="0">
                <a:solidFill>
                  <a:schemeClr val="lt1"/>
                </a:solidFill>
                <a:sym typeface="Arial"/>
              </a:rPr>
              <a:t>central, eastern, and most of coastal </a:t>
            </a:r>
            <a:r>
              <a:rPr lang="en-US" sz="900" b="1" i="0" u="none" strike="noStrike" cap="none" dirty="0">
                <a:solidFill>
                  <a:schemeClr val="lt1"/>
                </a:solidFill>
                <a:sym typeface="Arial"/>
              </a:rPr>
              <a:t>Nigeria</a:t>
            </a:r>
            <a:r>
              <a:rPr lang="en-US" sz="900" b="1" i="0" u="none" strike="noStrike" cap="none" dirty="0" smtClean="0">
                <a:solidFill>
                  <a:schemeClr val="lt1"/>
                </a:solidFill>
                <a:sym typeface="Arial"/>
              </a:rPr>
              <a:t>. In southern Africa, above-average rainfall was observed over much of northern Angola, northern and central Zambia, eastern and central Zimbabwe, Malawi, central and southern Mozambique, Lesotho, </a:t>
            </a:r>
            <a:r>
              <a:rPr lang="en-US" sz="900" b="1" i="0" u="none" strike="noStrike" cap="none" dirty="0" err="1" smtClean="0">
                <a:solidFill>
                  <a:schemeClr val="lt1"/>
                </a:solidFill>
                <a:sym typeface="Arial"/>
              </a:rPr>
              <a:t>Eswatini</a:t>
            </a:r>
            <a:r>
              <a:rPr lang="en-US" sz="900" b="1" i="0" u="none" strike="noStrike" cap="none" dirty="0" smtClean="0">
                <a:solidFill>
                  <a:schemeClr val="lt1"/>
                </a:solidFill>
                <a:sym typeface="Arial"/>
              </a:rPr>
              <a:t>, southern South Africa, and parts of eastern and central Madagascar. Rainfall was below-average over southern and eastern Angola, western Zambia, northern and eastern Namibia, Botswana, northern South Africa, and parts of central and southern Madagascar.</a:t>
            </a:r>
            <a:endParaRPr sz="900" b="0" i="0" u="none" strike="noStrike" cap="none" dirty="0">
              <a:solidFill>
                <a:srgbClr val="000000"/>
              </a:solidFil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131482" y="5100549"/>
            <a:ext cx="9275482" cy="1838925"/>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r>
              <a:rPr lang="en-US" sz="950" b="1" dirty="0">
                <a:solidFill>
                  <a:schemeClr val="lt1"/>
                </a:solidFill>
              </a:rPr>
              <a:t>During the past 7 days, in East Africa, rainfall was above-average over parts of western </a:t>
            </a:r>
            <a:r>
              <a:rPr lang="en-US" sz="950" b="1" dirty="0" smtClean="0">
                <a:solidFill>
                  <a:schemeClr val="lt1"/>
                </a:solidFill>
              </a:rPr>
              <a:t>and southern Ethiopia</a:t>
            </a:r>
            <a:r>
              <a:rPr lang="en-US" sz="950" b="1" dirty="0">
                <a:solidFill>
                  <a:schemeClr val="lt1"/>
                </a:solidFill>
              </a:rPr>
              <a:t>, </a:t>
            </a:r>
            <a:r>
              <a:rPr lang="en-US" sz="950" b="1" dirty="0" smtClean="0">
                <a:solidFill>
                  <a:schemeClr val="lt1"/>
                </a:solidFill>
              </a:rPr>
              <a:t>southern Sudan</a:t>
            </a:r>
            <a:r>
              <a:rPr lang="en-US" sz="950" b="1" dirty="0">
                <a:solidFill>
                  <a:schemeClr val="lt1"/>
                </a:solidFill>
              </a:rPr>
              <a:t>, western and </a:t>
            </a:r>
            <a:r>
              <a:rPr lang="en-US" sz="950" b="1" dirty="0" smtClean="0">
                <a:solidFill>
                  <a:schemeClr val="lt1"/>
                </a:solidFill>
              </a:rPr>
              <a:t>southern South Sudan, much of Uganda, southwestern Kenya, western Burundi, and parts of northwestern and southeastern Tanzania. Below-average rainfall was observed over southern </a:t>
            </a:r>
            <a:r>
              <a:rPr lang="en-US" sz="950" b="1" dirty="0">
                <a:solidFill>
                  <a:schemeClr val="lt1"/>
                </a:solidFill>
              </a:rPr>
              <a:t>Somalia, eastern Kenya, </a:t>
            </a:r>
            <a:r>
              <a:rPr lang="en-US" sz="950" b="1" dirty="0" smtClean="0">
                <a:solidFill>
                  <a:schemeClr val="lt1"/>
                </a:solidFill>
              </a:rPr>
              <a:t>and northeastern </a:t>
            </a:r>
            <a:r>
              <a:rPr lang="en-US" sz="950" b="1" dirty="0">
                <a:solidFill>
                  <a:schemeClr val="lt1"/>
                </a:solidFill>
              </a:rPr>
              <a:t>South </a:t>
            </a:r>
            <a:r>
              <a:rPr lang="en-US" sz="950" b="1" dirty="0" smtClean="0">
                <a:solidFill>
                  <a:schemeClr val="lt1"/>
                </a:solidFill>
              </a:rPr>
              <a:t>Sudan. In </a:t>
            </a:r>
            <a:r>
              <a:rPr lang="en-US" sz="950" b="1" dirty="0">
                <a:solidFill>
                  <a:schemeClr val="lt1"/>
                </a:solidFill>
              </a:rPr>
              <a:t>central Africa, above-average rainfall was observed over parts of south-central Chad, northwestern, southern, and eastern CAR, </a:t>
            </a:r>
            <a:r>
              <a:rPr lang="en-US" sz="950" b="1" dirty="0" smtClean="0">
                <a:solidFill>
                  <a:schemeClr val="lt1"/>
                </a:solidFill>
              </a:rPr>
              <a:t>much of DRC</a:t>
            </a:r>
            <a:r>
              <a:rPr lang="en-US" sz="950" b="1" dirty="0">
                <a:solidFill>
                  <a:schemeClr val="lt1"/>
                </a:solidFill>
              </a:rPr>
              <a:t>, southern and </a:t>
            </a:r>
            <a:r>
              <a:rPr lang="en-US" sz="950" b="1" dirty="0" smtClean="0">
                <a:solidFill>
                  <a:schemeClr val="lt1"/>
                </a:solidFill>
              </a:rPr>
              <a:t>eastern </a:t>
            </a:r>
            <a:r>
              <a:rPr lang="en-US" sz="950" b="1" dirty="0">
                <a:solidFill>
                  <a:schemeClr val="lt1"/>
                </a:solidFill>
              </a:rPr>
              <a:t>Congo, </a:t>
            </a:r>
            <a:r>
              <a:rPr lang="en-US" sz="950" b="1" dirty="0" smtClean="0">
                <a:solidFill>
                  <a:schemeClr val="lt1"/>
                </a:solidFill>
              </a:rPr>
              <a:t>parts of western </a:t>
            </a:r>
            <a:r>
              <a:rPr lang="en-US" sz="950" b="1" dirty="0">
                <a:solidFill>
                  <a:schemeClr val="lt1"/>
                </a:solidFill>
              </a:rPr>
              <a:t>and </a:t>
            </a:r>
            <a:r>
              <a:rPr lang="en-US" sz="950" b="1" dirty="0" smtClean="0">
                <a:solidFill>
                  <a:schemeClr val="lt1"/>
                </a:solidFill>
              </a:rPr>
              <a:t>eastern </a:t>
            </a:r>
            <a:r>
              <a:rPr lang="en-US" sz="950" b="1" dirty="0">
                <a:solidFill>
                  <a:schemeClr val="lt1"/>
                </a:solidFill>
              </a:rPr>
              <a:t>Gabon, and southwestern Cameroon. Rainfall was below-average over </a:t>
            </a:r>
            <a:r>
              <a:rPr lang="en-US" sz="950" b="1" dirty="0" smtClean="0">
                <a:solidFill>
                  <a:schemeClr val="lt1"/>
                </a:solidFill>
              </a:rPr>
              <a:t>parts </a:t>
            </a:r>
            <a:r>
              <a:rPr lang="en-US" sz="950" b="1" dirty="0">
                <a:solidFill>
                  <a:schemeClr val="lt1"/>
                </a:solidFill>
              </a:rPr>
              <a:t>of </a:t>
            </a:r>
            <a:r>
              <a:rPr lang="en-US" sz="950" b="1" dirty="0" smtClean="0">
                <a:solidFill>
                  <a:schemeClr val="lt1"/>
                </a:solidFill>
              </a:rPr>
              <a:t>southwestern </a:t>
            </a:r>
            <a:r>
              <a:rPr lang="en-US" sz="950" b="1" dirty="0">
                <a:solidFill>
                  <a:schemeClr val="lt1"/>
                </a:solidFill>
              </a:rPr>
              <a:t>CAR, </a:t>
            </a:r>
            <a:r>
              <a:rPr lang="en-US" sz="950" b="1" dirty="0" smtClean="0">
                <a:solidFill>
                  <a:schemeClr val="lt1"/>
                </a:solidFill>
              </a:rPr>
              <a:t>central and northwestern Congo</a:t>
            </a:r>
            <a:r>
              <a:rPr lang="en-US" sz="950" b="1" dirty="0">
                <a:solidFill>
                  <a:schemeClr val="lt1"/>
                </a:solidFill>
              </a:rPr>
              <a:t>, northern </a:t>
            </a:r>
            <a:r>
              <a:rPr lang="en-US" sz="950" b="1" dirty="0" smtClean="0">
                <a:solidFill>
                  <a:schemeClr val="lt1"/>
                </a:solidFill>
              </a:rPr>
              <a:t>and southeastern Gabon</a:t>
            </a:r>
            <a:r>
              <a:rPr lang="en-US" sz="950" b="1" dirty="0">
                <a:solidFill>
                  <a:schemeClr val="lt1"/>
                </a:solidFill>
              </a:rPr>
              <a:t>, Equatorial Guinea, and </a:t>
            </a:r>
            <a:r>
              <a:rPr lang="en-US" sz="950" b="1" dirty="0" smtClean="0">
                <a:solidFill>
                  <a:schemeClr val="lt1"/>
                </a:solidFill>
              </a:rPr>
              <a:t>much of </a:t>
            </a:r>
            <a:r>
              <a:rPr lang="en-US" sz="950" b="1" dirty="0">
                <a:solidFill>
                  <a:schemeClr val="lt1"/>
                </a:solidFill>
              </a:rPr>
              <a:t>Cameroon. In West Africa, above-average rainfall was observed over parts of northwestern and southern Senegal, Guinea-Bissau, western and central Guinea, northern and central Sierra Leone, southern, central, and northeastern Cote d’Ivoire, parts of central Burkina Faso, southern and central Ghana, Togo, central and southern Benin, parts of southern and central Nigeria, and parts of southwestern Mali. Below-average rainfall was observed over parts of southwestern Mali, southern Sierra Leone, </a:t>
            </a:r>
            <a:r>
              <a:rPr lang="en-US" sz="950" b="1" dirty="0" smtClean="0">
                <a:solidFill>
                  <a:schemeClr val="lt1"/>
                </a:solidFill>
              </a:rPr>
              <a:t>much of Liberia</a:t>
            </a:r>
            <a:r>
              <a:rPr lang="en-US" sz="950" b="1" dirty="0">
                <a:solidFill>
                  <a:schemeClr val="lt1"/>
                </a:solidFill>
              </a:rPr>
              <a:t>, northwestern Cote d’Ivoire, northeastern Benin, </a:t>
            </a:r>
            <a:r>
              <a:rPr lang="en-US" sz="950" b="1" dirty="0" smtClean="0">
                <a:solidFill>
                  <a:schemeClr val="lt1"/>
                </a:solidFill>
              </a:rPr>
              <a:t>southwestern Burkina Faso, and central </a:t>
            </a:r>
            <a:r>
              <a:rPr lang="en-US" sz="950" b="1" dirty="0">
                <a:solidFill>
                  <a:schemeClr val="lt1"/>
                </a:solidFill>
              </a:rPr>
              <a:t>Nigeria. In southern Africa, rainfall was above-average over parts of south-central and central South Africa, </a:t>
            </a:r>
            <a:r>
              <a:rPr lang="en-US" sz="950" b="1" dirty="0" smtClean="0">
                <a:solidFill>
                  <a:schemeClr val="lt1"/>
                </a:solidFill>
              </a:rPr>
              <a:t>Lesotho</a:t>
            </a:r>
            <a:r>
              <a:rPr lang="en-US" sz="950" b="1" dirty="0">
                <a:solidFill>
                  <a:schemeClr val="lt1"/>
                </a:solidFill>
              </a:rPr>
              <a:t>, northeastern and central Angola, </a:t>
            </a:r>
            <a:r>
              <a:rPr lang="en-US" sz="950" b="1" dirty="0" smtClean="0">
                <a:solidFill>
                  <a:schemeClr val="lt1"/>
                </a:solidFill>
              </a:rPr>
              <a:t>northern Zambia, southern Zimbabwe, and parts of southern Mozambique. </a:t>
            </a:r>
            <a:endParaRPr lang="en-US" sz="950" dirty="0"/>
          </a:p>
          <a:p>
            <a:pPr marL="152400" lvl="0" algn="just">
              <a:buClr>
                <a:schemeClr val="lt1"/>
              </a:buClr>
              <a:buSzPts val="1200"/>
            </a:pPr>
            <a:endParaRPr lang="en-US" sz="900" dirty="0"/>
          </a:p>
        </p:txBody>
      </p:sp>
      <p:pic>
        <p:nvPicPr>
          <p:cNvPr id="137" name="Google Shape;137;p6"/>
          <p:cNvPicPr preferRelativeResize="0"/>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38" name="Google Shape;138;p6"/>
          <p:cNvPicPr preferRelativeResize="0"/>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5" name="Google Shape;145;p7"/>
          <p:cNvSpPr txBox="1"/>
          <p:nvPr/>
        </p:nvSpPr>
        <p:spPr>
          <a:xfrm>
            <a:off x="111967" y="5730132"/>
            <a:ext cx="8872500"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dirty="0">
                <a:solidFill>
                  <a:schemeClr val="lt1"/>
                </a:solidFill>
                <a:latin typeface="Arial"/>
                <a:ea typeface="Arial"/>
                <a:cs typeface="Arial"/>
                <a:sym typeface="Arial"/>
              </a:rPr>
              <a:t>At 850-hPa level (left </a:t>
            </a:r>
            <a:r>
              <a:rPr lang="en-US" sz="1200" b="1" i="0" u="none" strike="noStrike" cap="none" dirty="0" smtClean="0">
                <a:solidFill>
                  <a:schemeClr val="lt1"/>
                </a:solidFill>
                <a:latin typeface="Arial"/>
                <a:ea typeface="Arial"/>
                <a:cs typeface="Arial"/>
                <a:sym typeface="Arial"/>
              </a:rPr>
              <a:t>panel), anomalous low-level convergence </a:t>
            </a:r>
            <a:r>
              <a:rPr lang="en-US" sz="1200" b="1" i="0" u="none" strike="noStrike" cap="none" dirty="0">
                <a:solidFill>
                  <a:schemeClr val="lt1"/>
                </a:solidFill>
                <a:latin typeface="Arial"/>
                <a:ea typeface="Arial"/>
                <a:cs typeface="Arial"/>
                <a:sym typeface="Arial"/>
              </a:rPr>
              <a:t>may have contributed to the observed </a:t>
            </a:r>
            <a:r>
              <a:rPr lang="en-US" sz="1200" b="1" dirty="0" smtClean="0">
                <a:solidFill>
                  <a:schemeClr val="lt1"/>
                </a:solidFill>
              </a:rPr>
              <a:t>above</a:t>
            </a:r>
            <a:r>
              <a:rPr lang="en-US" sz="1200" b="1" i="0" u="none" strike="noStrike" cap="none" dirty="0" smtClean="0">
                <a:solidFill>
                  <a:schemeClr val="lt1"/>
                </a:solidFill>
                <a:latin typeface="Arial"/>
                <a:ea typeface="Arial"/>
                <a:cs typeface="Arial"/>
                <a:sym typeface="Arial"/>
              </a:rPr>
              <a:t>-average </a:t>
            </a:r>
            <a:r>
              <a:rPr lang="en-US" sz="1200" b="1" i="0" u="none" strike="noStrike" cap="none" dirty="0">
                <a:solidFill>
                  <a:schemeClr val="lt1"/>
                </a:solidFill>
                <a:latin typeface="Arial"/>
                <a:ea typeface="Arial"/>
                <a:cs typeface="Arial"/>
                <a:sym typeface="Arial"/>
              </a:rPr>
              <a:t>rainfall in </a:t>
            </a:r>
            <a:r>
              <a:rPr lang="en-US" sz="1200" b="1" i="0" u="none" strike="noStrike" cap="none" dirty="0" smtClean="0">
                <a:solidFill>
                  <a:schemeClr val="lt1"/>
                </a:solidFill>
                <a:latin typeface="Arial"/>
                <a:ea typeface="Arial"/>
                <a:cs typeface="Arial"/>
                <a:sym typeface="Arial"/>
              </a:rPr>
              <a:t>DRC, Congo, Eritrea, and Ethiopia. </a:t>
            </a:r>
            <a:r>
              <a:rPr lang="en-US" sz="1200" b="1" dirty="0" smtClean="0">
                <a:solidFill>
                  <a:schemeClr val="lt1"/>
                </a:solidFill>
              </a:rPr>
              <a:t>At </a:t>
            </a:r>
            <a:r>
              <a:rPr lang="en-US" sz="1200" b="1" dirty="0" smtClean="0">
                <a:solidFill>
                  <a:schemeClr val="lt1"/>
                </a:solidFill>
              </a:rPr>
              <a:t>200-hPa, anomalous upper level divergence likely contributed to the above average precipitation </a:t>
            </a:r>
            <a:r>
              <a:rPr lang="en-US" sz="1200" b="1" dirty="0" smtClean="0">
                <a:solidFill>
                  <a:schemeClr val="lt1"/>
                </a:solidFill>
              </a:rPr>
              <a:t>from Sudan to Ethiopia, </a:t>
            </a:r>
            <a:r>
              <a:rPr lang="en-US" sz="1200" b="1" dirty="0" smtClean="0">
                <a:solidFill>
                  <a:schemeClr val="lt1"/>
                </a:solidFill>
              </a:rPr>
              <a:t>while upper level convergence likely contributed to below-average precipitation in western </a:t>
            </a:r>
            <a:r>
              <a:rPr lang="en-US" sz="1200" b="1" dirty="0" smtClean="0">
                <a:solidFill>
                  <a:schemeClr val="lt1"/>
                </a:solidFill>
              </a:rPr>
              <a:t>Nigeria, central Cameroon, and western and central CAR.</a:t>
            </a:r>
            <a:endParaRPr sz="1400" b="0" i="0" u="none" strike="noStrike" cap="none" dirty="0">
              <a:solidFill>
                <a:srgbClr val="000000"/>
              </a:solidFill>
              <a:latin typeface="Arial"/>
              <a:ea typeface="Arial"/>
              <a:cs typeface="Arial"/>
              <a:sym typeface="Arial"/>
            </a:endParaRPr>
          </a:p>
        </p:txBody>
      </p:sp>
      <p:pic>
        <p:nvPicPr>
          <p:cNvPr id="146" name="Google Shape;146;p7"/>
          <p:cNvPicPr preferRelativeResize="0"/>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7" name="Google Shape;147;p7"/>
          <p:cNvPicPr preferRelativeResize="0"/>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148" name="Google Shape;148;p7"/>
          <p:cNvSpPr/>
          <p:nvPr/>
        </p:nvSpPr>
        <p:spPr>
          <a:xfrm rot="208815">
            <a:off x="3196062" y="2775389"/>
            <a:ext cx="1078810" cy="602409"/>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50;p7"/>
          <p:cNvSpPr/>
          <p:nvPr/>
        </p:nvSpPr>
        <p:spPr>
          <a:xfrm>
            <a:off x="6526307" y="3018118"/>
            <a:ext cx="589584" cy="391869"/>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48;p7"/>
          <p:cNvSpPr/>
          <p:nvPr/>
        </p:nvSpPr>
        <p:spPr>
          <a:xfrm rot="208815">
            <a:off x="7302906" y="2552749"/>
            <a:ext cx="1188048" cy="902281"/>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48;p7"/>
          <p:cNvSpPr/>
          <p:nvPr/>
        </p:nvSpPr>
        <p:spPr>
          <a:xfrm rot="208815">
            <a:off x="2371786" y="3326986"/>
            <a:ext cx="638089" cy="506494"/>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097280" y="1924424"/>
            <a:ext cx="1515028" cy="1703573"/>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328894" y="823148"/>
            <a:ext cx="2089392" cy="1240025"/>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75709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light </a:t>
            </a:r>
            <a:r>
              <a:rPr lang="en-US" sz="1200" b="1" i="0" u="none" strike="noStrike" cap="none" dirty="0">
                <a:solidFill>
                  <a:schemeClr val="lt1"/>
                </a:solidFill>
                <a:latin typeface="Arial"/>
                <a:ea typeface="Arial"/>
                <a:cs typeface="Arial"/>
                <a:sym typeface="Arial"/>
              </a:rPr>
              <a:t>rainfall </a:t>
            </a:r>
            <a:r>
              <a:rPr lang="en-US" sz="1200" b="1" i="0" u="none" strike="noStrike" cap="none" dirty="0" smtClean="0">
                <a:solidFill>
                  <a:schemeClr val="lt1"/>
                </a:solidFill>
                <a:latin typeface="Arial"/>
                <a:ea typeface="Arial"/>
                <a:cs typeface="Arial"/>
                <a:sym typeface="Arial"/>
              </a:rPr>
              <a:t>increased </a:t>
            </a:r>
            <a:r>
              <a:rPr lang="en-US" sz="1200" b="1" i="0" u="none" strike="noStrike" cap="none" dirty="0">
                <a:solidFill>
                  <a:schemeClr val="lt1"/>
                </a:solidFill>
                <a:latin typeface="Arial"/>
                <a:ea typeface="Arial"/>
                <a:cs typeface="Arial"/>
                <a:sym typeface="Arial"/>
              </a:rPr>
              <a:t>moisture </a:t>
            </a:r>
            <a:r>
              <a:rPr lang="en-US" sz="1200" b="1" i="0" u="none" strike="noStrike" cap="none" dirty="0" smtClean="0">
                <a:solidFill>
                  <a:schemeClr val="lt1"/>
                </a:solidFill>
                <a:latin typeface="Arial"/>
                <a:ea typeface="Arial"/>
                <a:cs typeface="Arial"/>
                <a:sym typeface="Arial"/>
              </a:rPr>
              <a:t>deficits </a:t>
            </a:r>
            <a:r>
              <a:rPr lang="en-US" sz="1200" b="1" i="0" u="none" strike="noStrike" cap="none" dirty="0">
                <a:solidFill>
                  <a:schemeClr val="lt1"/>
                </a:solidFill>
                <a:latin typeface="Arial"/>
                <a:ea typeface="Arial"/>
                <a:cs typeface="Arial"/>
                <a:sym typeface="Arial"/>
              </a:rPr>
              <a:t>over parts of </a:t>
            </a:r>
            <a:r>
              <a:rPr lang="en-US" sz="1200" b="1" i="0" u="none" strike="noStrike" cap="none" dirty="0" smtClean="0">
                <a:solidFill>
                  <a:schemeClr val="lt1"/>
                </a:solidFill>
                <a:latin typeface="Arial"/>
                <a:ea typeface="Arial"/>
                <a:cs typeface="Arial"/>
                <a:sym typeface="Arial"/>
              </a:rPr>
              <a:t>Equatorial Guinea </a:t>
            </a:r>
            <a:r>
              <a:rPr lang="en-US" sz="1200" b="1" i="0" u="none" strike="noStrike" cap="none" dirty="0">
                <a:solidFill>
                  <a:schemeClr val="lt1"/>
                </a:solidFill>
                <a:latin typeface="Arial"/>
                <a:ea typeface="Arial"/>
                <a:cs typeface="Arial"/>
                <a:sym typeface="Arial"/>
              </a:rPr>
              <a:t>(bottom left). Seasonal total rainfall remained below-average over </a:t>
            </a:r>
            <a:r>
              <a:rPr lang="en-US" sz="1200" b="1" i="0" u="none" strike="noStrike" cap="none" dirty="0" smtClean="0">
                <a:solidFill>
                  <a:schemeClr val="lt1"/>
                </a:solidFill>
                <a:latin typeface="Arial"/>
                <a:ea typeface="Arial"/>
                <a:cs typeface="Arial"/>
                <a:sym typeface="Arial"/>
              </a:rPr>
              <a:t>northeastern DRC </a:t>
            </a:r>
            <a:r>
              <a:rPr lang="en-US" sz="1200" b="1" i="0" u="none" strike="noStrike" cap="none" dirty="0" smtClean="0">
                <a:solidFill>
                  <a:schemeClr val="lt1"/>
                </a:solidFill>
                <a:latin typeface="Arial"/>
                <a:ea typeface="Arial"/>
                <a:cs typeface="Arial"/>
                <a:sym typeface="Arial"/>
              </a:rPr>
              <a:t>due to the </a:t>
            </a:r>
            <a:r>
              <a:rPr lang="en-US" sz="1200" b="1" i="0" u="none" strike="noStrike" cap="none" dirty="0" smtClean="0">
                <a:solidFill>
                  <a:schemeClr val="lt1"/>
                </a:solidFill>
                <a:latin typeface="Arial"/>
                <a:ea typeface="Arial"/>
                <a:cs typeface="Arial"/>
                <a:sym typeface="Arial"/>
              </a:rPr>
              <a:t>recent </a:t>
            </a:r>
            <a:r>
              <a:rPr lang="en-US" sz="1200" b="1" dirty="0" smtClean="0">
                <a:solidFill>
                  <a:schemeClr val="lt1"/>
                </a:solidFill>
              </a:rPr>
              <a:t>below</a:t>
            </a:r>
            <a:r>
              <a:rPr lang="en-US" sz="1200" b="1" i="0" u="none" strike="noStrike" cap="none" dirty="0" smtClean="0">
                <a:solidFill>
                  <a:schemeClr val="lt1"/>
                </a:solidFill>
                <a:latin typeface="Arial"/>
                <a:ea typeface="Arial"/>
                <a:cs typeface="Arial"/>
                <a:sym typeface="Arial"/>
              </a:rPr>
              <a:t> </a:t>
            </a:r>
            <a:r>
              <a:rPr lang="en-US" sz="1200" b="1" i="0" u="none" strike="noStrike" cap="none" dirty="0" smtClean="0">
                <a:solidFill>
                  <a:schemeClr val="lt1"/>
                </a:solidFill>
                <a:latin typeface="Arial"/>
                <a:ea typeface="Arial"/>
                <a:cs typeface="Arial"/>
                <a:sym typeface="Arial"/>
              </a:rPr>
              <a:t>average rainfall (top </a:t>
            </a:r>
            <a:r>
              <a:rPr lang="en-US" sz="1200" b="1" i="0" u="none" strike="noStrike" cap="none" dirty="0">
                <a:solidFill>
                  <a:schemeClr val="lt1"/>
                </a:solidFill>
                <a:latin typeface="Arial"/>
                <a:ea typeface="Arial"/>
                <a:cs typeface="Arial"/>
                <a:sym typeface="Arial"/>
              </a:rPr>
              <a:t>right</a:t>
            </a:r>
            <a:r>
              <a:rPr lang="en-US" sz="1200" b="1" i="0" u="none" strike="noStrike" cap="none" dirty="0" smtClean="0">
                <a:solidFill>
                  <a:schemeClr val="lt1"/>
                </a:solidFill>
                <a:latin typeface="Arial"/>
                <a:ea typeface="Arial"/>
                <a:cs typeface="Arial"/>
                <a:sym typeface="Arial"/>
              </a:rPr>
              <a:t>). </a:t>
            </a:r>
            <a:r>
              <a:rPr lang="en-US" sz="1200" b="1" i="0" u="none" strike="noStrike" cap="none" dirty="0" smtClean="0">
                <a:solidFill>
                  <a:schemeClr val="lt1"/>
                </a:solidFill>
                <a:latin typeface="Arial"/>
                <a:ea typeface="Arial"/>
                <a:cs typeface="Arial"/>
                <a:sym typeface="Arial"/>
              </a:rPr>
              <a:t>The recent heavy rainfall </a:t>
            </a:r>
            <a:r>
              <a:rPr lang="en-US" sz="1200" b="1" i="0" u="none" strike="noStrike" cap="none" dirty="0" smtClean="0">
                <a:solidFill>
                  <a:schemeClr val="lt1"/>
                </a:solidFill>
                <a:latin typeface="Arial"/>
                <a:ea typeface="Arial"/>
                <a:cs typeface="Arial"/>
                <a:sym typeface="Arial"/>
              </a:rPr>
              <a:t>also increased </a:t>
            </a:r>
            <a:r>
              <a:rPr lang="en-US" sz="1200" b="1" i="0" u="none" strike="noStrike" cap="none" dirty="0" smtClean="0">
                <a:solidFill>
                  <a:schemeClr val="lt1"/>
                </a:solidFill>
                <a:latin typeface="Arial"/>
                <a:ea typeface="Arial"/>
                <a:cs typeface="Arial"/>
                <a:sym typeface="Arial"/>
              </a:rPr>
              <a:t>surpluses early in the rainfall season over southern Somalia </a:t>
            </a:r>
            <a:r>
              <a:rPr lang="en-US" sz="1200" b="1" i="0" u="none" strike="noStrike" cap="none" dirty="0">
                <a:solidFill>
                  <a:schemeClr val="lt1"/>
                </a:solidFill>
                <a:latin typeface="Arial"/>
                <a:ea typeface="Arial"/>
                <a:cs typeface="Arial"/>
                <a:sym typeface="Arial"/>
              </a:rPr>
              <a:t>(bottom right).  </a:t>
            </a:r>
            <a:endParaRPr sz="1200" b="1" i="0" u="none" strike="noStrike" cap="none" dirty="0">
              <a:solidFill>
                <a:schemeClr val="lt1"/>
              </a:solidFill>
              <a:latin typeface="Arial"/>
              <a:ea typeface="Arial"/>
              <a:cs typeface="Arial"/>
              <a:sym typeface="Arial"/>
            </a:endParaRPr>
          </a:p>
        </p:txBody>
      </p:sp>
      <p:cxnSp>
        <p:nvCxnSpPr>
          <p:cNvPr id="161" name="Google Shape;161;p8"/>
          <p:cNvCxnSpPr/>
          <p:nvPr/>
        </p:nvCxnSpPr>
        <p:spPr>
          <a:xfrm flipH="1" flipV="1">
            <a:off x="3944471" y="1882588"/>
            <a:ext cx="1729629" cy="175124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8"/>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8"/>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8"/>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07</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13</a:t>
            </a:r>
            <a:r>
              <a:rPr lang="en-US" sz="1600" b="1" i="0" u="none" strike="noStrike" cap="none" dirty="0" smtClean="0">
                <a:solidFill>
                  <a:srgbClr val="FFFF00"/>
                </a:solidFill>
                <a:latin typeface="Arial"/>
                <a:ea typeface="Arial"/>
                <a:cs typeface="Arial"/>
                <a:sym typeface="Arial"/>
              </a:rPr>
              <a:t> Nov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75465" y="5127820"/>
            <a:ext cx="8889900" cy="17850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100" b="1" i="0" u="none" strike="noStrike" cap="none" dirty="0">
                <a:solidFill>
                  <a:schemeClr val="lt1"/>
                </a:solidFill>
                <a:latin typeface="Arial"/>
                <a:ea typeface="Arial"/>
                <a:cs typeface="Arial"/>
                <a:sym typeface="Arial"/>
              </a:rPr>
              <a:t>For week-1 (left panel) </a:t>
            </a:r>
            <a:r>
              <a:rPr lang="en-US" sz="1100" b="1" dirty="0">
                <a:solidFill>
                  <a:schemeClr val="lt1"/>
                </a:solidFill>
              </a:rPr>
              <a:t>the GEFS forecasts indicate a moderate to high chance (over 70%) for rainfall to exceed 50 mm </a:t>
            </a:r>
            <a:r>
              <a:rPr lang="en-US" sz="1100" b="1" dirty="0" smtClean="0">
                <a:solidFill>
                  <a:schemeClr val="lt1"/>
                </a:solidFill>
              </a:rPr>
              <a:t>over the </a:t>
            </a:r>
            <a:r>
              <a:rPr lang="en-US" sz="1100" b="1" dirty="0" smtClean="0">
                <a:solidFill>
                  <a:schemeClr val="lt1"/>
                </a:solidFill>
              </a:rPr>
              <a:t> </a:t>
            </a:r>
            <a:r>
              <a:rPr lang="en-US" sz="1100" b="1" dirty="0" smtClean="0">
                <a:solidFill>
                  <a:schemeClr val="lt1"/>
                </a:solidFill>
              </a:rPr>
              <a:t>eastern Gulf of Guinea </a:t>
            </a:r>
            <a:r>
              <a:rPr lang="en-US" sz="1100" b="1" dirty="0" smtClean="0">
                <a:solidFill>
                  <a:schemeClr val="lt1"/>
                </a:solidFill>
              </a:rPr>
              <a:t>region (southeastern </a:t>
            </a:r>
            <a:r>
              <a:rPr lang="en-US" sz="1100" b="1" dirty="0" smtClean="0">
                <a:solidFill>
                  <a:schemeClr val="lt1"/>
                </a:solidFill>
              </a:rPr>
              <a:t>Nigeria, southern Cameroon to Gabon), </a:t>
            </a:r>
            <a:r>
              <a:rPr lang="en-US" sz="1100" b="1" dirty="0" smtClean="0">
                <a:solidFill>
                  <a:schemeClr val="lt1"/>
                </a:solidFill>
              </a:rPr>
              <a:t>Congo</a:t>
            </a:r>
            <a:r>
              <a:rPr lang="en-US" sz="1100" b="1" dirty="0" smtClean="0">
                <a:solidFill>
                  <a:schemeClr val="lt1"/>
                </a:solidFill>
              </a:rPr>
              <a:t>, </a:t>
            </a:r>
            <a:r>
              <a:rPr lang="en-US" sz="1100" b="1" dirty="0" smtClean="0">
                <a:solidFill>
                  <a:schemeClr val="lt1"/>
                </a:solidFill>
              </a:rPr>
              <a:t>most of DRC (outside of far southeastern portions of the country), Rwanda, Burundi, </a:t>
            </a:r>
            <a:r>
              <a:rPr lang="en-US" sz="1100" b="1" dirty="0" smtClean="0">
                <a:solidFill>
                  <a:schemeClr val="lt1"/>
                </a:solidFill>
              </a:rPr>
              <a:t>Uganda, southern and northeastern South Sudan, </a:t>
            </a:r>
            <a:r>
              <a:rPr lang="en-US" sz="1100" b="1" dirty="0" smtClean="0">
                <a:solidFill>
                  <a:schemeClr val="lt1"/>
                </a:solidFill>
              </a:rPr>
              <a:t>southwestern and southeastern CAR, western </a:t>
            </a:r>
            <a:r>
              <a:rPr lang="en-US" sz="1100" b="1" dirty="0" smtClean="0">
                <a:solidFill>
                  <a:schemeClr val="lt1"/>
                </a:solidFill>
              </a:rPr>
              <a:t>and southern Ethiopia, parts of southern Somalia, </a:t>
            </a:r>
            <a:r>
              <a:rPr lang="en-US" sz="1100" b="1" dirty="0" smtClean="0">
                <a:solidFill>
                  <a:schemeClr val="lt1"/>
                </a:solidFill>
              </a:rPr>
              <a:t>southwestern, southeastern, central, </a:t>
            </a:r>
            <a:r>
              <a:rPr lang="en-US" sz="1100" b="1" dirty="0" smtClean="0">
                <a:solidFill>
                  <a:schemeClr val="lt1"/>
                </a:solidFill>
              </a:rPr>
              <a:t>and northeastern Kenya, </a:t>
            </a:r>
            <a:r>
              <a:rPr lang="en-US" sz="1100" b="1" dirty="0" smtClean="0">
                <a:solidFill>
                  <a:schemeClr val="lt1"/>
                </a:solidFill>
              </a:rPr>
              <a:t>parts </a:t>
            </a:r>
            <a:r>
              <a:rPr lang="en-US" sz="1100" b="1" dirty="0" smtClean="0">
                <a:solidFill>
                  <a:schemeClr val="lt1"/>
                </a:solidFill>
              </a:rPr>
              <a:t>of northwestern </a:t>
            </a:r>
            <a:r>
              <a:rPr lang="en-US" sz="1100" b="1" dirty="0" smtClean="0">
                <a:solidFill>
                  <a:schemeClr val="lt1"/>
                </a:solidFill>
              </a:rPr>
              <a:t>and northeastern Tanzania</a:t>
            </a:r>
            <a:r>
              <a:rPr lang="en-US" sz="1100" b="1" dirty="0" smtClean="0">
                <a:solidFill>
                  <a:schemeClr val="lt1"/>
                </a:solidFill>
              </a:rPr>
              <a:t>, </a:t>
            </a:r>
            <a:r>
              <a:rPr lang="en-US" sz="1100" b="1" dirty="0" smtClean="0">
                <a:solidFill>
                  <a:schemeClr val="lt1"/>
                </a:solidFill>
              </a:rPr>
              <a:t>much of northern </a:t>
            </a:r>
            <a:r>
              <a:rPr lang="en-US" sz="1100" b="1" dirty="0" smtClean="0">
                <a:solidFill>
                  <a:schemeClr val="lt1"/>
                </a:solidFill>
              </a:rPr>
              <a:t>Angola, </a:t>
            </a:r>
            <a:r>
              <a:rPr lang="en-US" sz="1100" b="1" dirty="0" smtClean="0">
                <a:solidFill>
                  <a:schemeClr val="lt1"/>
                </a:solidFill>
              </a:rPr>
              <a:t>and </a:t>
            </a:r>
            <a:r>
              <a:rPr lang="en-US" sz="1100" b="1" dirty="0" smtClean="0">
                <a:solidFill>
                  <a:schemeClr val="lt1"/>
                </a:solidFill>
              </a:rPr>
              <a:t>parts of </a:t>
            </a:r>
            <a:r>
              <a:rPr lang="en-US" sz="1100" b="1" dirty="0" smtClean="0">
                <a:solidFill>
                  <a:schemeClr val="lt1"/>
                </a:solidFill>
              </a:rPr>
              <a:t>southeastern and northwestern </a:t>
            </a:r>
            <a:r>
              <a:rPr lang="en-US" sz="1100" b="1" dirty="0" smtClean="0">
                <a:solidFill>
                  <a:schemeClr val="lt1"/>
                </a:solidFill>
              </a:rPr>
              <a:t>Madagascar. </a:t>
            </a:r>
            <a:r>
              <a:rPr lang="en-US" sz="1100" b="1" dirty="0">
                <a:solidFill>
                  <a:schemeClr val="lt1"/>
                </a:solidFill>
              </a:rPr>
              <a:t>For</a:t>
            </a:r>
            <a:r>
              <a:rPr lang="en-US" sz="1100" b="1" i="0" u="none" strike="noStrike" cap="none" dirty="0">
                <a:solidFill>
                  <a:schemeClr val="lt1"/>
                </a:solidFill>
                <a:latin typeface="Arial"/>
                <a:ea typeface="Arial"/>
                <a:cs typeface="Arial"/>
                <a:sym typeface="Arial"/>
              </a:rPr>
              <a:t> week-2 (right panel), the GEFS forecasts indicate a moderate to high chance (over 70%) for rainfall to exceed 50 mm over </a:t>
            </a:r>
            <a:r>
              <a:rPr lang="en-US" sz="1100" b="1" i="0" u="none" strike="noStrike" cap="none" dirty="0" smtClean="0">
                <a:solidFill>
                  <a:schemeClr val="lt1"/>
                </a:solidFill>
                <a:latin typeface="Arial"/>
                <a:ea typeface="Arial"/>
                <a:cs typeface="Arial"/>
                <a:sym typeface="Arial"/>
              </a:rPr>
              <a:t>much of southern </a:t>
            </a:r>
            <a:r>
              <a:rPr lang="en-US" sz="1100" b="1" i="0" u="none" strike="noStrike" cap="none" dirty="0" smtClean="0">
                <a:solidFill>
                  <a:schemeClr val="lt1"/>
                </a:solidFill>
                <a:latin typeface="Arial"/>
                <a:ea typeface="Arial"/>
                <a:cs typeface="Arial"/>
                <a:sym typeface="Arial"/>
              </a:rPr>
              <a:t>Liberia, </a:t>
            </a:r>
            <a:r>
              <a:rPr lang="en-US" sz="1100" b="1" i="0" u="none" strike="noStrike" cap="none" dirty="0" smtClean="0">
                <a:solidFill>
                  <a:schemeClr val="lt1"/>
                </a:solidFill>
                <a:latin typeface="Arial"/>
                <a:ea typeface="Arial"/>
                <a:cs typeface="Arial"/>
                <a:sym typeface="Arial"/>
              </a:rPr>
              <a:t>Equatorial </a:t>
            </a:r>
            <a:r>
              <a:rPr lang="en-US" sz="1100" b="1" i="0" u="none" strike="noStrike" cap="none" dirty="0" smtClean="0">
                <a:solidFill>
                  <a:schemeClr val="lt1"/>
                </a:solidFill>
                <a:latin typeface="Arial"/>
                <a:ea typeface="Arial"/>
                <a:cs typeface="Arial"/>
                <a:sym typeface="Arial"/>
              </a:rPr>
              <a:t>Guinea, much of Gabon, central </a:t>
            </a:r>
            <a:r>
              <a:rPr lang="en-US" sz="1100" b="1" i="0" u="none" strike="noStrike" cap="none" dirty="0" smtClean="0">
                <a:solidFill>
                  <a:schemeClr val="lt1"/>
                </a:solidFill>
                <a:latin typeface="Arial"/>
                <a:ea typeface="Arial"/>
                <a:cs typeface="Arial"/>
                <a:sym typeface="Arial"/>
              </a:rPr>
              <a:t>and parts of northern Congo</a:t>
            </a:r>
            <a:r>
              <a:rPr lang="en-US" sz="1100" b="1" i="0" u="none" strike="noStrike" cap="none" dirty="0" smtClean="0">
                <a:solidFill>
                  <a:schemeClr val="lt1"/>
                </a:solidFill>
                <a:latin typeface="Arial"/>
                <a:ea typeface="Arial"/>
                <a:cs typeface="Arial"/>
                <a:sym typeface="Arial"/>
              </a:rPr>
              <a:t>, </a:t>
            </a:r>
            <a:r>
              <a:rPr lang="en-US" sz="1100" b="1" i="0" u="none" strike="noStrike" cap="none" dirty="0" smtClean="0">
                <a:solidFill>
                  <a:schemeClr val="lt1"/>
                </a:solidFill>
                <a:latin typeface="Arial"/>
                <a:ea typeface="Arial"/>
                <a:cs typeface="Arial"/>
                <a:sym typeface="Arial"/>
              </a:rPr>
              <a:t>southern Cameroon, parts </a:t>
            </a:r>
            <a:r>
              <a:rPr lang="en-US" sz="1100" b="1" i="0" u="none" strike="noStrike" cap="none" dirty="0" smtClean="0">
                <a:solidFill>
                  <a:schemeClr val="lt1"/>
                </a:solidFill>
                <a:latin typeface="Arial"/>
                <a:ea typeface="Arial"/>
                <a:cs typeface="Arial"/>
                <a:sym typeface="Arial"/>
              </a:rPr>
              <a:t>of </a:t>
            </a:r>
            <a:r>
              <a:rPr lang="en-US" sz="1100" b="1" i="0" u="none" strike="noStrike" cap="none" dirty="0" smtClean="0">
                <a:solidFill>
                  <a:schemeClr val="lt1"/>
                </a:solidFill>
                <a:latin typeface="Arial"/>
                <a:ea typeface="Arial"/>
                <a:cs typeface="Arial"/>
                <a:sym typeface="Arial"/>
              </a:rPr>
              <a:t>central (especially east-central), southern</a:t>
            </a:r>
            <a:r>
              <a:rPr lang="en-US" sz="1100" b="1" i="0" u="none" strike="noStrike" cap="none" dirty="0" smtClean="0">
                <a:solidFill>
                  <a:schemeClr val="lt1"/>
                </a:solidFill>
                <a:latin typeface="Arial"/>
                <a:ea typeface="Arial"/>
                <a:cs typeface="Arial"/>
                <a:sym typeface="Arial"/>
              </a:rPr>
              <a:t>, </a:t>
            </a:r>
            <a:r>
              <a:rPr lang="en-US" sz="1100" b="1" i="0" u="none" strike="noStrike" cap="none" dirty="0" smtClean="0">
                <a:solidFill>
                  <a:schemeClr val="lt1"/>
                </a:solidFill>
                <a:latin typeface="Arial"/>
                <a:ea typeface="Arial"/>
                <a:cs typeface="Arial"/>
                <a:sym typeface="Arial"/>
              </a:rPr>
              <a:t>and northeastern DRC</a:t>
            </a:r>
            <a:r>
              <a:rPr lang="en-US" sz="1100" b="1" i="0" u="none" strike="noStrike" cap="none" dirty="0" smtClean="0">
                <a:solidFill>
                  <a:schemeClr val="lt1"/>
                </a:solidFill>
                <a:latin typeface="Arial"/>
                <a:ea typeface="Arial"/>
                <a:cs typeface="Arial"/>
                <a:sym typeface="Arial"/>
              </a:rPr>
              <a:t>, </a:t>
            </a:r>
            <a:r>
              <a:rPr lang="en-US" sz="1100" b="1" i="0" u="none" strike="noStrike" cap="none" dirty="0" smtClean="0">
                <a:solidFill>
                  <a:schemeClr val="lt1"/>
                </a:solidFill>
                <a:latin typeface="Arial"/>
                <a:ea typeface="Arial"/>
                <a:cs typeface="Arial"/>
                <a:sym typeface="Arial"/>
              </a:rPr>
              <a:t>Rwanda, Burundi, central and southern Uganda, northern Tanzania, northeastern Angola, southwestern, central, and northeastern Kenya, parts of southern Somalia, southwestern Ethiopia, and parts of central and northwestern Madagascar.</a:t>
            </a:r>
            <a:endParaRPr sz="1400" b="0" i="0" u="none" strike="noStrike" cap="none" dirty="0">
              <a:solidFill>
                <a:srgbClr val="000000"/>
              </a:solidFill>
              <a:latin typeface="Arial"/>
              <a:ea typeface="Arial"/>
              <a:cs typeface="Arial"/>
              <a:sym typeface="Arial"/>
            </a:endParaRPr>
          </a:p>
        </p:txBody>
      </p:sp>
      <p:sp>
        <p:nvSpPr>
          <p:cNvPr id="173" name="Google Shape;173;p9"/>
          <p:cNvSpPr txBox="1"/>
          <p:nvPr/>
        </p:nvSpPr>
        <p:spPr>
          <a:xfrm>
            <a:off x="416459" y="1519241"/>
            <a:ext cx="39549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31 Oct</a:t>
            </a:r>
            <a:r>
              <a:rPr lang="en-US" sz="1600" b="1" i="0" u="none" strike="noStrike" cap="none" dirty="0" smtClean="0">
                <a:solidFill>
                  <a:srgbClr val="FFFF00"/>
                </a:solidFill>
                <a:latin typeface="Arial"/>
                <a:ea typeface="Arial"/>
                <a:cs typeface="Arial"/>
                <a:sym typeface="Arial"/>
              </a:rPr>
              <a:t> </a:t>
            </a:r>
            <a:r>
              <a:rPr lang="en-US" sz="1600" b="1" dirty="0">
                <a:solidFill>
                  <a:srgbClr val="FFFF00"/>
                </a:solidFill>
              </a:rPr>
              <a:t>– </a:t>
            </a:r>
            <a:r>
              <a:rPr lang="en-US" sz="1600" b="1" dirty="0" smtClean="0">
                <a:solidFill>
                  <a:srgbClr val="FFFF00"/>
                </a:solidFill>
              </a:rPr>
              <a:t>06</a:t>
            </a:r>
            <a:r>
              <a:rPr lang="en-US" sz="1600" b="1" i="0" u="none" strike="noStrike" cap="none" dirty="0" smtClean="0">
                <a:solidFill>
                  <a:srgbClr val="FFFF00"/>
                </a:solidFill>
                <a:latin typeface="Arial"/>
                <a:ea typeface="Arial"/>
                <a:cs typeface="Arial"/>
                <a:sym typeface="Arial"/>
              </a:rPr>
              <a:t> Nov </a:t>
            </a:r>
            <a:r>
              <a:rPr lang="en-US" sz="1600" b="1" i="0" u="none" strike="noStrike" cap="none" dirty="0">
                <a:solidFill>
                  <a:srgbClr val="FFFF00"/>
                </a:solidFill>
                <a:latin typeface="Arial"/>
                <a:ea typeface="Arial"/>
                <a:cs typeface="Arial"/>
                <a:sym typeface="Arial"/>
              </a:rPr>
              <a:t>2023</a:t>
            </a:r>
            <a:endParaRPr dirty="0"/>
          </a:p>
          <a:p>
            <a:pPr marL="0" marR="0" lvl="0" indent="0" algn="ctr" rtl="0">
              <a:lnSpc>
                <a:spcPct val="100000"/>
              </a:lnSpc>
              <a:spcBef>
                <a:spcPts val="0"/>
              </a:spcBef>
              <a:spcAft>
                <a:spcPts val="0"/>
              </a:spcAft>
              <a:buNone/>
            </a:pPr>
            <a:endParaRPr sz="1600" b="1" i="0" u="none" strike="noStrike" cap="none" dirty="0">
              <a:solidFill>
                <a:srgbClr val="FFFF00"/>
              </a:solidFill>
              <a:latin typeface="Arial"/>
              <a:ea typeface="Arial"/>
              <a:cs typeface="Arial"/>
              <a:sym typeface="Arial"/>
            </a:endParaRPr>
          </a:p>
        </p:txBody>
      </p:sp>
      <p:pic>
        <p:nvPicPr>
          <p:cNvPr id="174" name="Google Shape;174;p9"/>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9"/>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1" cy="2946586"/>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TotalTime>
  <Words>3226</Words>
  <Application>Microsoft Office PowerPoint</Application>
  <PresentationFormat>On-screen Show (4:3)</PresentationFormat>
  <Paragraphs>56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63</cp:revision>
  <dcterms:modified xsi:type="dcterms:W3CDTF">2023-10-30T17:44:04Z</dcterms:modified>
</cp:coreProperties>
</file>