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6"/>
    <p:restoredTop sz="94231"/>
  </p:normalViewPr>
  <p:slideViewPr>
    <p:cSldViewPr snapToGrid="0">
      <p:cViewPr varScale="1">
        <p:scale>
          <a:sx n="70" d="100"/>
          <a:sy n="70" d="100"/>
        </p:scale>
        <p:origin x="34" y="2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16</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January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17</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23</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Jan 2024</a:t>
            </a:r>
            <a:endParaRPr dirty="0"/>
          </a:p>
        </p:txBody>
      </p:sp>
      <p:sp>
        <p:nvSpPr>
          <p:cNvPr id="186" name="Google Shape;186;p10"/>
          <p:cNvSpPr txBox="1"/>
          <p:nvPr/>
        </p:nvSpPr>
        <p:spPr>
          <a:xfrm>
            <a:off x="4228625" y="1485830"/>
            <a:ext cx="4528500" cy="3072596"/>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mj-lt"/>
              </a:rPr>
              <a:t>1. The </a:t>
            </a:r>
            <a:r>
              <a:rPr lang="en-US" sz="1200" b="1" dirty="0">
                <a:solidFill>
                  <a:schemeClr val="bg1"/>
                </a:solidFill>
                <a:latin typeface="+mj-lt"/>
              </a:rPr>
              <a:t>probabilistic forecasts call for above 50% chance for weekly total rainfall to be below-normal (below the lower </a:t>
            </a:r>
            <a:r>
              <a:rPr lang="en-US" sz="1200" b="1" dirty="0" err="1">
                <a:solidFill>
                  <a:schemeClr val="bg1"/>
                </a:solidFill>
                <a:latin typeface="+mj-lt"/>
              </a:rPr>
              <a:t>tercile</a:t>
            </a:r>
            <a:r>
              <a:rPr lang="en-US" sz="1200" b="1" dirty="0">
                <a:solidFill>
                  <a:schemeClr val="bg1"/>
                </a:solidFill>
                <a:latin typeface="+mj-lt"/>
              </a:rPr>
              <a:t>) over Coastal Cote D’Ivoire and Nigeria, southern Cameroon, Gabon, Congo, much of DRC, Angola, Namibia, western Zambia, central Mozambique, and southern Madagascar. There is above 80% chance for below-normal rainfall over pockets of DRC, and Angola</a:t>
            </a:r>
            <a:r>
              <a:rPr lang="en-US" sz="1200" b="1" dirty="0" smtClean="0">
                <a:solidFill>
                  <a:schemeClr val="bg1"/>
                </a:solidFill>
                <a:latin typeface="+mj-lt"/>
              </a:rPr>
              <a:t>.</a:t>
            </a:r>
          </a:p>
          <a:p>
            <a:pPr algn="just" fontAlgn="base">
              <a:spcBef>
                <a:spcPts val="220"/>
              </a:spcBef>
            </a:pPr>
            <a:r>
              <a:rPr lang="en-US" sz="1200" dirty="0" smtClean="0">
                <a:solidFill>
                  <a:schemeClr val="bg1"/>
                </a:solidFill>
                <a:latin typeface="+mj-lt"/>
              </a:rPr>
              <a:t/>
            </a:r>
            <a:br>
              <a:rPr lang="en-US" sz="1200" dirty="0" smtClean="0">
                <a:solidFill>
                  <a:schemeClr val="bg1"/>
                </a:solidFill>
                <a:latin typeface="+mj-lt"/>
              </a:rPr>
            </a:br>
            <a:r>
              <a:rPr lang="en-US" sz="1200" b="1" dirty="0" smtClean="0">
                <a:solidFill>
                  <a:schemeClr val="bg1"/>
                </a:solidFill>
                <a:latin typeface="+mj-lt"/>
              </a:rPr>
              <a:t>2. The probabilistic forecasts call for above 50% chance for weekly rainfall to be above-normal (above the upper </a:t>
            </a:r>
            <a:r>
              <a:rPr lang="en-US" sz="1200" b="1" dirty="0" err="1" smtClean="0">
                <a:solidFill>
                  <a:schemeClr val="bg1"/>
                </a:solidFill>
                <a:latin typeface="+mj-lt"/>
              </a:rPr>
              <a:t>tercile</a:t>
            </a:r>
            <a:r>
              <a:rPr lang="en-US" sz="1200" b="1" dirty="0" smtClean="0">
                <a:solidFill>
                  <a:schemeClr val="bg1"/>
                </a:solidFill>
                <a:latin typeface="+mj-lt"/>
              </a:rPr>
              <a:t>) over southern Kenya, central and eastern Tanzania, eastern Botswana, eastern South Africa, </a:t>
            </a:r>
            <a:r>
              <a:rPr lang="en-US" sz="1200" b="1" dirty="0" err="1" smtClean="0">
                <a:solidFill>
                  <a:schemeClr val="bg1"/>
                </a:solidFill>
                <a:latin typeface="+mj-lt"/>
              </a:rPr>
              <a:t>Eswatini</a:t>
            </a:r>
            <a:r>
              <a:rPr lang="en-US" sz="1200" b="1" dirty="0" smtClean="0">
                <a:solidFill>
                  <a:schemeClr val="bg1"/>
                </a:solidFill>
                <a:latin typeface="+mj-lt"/>
              </a:rPr>
              <a:t>, and northern Madagascar. There is above 65% chance for above-normal rainfall over southern Kenya, eastern Tanzania and northern Madagascar.</a:t>
            </a:r>
          </a:p>
          <a:p>
            <a:pPr marL="285750" indent="-285750" algn="just">
              <a:buClr>
                <a:schemeClr val="bg1"/>
              </a:buClr>
              <a:buFont typeface="Arial" panose="020B0604020202020204" pitchFamily="34" charset="0"/>
              <a:buChar char="•"/>
            </a:pPr>
            <a:endParaRPr lang="en-US" sz="1200" b="1" dirty="0">
              <a:solidFill>
                <a:schemeClr val="bg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3"/>
            <a:ext cx="3863620" cy="4999978"/>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24</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30</a:t>
            </a:r>
            <a:r>
              <a:rPr lang="en-US" sz="1600" b="1" dirty="0" smtClean="0">
                <a:solidFill>
                  <a:srgbClr val="FFFF00"/>
                </a:solidFill>
              </a:rPr>
              <a:t>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3072596"/>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mj-lt"/>
              </a:rPr>
              <a:t>1. The </a:t>
            </a:r>
            <a:r>
              <a:rPr lang="en-US" sz="1200" b="1" dirty="0">
                <a:solidFill>
                  <a:schemeClr val="bg1"/>
                </a:solidFill>
                <a:latin typeface="+mj-lt"/>
              </a:rPr>
              <a:t>probabilistic forecasts call for above 50% chance for weekly total rainfall to be below-normal (below the lower </a:t>
            </a:r>
            <a:r>
              <a:rPr lang="en-US" sz="1200" b="1" dirty="0" err="1">
                <a:solidFill>
                  <a:schemeClr val="bg1"/>
                </a:solidFill>
                <a:latin typeface="+mj-lt"/>
              </a:rPr>
              <a:t>tercile</a:t>
            </a:r>
            <a:r>
              <a:rPr lang="en-US" sz="1200" b="1" dirty="0">
                <a:solidFill>
                  <a:schemeClr val="bg1"/>
                </a:solidFill>
                <a:latin typeface="+mj-lt"/>
              </a:rPr>
              <a:t>) over southern Cameroon, Equatorial Guinea, Gabon, Congo, western DRC, southeastern Angola, northeastern Namibia, Zambia, Botswana, Zimbabwe, northern and eastern South Africa, </a:t>
            </a:r>
            <a:r>
              <a:rPr lang="en-US" sz="1200" b="1" dirty="0" err="1">
                <a:solidFill>
                  <a:schemeClr val="bg1"/>
                </a:solidFill>
                <a:latin typeface="+mj-lt"/>
              </a:rPr>
              <a:t>Eswatini</a:t>
            </a:r>
            <a:r>
              <a:rPr lang="en-US" sz="1200" b="1" dirty="0">
                <a:solidFill>
                  <a:schemeClr val="bg1"/>
                </a:solidFill>
                <a:latin typeface="+mj-lt"/>
              </a:rPr>
              <a:t>, Mozambique and Madagascar. There is above 80% chance for below-normal rainfall over northern Zimbabwe, northwestern Mozambique and southern Malawi.</a:t>
            </a:r>
          </a:p>
          <a:p>
            <a:pPr algn="just" fontAlgn="base">
              <a:spcBef>
                <a:spcPts val="220"/>
              </a:spcBef>
            </a:pPr>
            <a:r>
              <a:rPr lang="en-US" sz="1200" b="1" dirty="0">
                <a:solidFill>
                  <a:schemeClr val="bg1"/>
                </a:solidFill>
                <a:latin typeface="+mj-lt"/>
              </a:rPr>
              <a:t/>
            </a:r>
            <a:br>
              <a:rPr lang="en-US" sz="1200" b="1" dirty="0">
                <a:solidFill>
                  <a:schemeClr val="bg1"/>
                </a:solidFill>
                <a:latin typeface="+mj-lt"/>
              </a:rPr>
            </a:br>
            <a:r>
              <a:rPr lang="en-US" sz="1200" b="1" dirty="0" smtClean="0">
                <a:solidFill>
                  <a:schemeClr val="bg1"/>
                </a:solidFill>
                <a:latin typeface="+mj-lt"/>
              </a:rPr>
              <a:t>2. The </a:t>
            </a:r>
            <a:r>
              <a:rPr lang="en-US" sz="1200" b="1" dirty="0">
                <a:solidFill>
                  <a:schemeClr val="bg1"/>
                </a:solidFill>
                <a:latin typeface="+mj-lt"/>
              </a:rPr>
              <a:t>probabilistic forecasts call for above 50% chance for weekly rainfall to be above-normal (above the upper </a:t>
            </a:r>
            <a:r>
              <a:rPr lang="en-US" sz="1200" b="1" dirty="0" err="1">
                <a:solidFill>
                  <a:schemeClr val="bg1"/>
                </a:solidFill>
                <a:latin typeface="+mj-lt"/>
              </a:rPr>
              <a:t>tercile</a:t>
            </a:r>
            <a:r>
              <a:rPr lang="en-US" sz="1200" b="1" dirty="0">
                <a:solidFill>
                  <a:schemeClr val="bg1"/>
                </a:solidFill>
                <a:latin typeface="+mj-lt"/>
              </a:rPr>
              <a:t>) over northern Angola and eastern Tanzania. There is above 65% chance for above normal rainfall over pockets of Angola and eastern Tanzania.</a:t>
            </a:r>
          </a:p>
          <a:p>
            <a:pPr marL="285750" indent="-285750" algn="just">
              <a:buClr>
                <a:schemeClr val="bg1"/>
              </a:buClr>
              <a:buFont typeface="Arial" panose="020B0604020202020204" pitchFamily="34" charset="0"/>
              <a:buChar char="•"/>
            </a:pPr>
            <a:endParaRPr lang="en-US" sz="1200" b="1" dirty="0">
              <a:solidFill>
                <a:schemeClr val="bg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4" cy="5190284"/>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bg1"/>
                </a:solidFill>
                <a:latin typeface="+mj-lt"/>
              </a:rPr>
              <a:t>Over the past 30 days, in East Africa, above-average rainfall was observed in many parts of Tanzania, parts of east-central and southern Uganda, southwestern and southeastern Kenya, Burundi, Rwanda, and far southeastern Somalia. Rainfall was below-average over southwestern Ethiopia, parts of central Kenya, southeastern South Sudan, and parts of northwestern Uganda. In Central Africa, rainfall was above-average across southwestern, central, southeastern, and east-central DRC, southwestern Gabon, and southwestern Congo. Below-average rainfall was observed in central and eastern Equatorial Guinea, western, central, northern, and eastern Gabon, parts of northern and central Congo, much of northern and parts of central DRC, southwestern CAR, and southern Cameroon. In West Africa, rainfall was above-average from coastal areas of eastern Liberia to southwestern Ghana. Rainfall was below average in coastal parts of central Liberia and south-central Nigeria. In southern Africa, above-average rainfall was observed in northwestern and south-central Angola, northwestern, parts of northeastern, and east-central Namibia, west-central, central, and eastern Zambia, southern, west-central, and parts of northern Mozambique, southern and northern Zimbabwe, southern, east-central, and north-central Botswana, Lesotho, </a:t>
            </a:r>
            <a:r>
              <a:rPr lang="en-US" sz="950" b="1" dirty="0" err="1">
                <a:solidFill>
                  <a:schemeClr val="bg1"/>
                </a:solidFill>
                <a:latin typeface="+mj-lt"/>
              </a:rPr>
              <a:t>Eswatini</a:t>
            </a:r>
            <a:r>
              <a:rPr lang="en-US" sz="950" b="1" dirty="0">
                <a:solidFill>
                  <a:schemeClr val="bg1"/>
                </a:solidFill>
                <a:latin typeface="+mj-lt"/>
              </a:rPr>
              <a:t>, eastern and central South Africa, Malawi, and southern and east-central Madagascar. Below-average rainfall was observed in central, southwestern, north-central, and northeastern Angola, northwestern and southwestern Zambia, western and eastern Zimbabwe, far northeastern and parts of southeastern Botswana, far northeastern and central Namibia, central and northeastern Mozambique, parts of south-central and east-central South Africa, Comoros, and west-central and northern </a:t>
            </a:r>
            <a:r>
              <a:rPr lang="en-US" sz="950" b="1" dirty="0" smtClean="0">
                <a:solidFill>
                  <a:schemeClr val="bg1"/>
                </a:solidFill>
                <a:latin typeface="+mj-lt"/>
              </a:rPr>
              <a:t>Madagascar.</a:t>
            </a: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smtClean="0">
                <a:solidFill>
                  <a:schemeClr val="bg1"/>
                </a:solidFill>
                <a:latin typeface="+mj-lt"/>
              </a:rPr>
              <a:t>During </a:t>
            </a:r>
            <a:r>
              <a:rPr lang="en-US" sz="950" b="1" dirty="0">
                <a:solidFill>
                  <a:schemeClr val="bg1"/>
                </a:solidFill>
                <a:latin typeface="+mj-lt"/>
              </a:rPr>
              <a:t>the past 7 days, in East Africa, rainfall was above-average in southeastern Uganda, southwestern Kenya, Rwanda, northern Burundi, and far northern, central, and southwestern Tanzania. Below-average rainfall was observed over parts of southeastern Tanzania. In central Africa, above-average rainfall was observed over pockets of north-central and far southeastern DRC. Rainfall was below-average over much of central and southern DRC, southern Congo, western and southeastern Gabon, and parts of southern Equatorial Guinea. In West Africa, rainfall was above normal in eastern Liberia, southern Cote d’Ivoire, southwestern Ghana, and pockets of south-central Nigeria. In southern Africa, rainfall was above-average over southeastern Angola, northern, central, eastern, and southwestern Zambia, most of Malawi, northwestern and west-central Mozambique, north-central and northeastern Namibia, northern, eastern, and parts of central and southern Botswana, north-central and southeastern South Africa, Lesotho, southern </a:t>
            </a:r>
            <a:r>
              <a:rPr lang="en-US" sz="950" b="1" dirty="0" err="1">
                <a:solidFill>
                  <a:schemeClr val="bg1"/>
                </a:solidFill>
                <a:latin typeface="+mj-lt"/>
              </a:rPr>
              <a:t>Eswatini</a:t>
            </a:r>
            <a:r>
              <a:rPr lang="en-US" sz="950" b="1" dirty="0">
                <a:solidFill>
                  <a:schemeClr val="bg1"/>
                </a:solidFill>
                <a:latin typeface="+mj-lt"/>
              </a:rPr>
              <a:t>, northern, parts of central, and southwestern Zimbabwe, and coastal portions of far northern and east-central Madagascar. Below-average rainfall was observed over northern, east-central, central, and western Angola, northwestern Zambia, northeastern, central, and southern Mozambique, eastern Zimbabwe, northwestern and parts of central Namibia, Comoros, and most of northern, central, western, and southern Madagascar. </a:t>
            </a:r>
            <a:endParaRPr lang="en-US" sz="950" b="1" dirty="0" smtClean="0">
              <a:solidFill>
                <a:schemeClr val="bg1"/>
              </a:solidFill>
              <a:latin typeface="+mj-lt"/>
            </a:endParaRP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smtClean="0">
                <a:solidFill>
                  <a:schemeClr val="bg1"/>
                </a:solidFill>
                <a:latin typeface="+mj-lt"/>
              </a:rPr>
              <a:t>The </a:t>
            </a:r>
            <a:r>
              <a:rPr lang="en-US" sz="950" b="1" dirty="0">
                <a:solidFill>
                  <a:schemeClr val="bg1"/>
                </a:solidFill>
                <a:latin typeface="+mj-lt"/>
              </a:rPr>
              <a:t>Week-1 outlook calls for above-average rainfall in southern (and especially southwestern) Kenya, most of (and especially northeastern) Tanzania, eastern Rwanda, eastern Burundi, northern and central Malawi, eastern Zambia, parts of southeastern DRC, southern, western, and central Zimbabwe, northern and southwestern Mozambique, eastern Botswana, eastern South Africa, </a:t>
            </a:r>
            <a:r>
              <a:rPr lang="en-US" sz="950" b="1" dirty="0" err="1">
                <a:solidFill>
                  <a:schemeClr val="bg1"/>
                </a:solidFill>
                <a:latin typeface="+mj-lt"/>
              </a:rPr>
              <a:t>Eswatini</a:t>
            </a:r>
            <a:r>
              <a:rPr lang="en-US" sz="950" b="1" dirty="0">
                <a:solidFill>
                  <a:schemeClr val="bg1"/>
                </a:solidFill>
                <a:latin typeface="+mj-lt"/>
              </a:rPr>
              <a:t>, central Ethiopia, Comoros, and northern and parts of central Madagascar. In contrast, there is an increased chance for below-average rainfall across the Lake Victoria region, central, most of western, and parts of southeastern DRC, western Zambia, central Mozambique, northern, parts of central, and southern Angola, Congo, Gabon, Equatorial Guinea, southern Cameroon, southern Nigeria, southwestern Ghana, southern Cote d’Ivoire, eastern Liberia, northern and parts of central and southern Namibia, northwestern and parts of central Botswana, central South Africa, Lesotho, and southern Madagascar. The Week-2 outlook calls for above-normal rainfall in much of central Africa, including northern and central Angola, southeastern and east-central DRC, northwestern and northeastern Zambia, far northern Malawi, Rwanda, Burundi, Tanzania, southwestern Uganda, and southern and parts of central Kenya. In contrast, there is an increased chance for below-average rainfall in much of southern Africa and parts of the Gulf of Guinea region, including eastern Liberia, southeastern Cote d’Ivoire, southwestern Ghana, parts of southern Nigeria, southwestern Cameroon, parts of western and southern Gabon, central Congo, southeastern Angola, central and southern Zambia, northwestern and central Namibia, Botswana, Zimbabwe, Lesotho, </a:t>
            </a:r>
            <a:r>
              <a:rPr lang="en-US" sz="950" b="1" dirty="0" err="1">
                <a:solidFill>
                  <a:schemeClr val="bg1"/>
                </a:solidFill>
                <a:latin typeface="+mj-lt"/>
              </a:rPr>
              <a:t>Eswatini</a:t>
            </a:r>
            <a:r>
              <a:rPr lang="en-US" sz="950" b="1" dirty="0">
                <a:solidFill>
                  <a:schemeClr val="bg1"/>
                </a:solidFill>
                <a:latin typeface="+mj-lt"/>
              </a:rPr>
              <a:t>, eastern South Africa, central and southern Malawi, most of Mozambique, Comoros, and Madagascar.</a:t>
            </a:r>
          </a:p>
          <a:p>
            <a:pPr indent="-292100" algn="just">
              <a:spcBef>
                <a:spcPts val="0"/>
              </a:spcBef>
              <a:buClr>
                <a:schemeClr val="bg1"/>
              </a:buClr>
              <a:buSzPts val="1000"/>
              <a:buFont typeface="Arial"/>
              <a:buChar char="•"/>
            </a:pPr>
            <a:endParaRPr lang="en-US" sz="950" b="1" dirty="0">
              <a:solidFill>
                <a:schemeClr val="bg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518599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in </a:t>
            </a:r>
            <a:r>
              <a:rPr lang="en-US" sz="1100" b="1" dirty="0" smtClean="0">
                <a:solidFill>
                  <a:schemeClr val="lt1"/>
                </a:solidFill>
              </a:rPr>
              <a:t>southeastern Uganda, southwestern Kenya, Rwanda, northern Burundi, and far northern, central, and southwestern Tanzania. </a:t>
            </a:r>
            <a:r>
              <a:rPr lang="en-US" sz="1100" b="1" dirty="0">
                <a:solidFill>
                  <a:schemeClr val="lt1"/>
                </a:solidFill>
              </a:rPr>
              <a:t>Below-average rainfall was observed </a:t>
            </a:r>
            <a:r>
              <a:rPr lang="en-US" sz="1100" b="1" dirty="0" smtClean="0">
                <a:solidFill>
                  <a:schemeClr val="lt1"/>
                </a:solidFill>
              </a:rPr>
              <a:t>over parts of </a:t>
            </a:r>
            <a:r>
              <a:rPr lang="en-US" sz="1100" b="1" dirty="0" smtClean="0">
                <a:solidFill>
                  <a:schemeClr val="lt1"/>
                </a:solidFill>
              </a:rPr>
              <a:t>southeastern Tanzania. </a:t>
            </a:r>
            <a:r>
              <a:rPr lang="en-US" sz="1100" b="1" dirty="0">
                <a:solidFill>
                  <a:schemeClr val="lt1"/>
                </a:solidFill>
              </a:rPr>
              <a:t>In central Africa, above-average rainfall was observed </a:t>
            </a:r>
            <a:r>
              <a:rPr lang="en-US" sz="1100" b="1" dirty="0" smtClean="0">
                <a:solidFill>
                  <a:schemeClr val="lt1"/>
                </a:solidFill>
              </a:rPr>
              <a:t>over </a:t>
            </a:r>
            <a:r>
              <a:rPr lang="en-US" sz="1100" b="1" dirty="0" smtClean="0">
                <a:solidFill>
                  <a:schemeClr val="lt1"/>
                </a:solidFill>
              </a:rPr>
              <a:t>pockets of north-central and far southeastern DRC. </a:t>
            </a:r>
            <a:r>
              <a:rPr lang="en-US" sz="1100" b="1" dirty="0">
                <a:solidFill>
                  <a:schemeClr val="lt1"/>
                </a:solidFill>
              </a:rPr>
              <a:t>Rainfall was below-average </a:t>
            </a:r>
            <a:r>
              <a:rPr lang="en-US" sz="1100" b="1" dirty="0" smtClean="0">
                <a:solidFill>
                  <a:schemeClr val="lt1"/>
                </a:solidFill>
              </a:rPr>
              <a:t>over much of central and southern DRC, </a:t>
            </a:r>
            <a:r>
              <a:rPr lang="en-US" sz="1100" b="1" dirty="0" smtClean="0">
                <a:solidFill>
                  <a:schemeClr val="lt1"/>
                </a:solidFill>
              </a:rPr>
              <a:t>southern </a:t>
            </a:r>
            <a:r>
              <a:rPr lang="en-US" sz="1100" b="1" dirty="0" smtClean="0">
                <a:solidFill>
                  <a:schemeClr val="lt1"/>
                </a:solidFill>
              </a:rPr>
              <a:t>Congo, </a:t>
            </a:r>
            <a:r>
              <a:rPr lang="en-US" sz="1100" b="1" dirty="0" smtClean="0">
                <a:solidFill>
                  <a:schemeClr val="lt1"/>
                </a:solidFill>
              </a:rPr>
              <a:t>western and southeastern </a:t>
            </a:r>
            <a:r>
              <a:rPr lang="en-US" sz="1100" b="1" dirty="0" smtClean="0">
                <a:solidFill>
                  <a:schemeClr val="lt1"/>
                </a:solidFill>
              </a:rPr>
              <a:t>Gabon, and parts of southern Equatorial Guinea. </a:t>
            </a:r>
            <a:r>
              <a:rPr lang="en-US" sz="1100" b="1" dirty="0">
                <a:solidFill>
                  <a:schemeClr val="lt1"/>
                </a:solidFill>
              </a:rPr>
              <a:t>In West Africa, </a:t>
            </a:r>
            <a:r>
              <a:rPr lang="en-US" sz="1100" b="1" dirty="0" smtClean="0">
                <a:solidFill>
                  <a:schemeClr val="lt1"/>
                </a:solidFill>
              </a:rPr>
              <a:t>rainfall was above normal in </a:t>
            </a:r>
            <a:r>
              <a:rPr lang="en-US" sz="1100" b="1" dirty="0" smtClean="0">
                <a:solidFill>
                  <a:schemeClr val="lt1"/>
                </a:solidFill>
              </a:rPr>
              <a:t>eastern Liberia, southern </a:t>
            </a:r>
            <a:r>
              <a:rPr lang="en-US" sz="1100" b="1" dirty="0" smtClean="0">
                <a:solidFill>
                  <a:schemeClr val="lt1"/>
                </a:solidFill>
              </a:rPr>
              <a:t>Cote </a:t>
            </a:r>
            <a:r>
              <a:rPr lang="en-US" sz="1100" b="1" dirty="0" smtClean="0">
                <a:solidFill>
                  <a:schemeClr val="lt1"/>
                </a:solidFill>
              </a:rPr>
              <a:t>d’Ivoire, southwestern Ghana, and pockets of south-central Nigeria. </a:t>
            </a:r>
            <a:r>
              <a:rPr lang="en-US" sz="1100" b="1" dirty="0">
                <a:solidFill>
                  <a:schemeClr val="lt1"/>
                </a:solidFill>
              </a:rPr>
              <a:t>In southern Africa, rainfall was above-average </a:t>
            </a:r>
            <a:r>
              <a:rPr lang="en-US" sz="1100" b="1" dirty="0" smtClean="0">
                <a:solidFill>
                  <a:schemeClr val="lt1"/>
                </a:solidFill>
              </a:rPr>
              <a:t>over </a:t>
            </a:r>
            <a:r>
              <a:rPr lang="en-US" sz="1100" b="1" dirty="0" smtClean="0">
                <a:solidFill>
                  <a:schemeClr val="lt1"/>
                </a:solidFill>
              </a:rPr>
              <a:t>southeastern</a:t>
            </a:r>
            <a:r>
              <a:rPr lang="en-US" sz="1100" b="1" dirty="0" smtClean="0">
                <a:solidFill>
                  <a:schemeClr val="lt1"/>
                </a:solidFill>
              </a:rPr>
              <a:t> </a:t>
            </a:r>
            <a:r>
              <a:rPr lang="en-US" sz="1100" b="1" dirty="0" smtClean="0">
                <a:solidFill>
                  <a:schemeClr val="lt1"/>
                </a:solidFill>
              </a:rPr>
              <a:t>Angola, </a:t>
            </a:r>
            <a:r>
              <a:rPr lang="en-US" sz="1100" b="1" dirty="0" smtClean="0">
                <a:solidFill>
                  <a:schemeClr val="lt1"/>
                </a:solidFill>
              </a:rPr>
              <a:t>northern, central, eastern, </a:t>
            </a:r>
            <a:r>
              <a:rPr lang="en-US" sz="1100" b="1" dirty="0" smtClean="0">
                <a:solidFill>
                  <a:schemeClr val="lt1"/>
                </a:solidFill>
              </a:rPr>
              <a:t>and </a:t>
            </a:r>
            <a:r>
              <a:rPr lang="en-US" sz="1100" b="1" dirty="0" smtClean="0">
                <a:solidFill>
                  <a:schemeClr val="lt1"/>
                </a:solidFill>
              </a:rPr>
              <a:t>southwestern </a:t>
            </a:r>
            <a:r>
              <a:rPr lang="en-US" sz="1100" b="1" dirty="0" smtClean="0">
                <a:solidFill>
                  <a:schemeClr val="lt1"/>
                </a:solidFill>
              </a:rPr>
              <a:t>Zambia, </a:t>
            </a:r>
            <a:r>
              <a:rPr lang="en-US" sz="1100" b="1" dirty="0" smtClean="0">
                <a:solidFill>
                  <a:schemeClr val="lt1"/>
                </a:solidFill>
              </a:rPr>
              <a:t>most of </a:t>
            </a:r>
            <a:r>
              <a:rPr lang="en-US" sz="1100" b="1" dirty="0" smtClean="0">
                <a:solidFill>
                  <a:schemeClr val="lt1"/>
                </a:solidFill>
              </a:rPr>
              <a:t>Malawi, </a:t>
            </a:r>
            <a:r>
              <a:rPr lang="en-US" sz="1100" b="1" dirty="0" smtClean="0">
                <a:solidFill>
                  <a:schemeClr val="lt1"/>
                </a:solidFill>
              </a:rPr>
              <a:t>northwestern and west-central Mozambique</a:t>
            </a:r>
            <a:r>
              <a:rPr lang="en-US" sz="1100" b="1" dirty="0" smtClean="0">
                <a:solidFill>
                  <a:schemeClr val="lt1"/>
                </a:solidFill>
              </a:rPr>
              <a:t>, north-central and </a:t>
            </a:r>
            <a:r>
              <a:rPr lang="en-US" sz="1100" b="1" dirty="0" smtClean="0">
                <a:solidFill>
                  <a:schemeClr val="lt1"/>
                </a:solidFill>
              </a:rPr>
              <a:t>northeastern </a:t>
            </a:r>
            <a:r>
              <a:rPr lang="en-US" sz="1100" b="1" dirty="0" smtClean="0">
                <a:solidFill>
                  <a:schemeClr val="lt1"/>
                </a:solidFill>
              </a:rPr>
              <a:t>Namibia, </a:t>
            </a:r>
            <a:r>
              <a:rPr lang="en-US" sz="1100" b="1" dirty="0" smtClean="0">
                <a:solidFill>
                  <a:schemeClr val="lt1"/>
                </a:solidFill>
              </a:rPr>
              <a:t>northern, eastern, and parts of central and southern Botswana</a:t>
            </a:r>
            <a:r>
              <a:rPr lang="en-US" sz="1100" b="1" dirty="0" smtClean="0">
                <a:solidFill>
                  <a:schemeClr val="lt1"/>
                </a:solidFill>
              </a:rPr>
              <a:t>, </a:t>
            </a:r>
            <a:r>
              <a:rPr lang="en-US" sz="1100" b="1" dirty="0" smtClean="0">
                <a:solidFill>
                  <a:schemeClr val="lt1"/>
                </a:solidFill>
              </a:rPr>
              <a:t>north-central and southeastern </a:t>
            </a:r>
            <a:r>
              <a:rPr lang="en-US" sz="1100" b="1" dirty="0" smtClean="0">
                <a:solidFill>
                  <a:schemeClr val="lt1"/>
                </a:solidFill>
              </a:rPr>
              <a:t>South </a:t>
            </a:r>
            <a:r>
              <a:rPr lang="en-US" sz="1100" b="1" dirty="0" smtClean="0">
                <a:solidFill>
                  <a:schemeClr val="lt1"/>
                </a:solidFill>
              </a:rPr>
              <a:t>Africa, </a:t>
            </a:r>
            <a:r>
              <a:rPr lang="en-US" sz="1100" b="1" dirty="0" smtClean="0">
                <a:solidFill>
                  <a:schemeClr val="lt1"/>
                </a:solidFill>
              </a:rPr>
              <a:t>Lesotho, southern </a:t>
            </a:r>
            <a:r>
              <a:rPr lang="en-US" sz="1100" b="1" dirty="0" err="1" smtClean="0">
                <a:solidFill>
                  <a:schemeClr val="lt1"/>
                </a:solidFill>
              </a:rPr>
              <a:t>Eswatini</a:t>
            </a:r>
            <a:r>
              <a:rPr lang="en-US" sz="1100" b="1" dirty="0" smtClean="0">
                <a:solidFill>
                  <a:schemeClr val="lt1"/>
                </a:solidFill>
              </a:rPr>
              <a:t>, northern, parts of central, and southwestern Zimbabwe, and coastal portions of far northern and east-central </a:t>
            </a:r>
            <a:r>
              <a:rPr lang="en-US" sz="1100" b="1" dirty="0" smtClean="0">
                <a:solidFill>
                  <a:schemeClr val="lt1"/>
                </a:solidFill>
              </a:rPr>
              <a:t>Madagascar. </a:t>
            </a:r>
            <a:r>
              <a:rPr lang="en-US" sz="1100" b="1" dirty="0">
                <a:solidFill>
                  <a:schemeClr val="lt1"/>
                </a:solidFill>
              </a:rPr>
              <a:t>Below-average rainfall was observed </a:t>
            </a:r>
            <a:r>
              <a:rPr lang="en-US" sz="1100" b="1" dirty="0" smtClean="0">
                <a:solidFill>
                  <a:schemeClr val="lt1"/>
                </a:solidFill>
              </a:rPr>
              <a:t>over northern, east-central, </a:t>
            </a:r>
            <a:r>
              <a:rPr lang="en-US" sz="1100" b="1" dirty="0" smtClean="0">
                <a:solidFill>
                  <a:schemeClr val="lt1"/>
                </a:solidFill>
              </a:rPr>
              <a:t>central, and </a:t>
            </a:r>
            <a:r>
              <a:rPr lang="en-US" sz="1100" b="1" dirty="0" smtClean="0">
                <a:solidFill>
                  <a:schemeClr val="lt1"/>
                </a:solidFill>
              </a:rPr>
              <a:t>western Angola, northwestern </a:t>
            </a:r>
            <a:r>
              <a:rPr lang="en-US" sz="1100" b="1" dirty="0" smtClean="0">
                <a:solidFill>
                  <a:schemeClr val="lt1"/>
                </a:solidFill>
              </a:rPr>
              <a:t>Zambia, </a:t>
            </a:r>
            <a:r>
              <a:rPr lang="en-US" sz="1100" b="1" dirty="0" smtClean="0">
                <a:solidFill>
                  <a:schemeClr val="lt1"/>
                </a:solidFill>
              </a:rPr>
              <a:t>northeastern, central, </a:t>
            </a:r>
            <a:r>
              <a:rPr lang="en-US" sz="1100" b="1" dirty="0" smtClean="0">
                <a:solidFill>
                  <a:schemeClr val="lt1"/>
                </a:solidFill>
              </a:rPr>
              <a:t>and southern Mozambique, </a:t>
            </a:r>
            <a:r>
              <a:rPr lang="en-US" sz="1100" b="1" dirty="0" smtClean="0">
                <a:solidFill>
                  <a:schemeClr val="lt1"/>
                </a:solidFill>
              </a:rPr>
              <a:t>eastern Zimbabwe</a:t>
            </a:r>
            <a:r>
              <a:rPr lang="en-US" sz="1100" b="1" dirty="0" smtClean="0">
                <a:solidFill>
                  <a:schemeClr val="lt1"/>
                </a:solidFill>
              </a:rPr>
              <a:t>, </a:t>
            </a:r>
            <a:r>
              <a:rPr lang="en-US" sz="1100" b="1" dirty="0" smtClean="0">
                <a:solidFill>
                  <a:schemeClr val="lt1"/>
                </a:solidFill>
              </a:rPr>
              <a:t>northwestern and </a:t>
            </a:r>
            <a:r>
              <a:rPr lang="en-US" sz="1100" b="1" dirty="0" smtClean="0">
                <a:solidFill>
                  <a:schemeClr val="lt1"/>
                </a:solidFill>
              </a:rPr>
              <a:t>parts of central Namibia, </a:t>
            </a:r>
            <a:r>
              <a:rPr lang="en-US" sz="1100" b="1" dirty="0" smtClean="0">
                <a:solidFill>
                  <a:schemeClr val="lt1"/>
                </a:solidFill>
              </a:rPr>
              <a:t>Comoros</a:t>
            </a:r>
            <a:r>
              <a:rPr lang="en-US" sz="1100" b="1" dirty="0" smtClean="0">
                <a:solidFill>
                  <a:schemeClr val="lt1"/>
                </a:solidFill>
              </a:rPr>
              <a:t>, and </a:t>
            </a:r>
            <a:r>
              <a:rPr lang="en-US" sz="1100" b="1" dirty="0" smtClean="0">
                <a:solidFill>
                  <a:schemeClr val="lt1"/>
                </a:solidFill>
              </a:rPr>
              <a:t>most of northern, central, western, and southern </a:t>
            </a:r>
            <a:r>
              <a:rPr lang="en-US" sz="1100" b="1" dirty="0" smtClean="0">
                <a:solidFill>
                  <a:schemeClr val="lt1"/>
                </a:solidFill>
              </a:rPr>
              <a:t>Madagascar. </a:t>
            </a:r>
            <a:endParaRPr lang="en-US" sz="1100" b="1" dirty="0">
              <a:solidFill>
                <a:schemeClr val="lt1"/>
              </a:solidFill>
            </a:endParaRPr>
          </a:p>
          <a:p>
            <a:pPr marL="323850" indent="-171450" algn="just">
              <a:buClrTx/>
              <a:buSzPts val="1200"/>
              <a:buFont typeface="Arial" panose="020B0604020202020204" pitchFamily="34" charset="0"/>
              <a:buChar char="•"/>
            </a:pP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southern (and especially southwestern) Kenya, most of (and especially northeastern) Tanzania, eastern Rwanda, eastern Burundi, northern and central Malawi, eastern Zambia, parts of southeastern DRC, southern, western, and central Zimbabwe, northern and southwestern Mozambique, eastern Botswana, eastern South Africa, </a:t>
            </a:r>
            <a:r>
              <a:rPr lang="en-US" sz="1100" b="1" dirty="0" err="1" smtClean="0">
                <a:solidFill>
                  <a:schemeClr val="bg1"/>
                </a:solidFill>
              </a:rPr>
              <a:t>Eswatini</a:t>
            </a:r>
            <a:r>
              <a:rPr lang="en-US" sz="1100" b="1" dirty="0" smtClean="0">
                <a:solidFill>
                  <a:schemeClr val="bg1"/>
                </a:solidFill>
              </a:rPr>
              <a:t>, central Ethiopia, Comoros, and northern and parts of central Madagascar. </a:t>
            </a:r>
            <a:r>
              <a:rPr lang="en-US" sz="1100" b="1" dirty="0">
                <a:solidFill>
                  <a:schemeClr val="bg1"/>
                </a:solidFill>
              </a:rPr>
              <a:t>In contrast, there is an increased chance for below-average </a:t>
            </a:r>
            <a:r>
              <a:rPr lang="en-US" sz="1100" b="1" dirty="0" smtClean="0">
                <a:solidFill>
                  <a:schemeClr val="bg1"/>
                </a:solidFill>
              </a:rPr>
              <a:t>rainfall </a:t>
            </a:r>
            <a:r>
              <a:rPr lang="en-US" sz="1100" b="1" dirty="0" smtClean="0">
                <a:solidFill>
                  <a:schemeClr val="bg1"/>
                </a:solidFill>
              </a:rPr>
              <a:t>across the Lake Victori</a:t>
            </a:r>
            <a:r>
              <a:rPr lang="en-US" sz="1100" b="1" dirty="0" smtClean="0">
                <a:solidFill>
                  <a:schemeClr val="bg1"/>
                </a:solidFill>
              </a:rPr>
              <a:t>a region, central, most of western, and parts of southeastern </a:t>
            </a:r>
            <a:r>
              <a:rPr lang="en-US" sz="1100" b="1" dirty="0">
                <a:solidFill>
                  <a:schemeClr val="bg1"/>
                </a:solidFill>
              </a:rPr>
              <a:t>D</a:t>
            </a:r>
            <a:r>
              <a:rPr lang="en-US" sz="1100" b="1" dirty="0" smtClean="0">
                <a:solidFill>
                  <a:schemeClr val="bg1"/>
                </a:solidFill>
              </a:rPr>
              <a:t>RC, western Zambia, central Mozambique, northern, parts of central, and southern Angola, Congo, Gabon, Equatorial Guinea, southern Cameroon, southern Nigeria, southwestern Ghana, southern Cote d’Ivoire, eastern Liberia, northern and parts of central and southern Namibia, northwestern and parts of central Botswana, central South Africa, Lesotho, and southern Madagascar</a:t>
            </a:r>
            <a:r>
              <a:rPr lang="en-US" sz="1100" b="1" dirty="0" smtClean="0">
                <a:solidFill>
                  <a:schemeClr val="bg1"/>
                </a:solidFill>
              </a:rPr>
              <a:t>. </a:t>
            </a:r>
            <a:r>
              <a:rPr lang="en-US" sz="1100" b="1" dirty="0">
                <a:solidFill>
                  <a:schemeClr val="bg1"/>
                </a:solidFill>
              </a:rPr>
              <a:t>The Week-2 outlook calls for above-normal rainfall </a:t>
            </a:r>
            <a:r>
              <a:rPr lang="en-US" sz="1100" b="1" dirty="0" smtClean="0">
                <a:solidFill>
                  <a:schemeClr val="bg1"/>
                </a:solidFill>
              </a:rPr>
              <a:t>in </a:t>
            </a:r>
            <a:r>
              <a:rPr lang="en-US" sz="1100" b="1" dirty="0" smtClean="0">
                <a:solidFill>
                  <a:schemeClr val="bg1"/>
                </a:solidFill>
              </a:rPr>
              <a:t>much of central Africa, including </a:t>
            </a:r>
            <a:r>
              <a:rPr lang="en-US" sz="1100" b="1" dirty="0" smtClean="0">
                <a:solidFill>
                  <a:schemeClr val="bg1"/>
                </a:solidFill>
              </a:rPr>
              <a:t>northern and central Angola, southeastern and east-central DRC, northwestern and northeastern Zambia, far northern Malawi, Rwanda, Burundi, Tanzania, southwestern Uganda, and southern and parts of central Kenya. </a:t>
            </a:r>
            <a:r>
              <a:rPr lang="en-US" sz="1100" b="1" dirty="0">
                <a:solidFill>
                  <a:schemeClr val="bg1"/>
                </a:solidFill>
              </a:rPr>
              <a:t>In contrast, there is an increased chance for below-average </a:t>
            </a:r>
            <a:r>
              <a:rPr lang="en-US" sz="1100" b="1" dirty="0" smtClean="0">
                <a:solidFill>
                  <a:schemeClr val="bg1"/>
                </a:solidFill>
              </a:rPr>
              <a:t>rainfall </a:t>
            </a:r>
            <a:r>
              <a:rPr lang="en-US" sz="1100" b="1" dirty="0" smtClean="0">
                <a:solidFill>
                  <a:schemeClr val="bg1"/>
                </a:solidFill>
              </a:rPr>
              <a:t>in much of southern Africa and parts </a:t>
            </a:r>
            <a:r>
              <a:rPr lang="en-US" sz="1100" b="1" dirty="0" smtClean="0">
                <a:solidFill>
                  <a:schemeClr val="bg1"/>
                </a:solidFill>
              </a:rPr>
              <a:t>of the Gulf of Guinea region, including </a:t>
            </a:r>
            <a:r>
              <a:rPr lang="en-US" sz="1100" b="1" dirty="0" smtClean="0">
                <a:solidFill>
                  <a:schemeClr val="bg1"/>
                </a:solidFill>
              </a:rPr>
              <a:t>eastern Liberia, southeastern Cote d’Ivoire, southwestern Ghana, parts of southern Nigeria, southwestern Cameroon, parts of western and southern Gabon, central Congo, southeastern Angola, central and southern Zambia, northwestern and central Namibia, Botswana, Zimbabwe, Lesotho, </a:t>
            </a:r>
            <a:r>
              <a:rPr lang="en-US" sz="1100" b="1" dirty="0" err="1" smtClean="0">
                <a:solidFill>
                  <a:schemeClr val="bg1"/>
                </a:solidFill>
              </a:rPr>
              <a:t>Eswatini</a:t>
            </a:r>
            <a:r>
              <a:rPr lang="en-US" sz="1100" b="1" dirty="0" smtClean="0">
                <a:solidFill>
                  <a:schemeClr val="bg1"/>
                </a:solidFill>
              </a:rPr>
              <a:t>, eastern South Africa, central and southern Malawi, most of Mozambique, Comoros, and Madagascar.</a:t>
            </a:r>
            <a:endParaRPr lang="en-US" sz="11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0" y="4553141"/>
            <a:ext cx="9100457" cy="2329059"/>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50" b="1" dirty="0" smtClean="0">
                <a:solidFill>
                  <a:schemeClr val="accent3"/>
                </a:solidFill>
                <a:latin typeface="+mj-lt"/>
              </a:rPr>
              <a:t>Over </a:t>
            </a:r>
            <a:r>
              <a:rPr lang="en-US" sz="950" b="1" dirty="0">
                <a:solidFill>
                  <a:schemeClr val="accent3"/>
                </a:solidFill>
                <a:latin typeface="+mj-lt"/>
              </a:rPr>
              <a:t>the past 90 days, in East Africa, above-average rainfall was observed in many parts of </a:t>
            </a:r>
            <a:r>
              <a:rPr lang="en-US" sz="950" b="1" dirty="0" smtClean="0">
                <a:solidFill>
                  <a:schemeClr val="accent3"/>
                </a:solidFill>
                <a:latin typeface="+mj-lt"/>
              </a:rPr>
              <a:t>southern and eastern Sudan, South </a:t>
            </a:r>
            <a:r>
              <a:rPr lang="en-US" sz="950" b="1" dirty="0">
                <a:solidFill>
                  <a:schemeClr val="accent3"/>
                </a:solidFill>
                <a:latin typeface="+mj-lt"/>
              </a:rPr>
              <a:t>Sudan, Kenya, Tanzania, </a:t>
            </a:r>
            <a:r>
              <a:rPr lang="en-US" sz="950" b="1" dirty="0" smtClean="0">
                <a:solidFill>
                  <a:schemeClr val="accent3"/>
                </a:solidFill>
                <a:latin typeface="+mj-lt"/>
              </a:rPr>
              <a:t>Burundi, Rwanda, Uganda</a:t>
            </a:r>
            <a:r>
              <a:rPr lang="en-US" sz="950" b="1" dirty="0">
                <a:solidFill>
                  <a:schemeClr val="accent3"/>
                </a:solidFill>
                <a:latin typeface="+mj-lt"/>
              </a:rPr>
              <a:t>, </a:t>
            </a:r>
            <a:r>
              <a:rPr lang="en-US" sz="950" b="1" dirty="0" smtClean="0">
                <a:solidFill>
                  <a:schemeClr val="accent3"/>
                </a:solidFill>
                <a:latin typeface="+mj-lt"/>
              </a:rPr>
              <a:t>western </a:t>
            </a:r>
            <a:r>
              <a:rPr lang="en-US" sz="950" b="1" dirty="0">
                <a:solidFill>
                  <a:schemeClr val="accent3"/>
                </a:solidFill>
                <a:latin typeface="+mj-lt"/>
              </a:rPr>
              <a:t>and central Eritrea, northern, western, </a:t>
            </a:r>
            <a:r>
              <a:rPr lang="en-US" sz="950" b="1" dirty="0" smtClean="0">
                <a:solidFill>
                  <a:schemeClr val="accent3"/>
                </a:solidFill>
                <a:latin typeface="+mj-lt"/>
              </a:rPr>
              <a:t>parts of central, and </a:t>
            </a:r>
            <a:r>
              <a:rPr lang="en-US" sz="950" b="1" dirty="0" smtClean="0">
                <a:solidFill>
                  <a:schemeClr val="accent3"/>
                </a:solidFill>
                <a:latin typeface="+mj-lt"/>
              </a:rPr>
              <a:t>southern </a:t>
            </a:r>
            <a:r>
              <a:rPr lang="en-US" sz="950" b="1" dirty="0">
                <a:solidFill>
                  <a:schemeClr val="accent3"/>
                </a:solidFill>
                <a:latin typeface="+mj-lt"/>
              </a:rPr>
              <a:t>Ethiopia, and southern, central, </a:t>
            </a:r>
            <a:r>
              <a:rPr lang="en-US" sz="950" b="1" dirty="0" smtClean="0">
                <a:solidFill>
                  <a:schemeClr val="accent3"/>
                </a:solidFill>
                <a:latin typeface="+mj-lt"/>
              </a:rPr>
              <a:t>and western </a:t>
            </a:r>
            <a:r>
              <a:rPr lang="en-US" sz="950" b="1" dirty="0">
                <a:solidFill>
                  <a:schemeClr val="accent3"/>
                </a:solidFill>
                <a:latin typeface="+mj-lt"/>
              </a:rPr>
              <a:t>Somalia. Rainfall was below-average over </a:t>
            </a:r>
            <a:r>
              <a:rPr lang="en-US" sz="950" b="1" dirty="0" smtClean="0">
                <a:solidFill>
                  <a:schemeClr val="accent3"/>
                </a:solidFill>
                <a:latin typeface="+mj-lt"/>
              </a:rPr>
              <a:t>parts of central </a:t>
            </a:r>
            <a:r>
              <a:rPr lang="en-US" sz="950" b="1" dirty="0" smtClean="0">
                <a:solidFill>
                  <a:schemeClr val="accent3"/>
                </a:solidFill>
                <a:latin typeface="+mj-lt"/>
              </a:rPr>
              <a:t>Ethiopia and southeastern Sout</a:t>
            </a:r>
            <a:r>
              <a:rPr lang="en-US" sz="950" b="1" dirty="0" smtClean="0">
                <a:solidFill>
                  <a:schemeClr val="accent3"/>
                </a:solidFill>
                <a:latin typeface="+mj-lt"/>
              </a:rPr>
              <a:t>h Sudan</a:t>
            </a:r>
            <a:r>
              <a:rPr lang="en-US" sz="950" b="1" dirty="0" smtClean="0">
                <a:solidFill>
                  <a:schemeClr val="accent3"/>
                </a:solidFill>
                <a:latin typeface="+mj-lt"/>
              </a:rPr>
              <a:t>. </a:t>
            </a:r>
            <a:r>
              <a:rPr lang="en-US" sz="950" b="1" dirty="0" smtClean="0">
                <a:solidFill>
                  <a:schemeClr val="accent3"/>
                </a:solidFill>
                <a:latin typeface="+mj-lt"/>
              </a:rPr>
              <a:t>In </a:t>
            </a:r>
            <a:r>
              <a:rPr lang="en-US" sz="950" b="1" dirty="0">
                <a:solidFill>
                  <a:schemeClr val="accent3"/>
                </a:solidFill>
                <a:latin typeface="+mj-lt"/>
              </a:rPr>
              <a:t>Central Africa, rainfall was above-average in many parts of CAR</a:t>
            </a:r>
            <a:r>
              <a:rPr lang="en-US" sz="950" b="1" dirty="0" smtClean="0">
                <a:solidFill>
                  <a:schemeClr val="accent3"/>
                </a:solidFill>
                <a:latin typeface="+mj-lt"/>
              </a:rPr>
              <a:t>, most of DRC, most of Congo</a:t>
            </a:r>
            <a:r>
              <a:rPr lang="en-US" sz="950" b="1" dirty="0">
                <a:solidFill>
                  <a:schemeClr val="accent3"/>
                </a:solidFill>
                <a:latin typeface="+mj-lt"/>
              </a:rPr>
              <a:t>, </a:t>
            </a:r>
            <a:r>
              <a:rPr lang="en-US" sz="950" b="1" dirty="0" smtClean="0">
                <a:solidFill>
                  <a:schemeClr val="accent3"/>
                </a:solidFill>
                <a:latin typeface="+mj-lt"/>
              </a:rPr>
              <a:t>east-central, western, </a:t>
            </a:r>
            <a:r>
              <a:rPr lang="en-US" sz="950" b="1" dirty="0">
                <a:solidFill>
                  <a:schemeClr val="accent3"/>
                </a:solidFill>
                <a:latin typeface="+mj-lt"/>
              </a:rPr>
              <a:t>and </a:t>
            </a:r>
            <a:r>
              <a:rPr lang="en-US" sz="950" b="1" dirty="0" smtClean="0">
                <a:solidFill>
                  <a:schemeClr val="accent3"/>
                </a:solidFill>
                <a:latin typeface="+mj-lt"/>
              </a:rPr>
              <a:t>south-central </a:t>
            </a:r>
            <a:r>
              <a:rPr lang="en-US" sz="950" b="1" dirty="0">
                <a:solidFill>
                  <a:schemeClr val="accent3"/>
                </a:solidFill>
                <a:latin typeface="+mj-lt"/>
              </a:rPr>
              <a:t>Gabon, </a:t>
            </a:r>
            <a:r>
              <a:rPr lang="en-US" sz="950" b="1" dirty="0" smtClean="0">
                <a:solidFill>
                  <a:schemeClr val="accent3"/>
                </a:solidFill>
                <a:latin typeface="+mj-lt"/>
              </a:rPr>
              <a:t>western and northern Equatorial Guinea, and </a:t>
            </a:r>
            <a:r>
              <a:rPr lang="en-US" sz="950" b="1" dirty="0">
                <a:solidFill>
                  <a:schemeClr val="accent3"/>
                </a:solidFill>
                <a:latin typeface="+mj-lt"/>
              </a:rPr>
              <a:t>pockets of </a:t>
            </a:r>
            <a:r>
              <a:rPr lang="en-US" sz="950" b="1" dirty="0" smtClean="0">
                <a:solidFill>
                  <a:schemeClr val="accent3"/>
                </a:solidFill>
                <a:latin typeface="+mj-lt"/>
              </a:rPr>
              <a:t>southwestern </a:t>
            </a:r>
            <a:r>
              <a:rPr lang="en-US" sz="950" b="1" dirty="0">
                <a:solidFill>
                  <a:schemeClr val="accent3"/>
                </a:solidFill>
                <a:latin typeface="+mj-lt"/>
              </a:rPr>
              <a:t>and </a:t>
            </a:r>
            <a:r>
              <a:rPr lang="en-US" sz="950" b="1" dirty="0" smtClean="0">
                <a:solidFill>
                  <a:schemeClr val="accent3"/>
                </a:solidFill>
                <a:latin typeface="+mj-lt"/>
              </a:rPr>
              <a:t>southeastern </a:t>
            </a:r>
            <a:r>
              <a:rPr lang="en-US" sz="950" b="1" dirty="0">
                <a:solidFill>
                  <a:schemeClr val="accent3"/>
                </a:solidFill>
                <a:latin typeface="+mj-lt"/>
              </a:rPr>
              <a:t>Cameroon. Rainfall was below-average over northern, central, </a:t>
            </a:r>
            <a:r>
              <a:rPr lang="en-US" sz="950" b="1" dirty="0" smtClean="0">
                <a:solidFill>
                  <a:schemeClr val="accent3"/>
                </a:solidFill>
                <a:latin typeface="+mj-lt"/>
              </a:rPr>
              <a:t>and south-central </a:t>
            </a:r>
            <a:r>
              <a:rPr lang="en-US" sz="950" b="1" dirty="0">
                <a:solidFill>
                  <a:schemeClr val="accent3"/>
                </a:solidFill>
                <a:latin typeface="+mj-lt"/>
              </a:rPr>
              <a:t>Cameroon, southern Equatorial Guinea, </a:t>
            </a:r>
            <a:r>
              <a:rPr lang="en-US" sz="950" b="1" dirty="0" smtClean="0">
                <a:solidFill>
                  <a:schemeClr val="accent3"/>
                </a:solidFill>
                <a:latin typeface="+mj-lt"/>
              </a:rPr>
              <a:t>northern, west-central, and southeastern </a:t>
            </a:r>
            <a:r>
              <a:rPr lang="en-US" sz="950" b="1" dirty="0">
                <a:solidFill>
                  <a:schemeClr val="accent3"/>
                </a:solidFill>
                <a:latin typeface="+mj-lt"/>
              </a:rPr>
              <a:t>Gabon, </a:t>
            </a:r>
            <a:r>
              <a:rPr lang="en-US" sz="950" b="1" dirty="0" smtClean="0">
                <a:solidFill>
                  <a:schemeClr val="accent3"/>
                </a:solidFill>
                <a:latin typeface="+mj-lt"/>
              </a:rPr>
              <a:t>south-central and northwestern </a:t>
            </a:r>
            <a:r>
              <a:rPr lang="en-US" sz="950" b="1" dirty="0" smtClean="0">
                <a:solidFill>
                  <a:schemeClr val="accent3"/>
                </a:solidFill>
                <a:latin typeface="+mj-lt"/>
              </a:rPr>
              <a:t>Congo, and </a:t>
            </a:r>
            <a:r>
              <a:rPr lang="en-US" sz="950" b="1" dirty="0" smtClean="0">
                <a:solidFill>
                  <a:schemeClr val="accent3"/>
                </a:solidFill>
                <a:latin typeface="+mj-lt"/>
              </a:rPr>
              <a:t>pockets </a:t>
            </a:r>
            <a:r>
              <a:rPr lang="en-US" sz="950" b="1" dirty="0">
                <a:solidFill>
                  <a:schemeClr val="accent3"/>
                </a:solidFill>
                <a:latin typeface="+mj-lt"/>
              </a:rPr>
              <a:t>of </a:t>
            </a:r>
            <a:r>
              <a:rPr lang="en-US" sz="950" b="1" dirty="0" smtClean="0">
                <a:solidFill>
                  <a:schemeClr val="accent3"/>
                </a:solidFill>
                <a:latin typeface="+mj-lt"/>
              </a:rPr>
              <a:t>southwestern and central DRC</a:t>
            </a:r>
            <a:r>
              <a:rPr lang="en-US" sz="950" b="1" dirty="0" smtClean="0">
                <a:solidFill>
                  <a:schemeClr val="accent3"/>
                </a:solidFill>
                <a:latin typeface="+mj-lt"/>
              </a:rPr>
              <a:t>. </a:t>
            </a:r>
            <a:r>
              <a:rPr lang="en-US" sz="950" b="1" dirty="0">
                <a:solidFill>
                  <a:schemeClr val="accent3"/>
                </a:solidFill>
                <a:latin typeface="+mj-lt"/>
              </a:rPr>
              <a:t>In West Africa, rainfall was above-average over </a:t>
            </a:r>
            <a:r>
              <a:rPr lang="en-US" sz="950" b="1" dirty="0" smtClean="0">
                <a:solidFill>
                  <a:schemeClr val="accent3"/>
                </a:solidFill>
                <a:latin typeface="+mj-lt"/>
              </a:rPr>
              <a:t>southeastern </a:t>
            </a:r>
            <a:r>
              <a:rPr lang="en-US" sz="950" b="1" dirty="0" smtClean="0">
                <a:solidFill>
                  <a:schemeClr val="accent3"/>
                </a:solidFill>
                <a:latin typeface="+mj-lt"/>
              </a:rPr>
              <a:t>Guinea-Bissau</a:t>
            </a:r>
            <a:r>
              <a:rPr lang="en-US" sz="950" b="1" dirty="0">
                <a:solidFill>
                  <a:schemeClr val="accent3"/>
                </a:solidFill>
                <a:latin typeface="+mj-lt"/>
              </a:rPr>
              <a:t>, </a:t>
            </a:r>
            <a:r>
              <a:rPr lang="en-US" sz="950" b="1" dirty="0" smtClean="0">
                <a:solidFill>
                  <a:schemeClr val="accent3"/>
                </a:solidFill>
                <a:latin typeface="+mj-lt"/>
              </a:rPr>
              <a:t>western and southeastern Guinea</a:t>
            </a:r>
            <a:r>
              <a:rPr lang="en-US" sz="950" b="1" dirty="0">
                <a:solidFill>
                  <a:schemeClr val="accent3"/>
                </a:solidFill>
                <a:latin typeface="+mj-lt"/>
              </a:rPr>
              <a:t>, Sierra Leone, </a:t>
            </a:r>
            <a:r>
              <a:rPr lang="en-US" sz="950" b="1" dirty="0" smtClean="0">
                <a:solidFill>
                  <a:schemeClr val="accent3"/>
                </a:solidFill>
                <a:latin typeface="+mj-lt"/>
              </a:rPr>
              <a:t>western and northern </a:t>
            </a:r>
            <a:r>
              <a:rPr lang="en-US" sz="950" b="1" dirty="0">
                <a:solidFill>
                  <a:schemeClr val="accent3"/>
                </a:solidFill>
                <a:latin typeface="+mj-lt"/>
              </a:rPr>
              <a:t>Liberia, many parts of Cote </a:t>
            </a:r>
            <a:r>
              <a:rPr lang="en-US" sz="950" b="1" dirty="0" smtClean="0">
                <a:solidFill>
                  <a:schemeClr val="accent3"/>
                </a:solidFill>
                <a:latin typeface="+mj-lt"/>
              </a:rPr>
              <a:t>d’Ivoire, southern and west-central Togo</a:t>
            </a:r>
            <a:r>
              <a:rPr lang="en-US" sz="950" b="1" dirty="0">
                <a:solidFill>
                  <a:schemeClr val="accent3"/>
                </a:solidFill>
                <a:latin typeface="+mj-lt"/>
              </a:rPr>
              <a:t>, </a:t>
            </a:r>
            <a:r>
              <a:rPr lang="en-US" sz="950" b="1" dirty="0" smtClean="0">
                <a:solidFill>
                  <a:schemeClr val="accent3"/>
                </a:solidFill>
                <a:latin typeface="+mj-lt"/>
              </a:rPr>
              <a:t>far southern </a:t>
            </a:r>
            <a:r>
              <a:rPr lang="en-US" sz="950" b="1" dirty="0" smtClean="0">
                <a:solidFill>
                  <a:schemeClr val="accent3"/>
                </a:solidFill>
                <a:latin typeface="+mj-lt"/>
              </a:rPr>
              <a:t>Benin, central and southern Ghana, </a:t>
            </a:r>
            <a:r>
              <a:rPr lang="en-US" sz="950" b="1" dirty="0" smtClean="0">
                <a:solidFill>
                  <a:schemeClr val="accent3"/>
                </a:solidFill>
                <a:latin typeface="+mj-lt"/>
              </a:rPr>
              <a:t>and </a:t>
            </a:r>
            <a:r>
              <a:rPr lang="en-US" sz="950" b="1" dirty="0" smtClean="0">
                <a:solidFill>
                  <a:schemeClr val="accent3"/>
                </a:solidFill>
                <a:latin typeface="+mj-lt"/>
              </a:rPr>
              <a:t>southwestern </a:t>
            </a:r>
            <a:r>
              <a:rPr lang="en-US" sz="950" b="1" dirty="0">
                <a:solidFill>
                  <a:schemeClr val="accent3"/>
                </a:solidFill>
                <a:latin typeface="+mj-lt"/>
              </a:rPr>
              <a:t>Nigeria. Below-average rainfall was observed over </a:t>
            </a:r>
            <a:r>
              <a:rPr lang="en-US" sz="950" b="1" dirty="0" smtClean="0">
                <a:solidFill>
                  <a:schemeClr val="accent3"/>
                </a:solidFill>
                <a:latin typeface="+mj-lt"/>
              </a:rPr>
              <a:t>Senegal</a:t>
            </a:r>
            <a:r>
              <a:rPr lang="en-US" sz="950" b="1" dirty="0">
                <a:solidFill>
                  <a:schemeClr val="accent3"/>
                </a:solidFill>
                <a:latin typeface="+mj-lt"/>
              </a:rPr>
              <a:t>, Gambia, </a:t>
            </a:r>
            <a:r>
              <a:rPr lang="en-US" sz="950" b="1" dirty="0" smtClean="0">
                <a:solidFill>
                  <a:schemeClr val="accent3"/>
                </a:solidFill>
                <a:latin typeface="+mj-lt"/>
              </a:rPr>
              <a:t>southwestern </a:t>
            </a:r>
            <a:r>
              <a:rPr lang="en-US" sz="950" b="1" dirty="0" smtClean="0">
                <a:solidFill>
                  <a:schemeClr val="accent3"/>
                </a:solidFill>
                <a:latin typeface="+mj-lt"/>
              </a:rPr>
              <a:t>and northern </a:t>
            </a:r>
            <a:r>
              <a:rPr lang="en-US" sz="950" b="1" dirty="0">
                <a:solidFill>
                  <a:schemeClr val="accent3"/>
                </a:solidFill>
                <a:latin typeface="+mj-lt"/>
              </a:rPr>
              <a:t>Mauritania, western Mali, western </a:t>
            </a:r>
            <a:r>
              <a:rPr lang="en-US" sz="950" b="1" dirty="0" smtClean="0">
                <a:solidFill>
                  <a:schemeClr val="accent3"/>
                </a:solidFill>
                <a:latin typeface="+mj-lt"/>
              </a:rPr>
              <a:t>Burkina </a:t>
            </a:r>
            <a:r>
              <a:rPr lang="en-US" sz="950" b="1" dirty="0">
                <a:solidFill>
                  <a:schemeClr val="accent3"/>
                </a:solidFill>
                <a:latin typeface="+mj-lt"/>
              </a:rPr>
              <a:t>Faso, </a:t>
            </a:r>
            <a:r>
              <a:rPr lang="en-US" sz="950" b="1" dirty="0" smtClean="0">
                <a:solidFill>
                  <a:schemeClr val="accent3"/>
                </a:solidFill>
                <a:latin typeface="+mj-lt"/>
              </a:rPr>
              <a:t>far southwestern </a:t>
            </a:r>
            <a:r>
              <a:rPr lang="en-US" sz="950" b="1" dirty="0" smtClean="0">
                <a:solidFill>
                  <a:schemeClr val="accent3"/>
                </a:solidFill>
                <a:latin typeface="+mj-lt"/>
              </a:rPr>
              <a:t>and northeastern Cote </a:t>
            </a:r>
            <a:r>
              <a:rPr lang="en-US" sz="950" b="1" dirty="0" smtClean="0">
                <a:solidFill>
                  <a:schemeClr val="accent3"/>
                </a:solidFill>
                <a:latin typeface="+mj-lt"/>
              </a:rPr>
              <a:t>d’Ivoire, </a:t>
            </a:r>
            <a:r>
              <a:rPr lang="en-US" sz="950" b="1" dirty="0" smtClean="0">
                <a:solidFill>
                  <a:schemeClr val="accent3"/>
                </a:solidFill>
                <a:latin typeface="+mj-lt"/>
              </a:rPr>
              <a:t>central Guinea, south-central </a:t>
            </a:r>
            <a:r>
              <a:rPr lang="en-US" sz="950" b="1" dirty="0" smtClean="0">
                <a:solidFill>
                  <a:schemeClr val="accent3"/>
                </a:solidFill>
                <a:latin typeface="+mj-lt"/>
              </a:rPr>
              <a:t>and southeastern Liberia, </a:t>
            </a:r>
            <a:r>
              <a:rPr lang="en-US" sz="950" b="1" dirty="0" smtClean="0">
                <a:solidFill>
                  <a:schemeClr val="accent3"/>
                </a:solidFill>
                <a:latin typeface="+mj-lt"/>
              </a:rPr>
              <a:t>northern Ghana, central Benin, and </a:t>
            </a:r>
            <a:r>
              <a:rPr lang="en-US" sz="950" b="1" dirty="0">
                <a:solidFill>
                  <a:schemeClr val="accent3"/>
                </a:solidFill>
                <a:latin typeface="+mj-lt"/>
              </a:rPr>
              <a:t>central, </a:t>
            </a:r>
            <a:r>
              <a:rPr lang="en-US" sz="950" b="1" dirty="0" smtClean="0">
                <a:solidFill>
                  <a:schemeClr val="accent3"/>
                </a:solidFill>
                <a:latin typeface="+mj-lt"/>
              </a:rPr>
              <a:t>eastern, and south-central </a:t>
            </a:r>
            <a:r>
              <a:rPr lang="en-US" sz="950" b="1" dirty="0">
                <a:solidFill>
                  <a:schemeClr val="accent3"/>
                </a:solidFill>
                <a:latin typeface="+mj-lt"/>
              </a:rPr>
              <a:t>Nigeria. In southern Africa, above-average rainfall was observed over </a:t>
            </a:r>
            <a:r>
              <a:rPr lang="en-US" sz="950" b="1" dirty="0" smtClean="0">
                <a:solidFill>
                  <a:schemeClr val="accent3"/>
                </a:solidFill>
                <a:latin typeface="+mj-lt"/>
              </a:rPr>
              <a:t>western and </a:t>
            </a:r>
            <a:r>
              <a:rPr lang="en-US" sz="950" b="1" dirty="0" smtClean="0">
                <a:solidFill>
                  <a:schemeClr val="accent3"/>
                </a:solidFill>
                <a:latin typeface="+mj-lt"/>
              </a:rPr>
              <a:t>parts </a:t>
            </a:r>
            <a:r>
              <a:rPr lang="en-US" sz="950" b="1" dirty="0" smtClean="0">
                <a:solidFill>
                  <a:schemeClr val="accent3"/>
                </a:solidFill>
                <a:latin typeface="+mj-lt"/>
              </a:rPr>
              <a:t>of northern Angola</a:t>
            </a:r>
            <a:r>
              <a:rPr lang="en-US" sz="950" b="1" dirty="0">
                <a:solidFill>
                  <a:schemeClr val="accent3"/>
                </a:solidFill>
                <a:latin typeface="+mj-lt"/>
              </a:rPr>
              <a:t>, </a:t>
            </a:r>
            <a:r>
              <a:rPr lang="en-US" sz="950" b="1" dirty="0" smtClean="0">
                <a:solidFill>
                  <a:schemeClr val="accent3"/>
                </a:solidFill>
                <a:latin typeface="+mj-lt"/>
              </a:rPr>
              <a:t>northwestern </a:t>
            </a:r>
            <a:r>
              <a:rPr lang="en-US" sz="950" b="1" dirty="0">
                <a:solidFill>
                  <a:schemeClr val="accent3"/>
                </a:solidFill>
                <a:latin typeface="+mj-lt"/>
              </a:rPr>
              <a:t>Namibia, </a:t>
            </a:r>
            <a:r>
              <a:rPr lang="en-US" sz="950" b="1" dirty="0" smtClean="0">
                <a:solidFill>
                  <a:schemeClr val="accent3"/>
                </a:solidFill>
                <a:latin typeface="+mj-lt"/>
              </a:rPr>
              <a:t>northeastern and parts of central </a:t>
            </a:r>
            <a:r>
              <a:rPr lang="en-US" sz="950" b="1" dirty="0">
                <a:solidFill>
                  <a:schemeClr val="accent3"/>
                </a:solidFill>
                <a:latin typeface="+mj-lt"/>
              </a:rPr>
              <a:t>Zambia, </a:t>
            </a:r>
            <a:r>
              <a:rPr lang="en-US" sz="950" b="1" dirty="0" smtClean="0">
                <a:solidFill>
                  <a:schemeClr val="accent3"/>
                </a:solidFill>
                <a:latin typeface="+mj-lt"/>
              </a:rPr>
              <a:t>southeastern </a:t>
            </a:r>
            <a:r>
              <a:rPr lang="en-US" sz="950" b="1" dirty="0" smtClean="0">
                <a:solidFill>
                  <a:schemeClr val="accent3"/>
                </a:solidFill>
                <a:latin typeface="+mj-lt"/>
              </a:rPr>
              <a:t>and parts of </a:t>
            </a:r>
            <a:r>
              <a:rPr lang="en-US" sz="950" b="1" dirty="0" smtClean="0">
                <a:solidFill>
                  <a:schemeClr val="accent3"/>
                </a:solidFill>
                <a:latin typeface="+mj-lt"/>
              </a:rPr>
              <a:t>northwestern and northeastern Zimbabwe</a:t>
            </a:r>
            <a:r>
              <a:rPr lang="en-US" sz="950" b="1" dirty="0">
                <a:solidFill>
                  <a:schemeClr val="accent3"/>
                </a:solidFill>
                <a:latin typeface="+mj-lt"/>
              </a:rPr>
              <a:t>, </a:t>
            </a:r>
            <a:r>
              <a:rPr lang="en-US" sz="950" b="1" dirty="0" smtClean="0">
                <a:solidFill>
                  <a:schemeClr val="accent3"/>
                </a:solidFill>
                <a:latin typeface="+mj-lt"/>
              </a:rPr>
              <a:t>southwestern </a:t>
            </a:r>
            <a:r>
              <a:rPr lang="en-US" sz="950" b="1" dirty="0" smtClean="0">
                <a:solidFill>
                  <a:schemeClr val="accent3"/>
                </a:solidFill>
                <a:latin typeface="+mj-lt"/>
              </a:rPr>
              <a:t>and southeastern Botswana</a:t>
            </a:r>
            <a:r>
              <a:rPr lang="en-US" sz="950" b="1" dirty="0" smtClean="0">
                <a:solidFill>
                  <a:schemeClr val="accent3"/>
                </a:solidFill>
                <a:latin typeface="+mj-lt"/>
              </a:rPr>
              <a:t>, </a:t>
            </a:r>
            <a:r>
              <a:rPr lang="en-US" sz="950" b="1" dirty="0" smtClean="0">
                <a:solidFill>
                  <a:schemeClr val="accent3"/>
                </a:solidFill>
                <a:latin typeface="+mj-lt"/>
              </a:rPr>
              <a:t>southern, west-central, and northern </a:t>
            </a:r>
            <a:r>
              <a:rPr lang="en-US" sz="950" b="1" dirty="0" smtClean="0">
                <a:solidFill>
                  <a:schemeClr val="accent3"/>
                </a:solidFill>
                <a:latin typeface="+mj-lt"/>
              </a:rPr>
              <a:t>Mozambique</a:t>
            </a:r>
            <a:r>
              <a:rPr lang="en-US" sz="950" b="1" dirty="0">
                <a:solidFill>
                  <a:schemeClr val="accent3"/>
                </a:solidFill>
                <a:latin typeface="+mj-lt"/>
              </a:rPr>
              <a:t>, eastern </a:t>
            </a:r>
            <a:r>
              <a:rPr lang="en-US" sz="950" b="1" dirty="0" smtClean="0">
                <a:solidFill>
                  <a:schemeClr val="accent3"/>
                </a:solidFill>
                <a:latin typeface="+mj-lt"/>
              </a:rPr>
              <a:t>and parts of central South </a:t>
            </a:r>
            <a:r>
              <a:rPr lang="en-US" sz="950" b="1" dirty="0">
                <a:solidFill>
                  <a:schemeClr val="accent3"/>
                </a:solidFill>
                <a:latin typeface="+mj-lt"/>
              </a:rPr>
              <a:t>Africa, Eswatini, Lesotho, </a:t>
            </a:r>
            <a:r>
              <a:rPr lang="en-US" sz="950" b="1" dirty="0" smtClean="0">
                <a:solidFill>
                  <a:schemeClr val="accent3"/>
                </a:solidFill>
                <a:latin typeface="+mj-lt"/>
              </a:rPr>
              <a:t>northern and parts of central </a:t>
            </a:r>
            <a:r>
              <a:rPr lang="en-US" sz="950" b="1" dirty="0" smtClean="0">
                <a:solidFill>
                  <a:schemeClr val="accent3"/>
                </a:solidFill>
                <a:latin typeface="+mj-lt"/>
              </a:rPr>
              <a:t>and southern Malawi</a:t>
            </a:r>
            <a:r>
              <a:rPr lang="en-US" sz="950" b="1" dirty="0" smtClean="0">
                <a:solidFill>
                  <a:schemeClr val="accent3"/>
                </a:solidFill>
                <a:latin typeface="+mj-lt"/>
              </a:rPr>
              <a:t>, and </a:t>
            </a:r>
            <a:r>
              <a:rPr lang="en-US" sz="950" b="1" dirty="0" smtClean="0">
                <a:solidFill>
                  <a:schemeClr val="accent3"/>
                </a:solidFill>
                <a:latin typeface="+mj-lt"/>
              </a:rPr>
              <a:t>coastal pockets </a:t>
            </a:r>
            <a:r>
              <a:rPr lang="en-US" sz="950" b="1" dirty="0">
                <a:solidFill>
                  <a:schemeClr val="accent3"/>
                </a:solidFill>
                <a:latin typeface="+mj-lt"/>
              </a:rPr>
              <a:t>of </a:t>
            </a:r>
            <a:r>
              <a:rPr lang="en-US" sz="950" b="1" dirty="0" smtClean="0">
                <a:solidFill>
                  <a:schemeClr val="accent3"/>
                </a:solidFill>
                <a:latin typeface="+mj-lt"/>
              </a:rPr>
              <a:t>northeastern</a:t>
            </a:r>
            <a:r>
              <a:rPr lang="en-US" sz="950" b="1" dirty="0" smtClean="0">
                <a:solidFill>
                  <a:schemeClr val="accent3"/>
                </a:solidFill>
                <a:latin typeface="+mj-lt"/>
              </a:rPr>
              <a:t>, east-central, southeastern, and southwestern Madagascar</a:t>
            </a:r>
            <a:r>
              <a:rPr lang="en-US" sz="950" b="1" dirty="0">
                <a:solidFill>
                  <a:schemeClr val="accent3"/>
                </a:solidFill>
                <a:latin typeface="+mj-lt"/>
              </a:rPr>
              <a:t>. Below-average rainfall was observed over </a:t>
            </a:r>
            <a:r>
              <a:rPr lang="en-US" sz="950" b="1" dirty="0" smtClean="0">
                <a:solidFill>
                  <a:schemeClr val="accent3"/>
                </a:solidFill>
                <a:latin typeface="+mj-lt"/>
              </a:rPr>
              <a:t>much of eastern and parts of central </a:t>
            </a:r>
            <a:r>
              <a:rPr lang="en-US" sz="950" b="1" dirty="0" smtClean="0">
                <a:solidFill>
                  <a:schemeClr val="accent3"/>
                </a:solidFill>
                <a:latin typeface="+mj-lt"/>
              </a:rPr>
              <a:t>and northern Angola</a:t>
            </a:r>
            <a:r>
              <a:rPr lang="en-US" sz="950" b="1" dirty="0">
                <a:solidFill>
                  <a:schemeClr val="accent3"/>
                </a:solidFill>
                <a:latin typeface="+mj-lt"/>
              </a:rPr>
              <a:t>, </a:t>
            </a:r>
            <a:r>
              <a:rPr lang="en-US" sz="950" b="1" dirty="0" smtClean="0">
                <a:solidFill>
                  <a:schemeClr val="accent3"/>
                </a:solidFill>
                <a:latin typeface="+mj-lt"/>
              </a:rPr>
              <a:t>northeastern </a:t>
            </a:r>
            <a:r>
              <a:rPr lang="en-US" sz="950" b="1" dirty="0" smtClean="0">
                <a:solidFill>
                  <a:schemeClr val="accent3"/>
                </a:solidFill>
                <a:latin typeface="+mj-lt"/>
              </a:rPr>
              <a:t>and central Namibia</a:t>
            </a:r>
            <a:r>
              <a:rPr lang="en-US" sz="950" b="1" dirty="0">
                <a:solidFill>
                  <a:schemeClr val="accent3"/>
                </a:solidFill>
                <a:latin typeface="+mj-lt"/>
              </a:rPr>
              <a:t>, </a:t>
            </a:r>
            <a:r>
              <a:rPr lang="en-US" sz="950" b="1" dirty="0" smtClean="0">
                <a:solidFill>
                  <a:schemeClr val="accent3"/>
                </a:solidFill>
                <a:latin typeface="+mj-lt"/>
              </a:rPr>
              <a:t>western </a:t>
            </a:r>
            <a:r>
              <a:rPr lang="en-US" sz="950" b="1" dirty="0">
                <a:solidFill>
                  <a:schemeClr val="accent3"/>
                </a:solidFill>
                <a:latin typeface="+mj-lt"/>
              </a:rPr>
              <a:t>and </a:t>
            </a:r>
            <a:r>
              <a:rPr lang="en-US" sz="950" b="1" dirty="0" smtClean="0">
                <a:solidFill>
                  <a:schemeClr val="accent3"/>
                </a:solidFill>
                <a:latin typeface="+mj-lt"/>
              </a:rPr>
              <a:t>southeastern </a:t>
            </a:r>
            <a:r>
              <a:rPr lang="en-US" sz="950" b="1" dirty="0">
                <a:solidFill>
                  <a:schemeClr val="accent3"/>
                </a:solidFill>
                <a:latin typeface="+mj-lt"/>
              </a:rPr>
              <a:t>Zambia, </a:t>
            </a:r>
            <a:r>
              <a:rPr lang="en-US" sz="950" b="1" dirty="0" smtClean="0">
                <a:solidFill>
                  <a:schemeClr val="accent3"/>
                </a:solidFill>
                <a:latin typeface="+mj-lt"/>
              </a:rPr>
              <a:t>much of central and northern Botswana</a:t>
            </a:r>
            <a:r>
              <a:rPr lang="en-US" sz="950" b="1" dirty="0">
                <a:solidFill>
                  <a:schemeClr val="accent3"/>
                </a:solidFill>
                <a:latin typeface="+mj-lt"/>
              </a:rPr>
              <a:t>, </a:t>
            </a:r>
            <a:r>
              <a:rPr lang="en-US" sz="950" b="1" dirty="0" smtClean="0">
                <a:solidFill>
                  <a:schemeClr val="accent3"/>
                </a:solidFill>
                <a:latin typeface="+mj-lt"/>
              </a:rPr>
              <a:t>much of western</a:t>
            </a:r>
            <a:r>
              <a:rPr lang="en-US" sz="950" b="1" dirty="0">
                <a:solidFill>
                  <a:schemeClr val="accent3"/>
                </a:solidFill>
                <a:latin typeface="+mj-lt"/>
              </a:rPr>
              <a:t>, </a:t>
            </a:r>
            <a:r>
              <a:rPr lang="en-US" sz="950" b="1" dirty="0" smtClean="0">
                <a:solidFill>
                  <a:schemeClr val="accent3"/>
                </a:solidFill>
                <a:latin typeface="+mj-lt"/>
              </a:rPr>
              <a:t>central</a:t>
            </a:r>
            <a:r>
              <a:rPr lang="en-US" sz="950" b="1" dirty="0" smtClean="0">
                <a:solidFill>
                  <a:schemeClr val="accent3"/>
                </a:solidFill>
                <a:latin typeface="+mj-lt"/>
              </a:rPr>
              <a:t>, </a:t>
            </a:r>
            <a:r>
              <a:rPr lang="en-US" sz="950" b="1" dirty="0">
                <a:solidFill>
                  <a:schemeClr val="accent3"/>
                </a:solidFill>
                <a:latin typeface="+mj-lt"/>
              </a:rPr>
              <a:t>and eastern Zimbabwe, </a:t>
            </a:r>
            <a:r>
              <a:rPr lang="en-US" sz="950" b="1" dirty="0" smtClean="0">
                <a:solidFill>
                  <a:schemeClr val="accent3"/>
                </a:solidFill>
                <a:latin typeface="+mj-lt"/>
              </a:rPr>
              <a:t>southwestern </a:t>
            </a:r>
            <a:r>
              <a:rPr lang="en-US" sz="950" b="1" dirty="0">
                <a:solidFill>
                  <a:schemeClr val="accent3"/>
                </a:solidFill>
                <a:latin typeface="+mj-lt"/>
              </a:rPr>
              <a:t>and </a:t>
            </a:r>
            <a:r>
              <a:rPr lang="en-US" sz="950" b="1" dirty="0" smtClean="0">
                <a:solidFill>
                  <a:schemeClr val="accent3"/>
                </a:solidFill>
                <a:latin typeface="+mj-lt"/>
              </a:rPr>
              <a:t>parts of north-central </a:t>
            </a:r>
            <a:r>
              <a:rPr lang="en-US" sz="950" b="1" dirty="0">
                <a:solidFill>
                  <a:schemeClr val="accent3"/>
                </a:solidFill>
                <a:latin typeface="+mj-lt"/>
              </a:rPr>
              <a:t>South Africa, central </a:t>
            </a:r>
            <a:r>
              <a:rPr lang="en-US" sz="950" b="1" dirty="0" smtClean="0">
                <a:solidFill>
                  <a:schemeClr val="accent3"/>
                </a:solidFill>
                <a:latin typeface="+mj-lt"/>
              </a:rPr>
              <a:t>and southeastern Mozambique</a:t>
            </a:r>
            <a:r>
              <a:rPr lang="en-US" sz="950" b="1" dirty="0" smtClean="0">
                <a:solidFill>
                  <a:schemeClr val="accent3"/>
                </a:solidFill>
                <a:latin typeface="+mj-lt"/>
              </a:rPr>
              <a:t>, </a:t>
            </a:r>
            <a:r>
              <a:rPr lang="en-US" sz="950" b="1" dirty="0" smtClean="0">
                <a:solidFill>
                  <a:schemeClr val="accent3"/>
                </a:solidFill>
                <a:latin typeface="+mj-lt"/>
              </a:rPr>
              <a:t>parts of southern </a:t>
            </a:r>
            <a:r>
              <a:rPr lang="en-US" sz="950" b="1" dirty="0">
                <a:solidFill>
                  <a:schemeClr val="accent3"/>
                </a:solidFill>
                <a:latin typeface="+mj-lt"/>
              </a:rPr>
              <a:t>Malawi, </a:t>
            </a:r>
            <a:r>
              <a:rPr lang="en-US" sz="950" b="1" dirty="0" smtClean="0">
                <a:solidFill>
                  <a:schemeClr val="accent3"/>
                </a:solidFill>
                <a:latin typeface="+mj-lt"/>
              </a:rPr>
              <a:t>Comoros, and </a:t>
            </a:r>
            <a:r>
              <a:rPr lang="en-US" sz="950" b="1" dirty="0" smtClean="0">
                <a:solidFill>
                  <a:schemeClr val="accent3"/>
                </a:solidFill>
                <a:latin typeface="+mj-lt"/>
              </a:rPr>
              <a:t>much of western</a:t>
            </a:r>
            <a:r>
              <a:rPr lang="en-US" sz="950" b="1" dirty="0">
                <a:solidFill>
                  <a:schemeClr val="accent3"/>
                </a:solidFill>
                <a:latin typeface="+mj-lt"/>
              </a:rPr>
              <a:t>, southern, </a:t>
            </a:r>
            <a:r>
              <a:rPr lang="en-US" sz="950" b="1" dirty="0" smtClean="0">
                <a:solidFill>
                  <a:schemeClr val="accent3"/>
                </a:solidFill>
                <a:latin typeface="+mj-lt"/>
              </a:rPr>
              <a:t>and central </a:t>
            </a:r>
            <a:r>
              <a:rPr lang="en-US" sz="950" b="1" dirty="0">
                <a:solidFill>
                  <a:schemeClr val="accent3"/>
                </a:solidFill>
                <a:latin typeface="+mj-lt"/>
              </a:rPr>
              <a:t>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8927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east-central </a:t>
            </a:r>
            <a:r>
              <a:rPr lang="en-US" sz="1000" b="1" dirty="0">
                <a:solidFill>
                  <a:schemeClr val="lt1"/>
                </a:solidFill>
              </a:rPr>
              <a:t>and southern Uganda, </a:t>
            </a:r>
            <a:r>
              <a:rPr lang="en-US" sz="1000" b="1" dirty="0" smtClean="0">
                <a:solidFill>
                  <a:schemeClr val="lt1"/>
                </a:solidFill>
              </a:rPr>
              <a:t>southwestern </a:t>
            </a:r>
            <a:r>
              <a:rPr lang="en-US" sz="1000" b="1" dirty="0">
                <a:solidFill>
                  <a:schemeClr val="lt1"/>
                </a:solidFill>
              </a:rPr>
              <a:t>and </a:t>
            </a:r>
            <a:r>
              <a:rPr lang="en-US" sz="1000" b="1" dirty="0" smtClean="0">
                <a:solidFill>
                  <a:schemeClr val="lt1"/>
                </a:solidFill>
              </a:rPr>
              <a:t>southeastern </a:t>
            </a:r>
            <a:r>
              <a:rPr lang="en-US" sz="1000" b="1" dirty="0">
                <a:solidFill>
                  <a:schemeClr val="lt1"/>
                </a:solidFill>
              </a:rPr>
              <a:t>Kenya, </a:t>
            </a:r>
            <a:r>
              <a:rPr lang="en-US" sz="1000" b="1" dirty="0" smtClean="0">
                <a:solidFill>
                  <a:schemeClr val="lt1"/>
                </a:solidFill>
              </a:rPr>
              <a:t>Burundi, Rwanda</a:t>
            </a:r>
            <a:r>
              <a:rPr lang="en-US" sz="1000" b="1" dirty="0">
                <a:solidFill>
                  <a:schemeClr val="lt1"/>
                </a:solidFill>
              </a:rPr>
              <a:t>, </a:t>
            </a:r>
            <a:r>
              <a:rPr lang="en-US" sz="1000" b="1" dirty="0" smtClean="0">
                <a:solidFill>
                  <a:schemeClr val="lt1"/>
                </a:solidFill>
              </a:rPr>
              <a:t>and far southeastern </a:t>
            </a:r>
            <a:r>
              <a:rPr lang="en-US" sz="1000" b="1" dirty="0">
                <a:solidFill>
                  <a:schemeClr val="lt1"/>
                </a:solidFill>
              </a:rPr>
              <a:t>Somalia. Rainfall was below-average over </a:t>
            </a:r>
            <a:r>
              <a:rPr lang="en-US" sz="1000" b="1" dirty="0" smtClean="0">
                <a:solidFill>
                  <a:schemeClr val="lt1"/>
                </a:solidFill>
              </a:rPr>
              <a:t>southwestern </a:t>
            </a:r>
            <a:r>
              <a:rPr lang="en-US" sz="1000" b="1" dirty="0">
                <a:solidFill>
                  <a:schemeClr val="lt1"/>
                </a:solidFill>
              </a:rPr>
              <a:t>Ethiopia, </a:t>
            </a:r>
            <a:r>
              <a:rPr lang="en-US" sz="1000" b="1" dirty="0" smtClean="0">
                <a:solidFill>
                  <a:schemeClr val="lt1"/>
                </a:solidFill>
              </a:rPr>
              <a:t>parts of central </a:t>
            </a:r>
            <a:r>
              <a:rPr lang="en-US" sz="1000" b="1" dirty="0" smtClean="0">
                <a:solidFill>
                  <a:schemeClr val="lt1"/>
                </a:solidFill>
              </a:rPr>
              <a:t>Kenya, southeastern </a:t>
            </a:r>
            <a:r>
              <a:rPr lang="en-US" sz="1000" b="1" dirty="0" smtClean="0">
                <a:solidFill>
                  <a:schemeClr val="lt1"/>
                </a:solidFill>
              </a:rPr>
              <a:t>South </a:t>
            </a:r>
            <a:r>
              <a:rPr lang="en-US" sz="1000" b="1" dirty="0" smtClean="0">
                <a:solidFill>
                  <a:schemeClr val="lt1"/>
                </a:solidFill>
              </a:rPr>
              <a:t>Sudan, and parts of northwestern Uganda. </a:t>
            </a:r>
            <a:r>
              <a:rPr lang="en-US" sz="1000" b="1" dirty="0">
                <a:solidFill>
                  <a:schemeClr val="lt1"/>
                </a:solidFill>
              </a:rPr>
              <a:t>In Central Africa, rainfall was above-average </a:t>
            </a:r>
            <a:r>
              <a:rPr lang="en-US" sz="1000" b="1" dirty="0" smtClean="0">
                <a:solidFill>
                  <a:schemeClr val="lt1"/>
                </a:solidFill>
              </a:rPr>
              <a:t>across </a:t>
            </a:r>
            <a:r>
              <a:rPr lang="en-US" sz="1000" b="1" dirty="0" smtClean="0">
                <a:solidFill>
                  <a:schemeClr val="lt1"/>
                </a:solidFill>
              </a:rPr>
              <a:t>southwestern, central, southeastern, and </a:t>
            </a:r>
            <a:r>
              <a:rPr lang="en-US" sz="1000" b="1" dirty="0" smtClean="0">
                <a:solidFill>
                  <a:schemeClr val="lt1"/>
                </a:solidFill>
              </a:rPr>
              <a:t>east-central </a:t>
            </a:r>
            <a:r>
              <a:rPr lang="en-US" sz="1000" b="1" dirty="0">
                <a:solidFill>
                  <a:schemeClr val="lt1"/>
                </a:solidFill>
              </a:rPr>
              <a:t>DRC, </a:t>
            </a:r>
            <a:r>
              <a:rPr lang="en-US" sz="1000" b="1" dirty="0" smtClean="0">
                <a:solidFill>
                  <a:schemeClr val="lt1"/>
                </a:solidFill>
              </a:rPr>
              <a:t>southwestern </a:t>
            </a:r>
            <a:r>
              <a:rPr lang="en-US" sz="1000" b="1" dirty="0">
                <a:solidFill>
                  <a:schemeClr val="lt1"/>
                </a:solidFill>
              </a:rPr>
              <a:t>Gabon, and </a:t>
            </a:r>
            <a:r>
              <a:rPr lang="en-US" sz="1000" b="1" dirty="0" smtClean="0">
                <a:solidFill>
                  <a:schemeClr val="lt1"/>
                </a:solidFill>
              </a:rPr>
              <a:t>southwestern </a:t>
            </a:r>
            <a:r>
              <a:rPr lang="en-US" sz="1000" b="1" dirty="0">
                <a:solidFill>
                  <a:schemeClr val="lt1"/>
                </a:solidFill>
              </a:rPr>
              <a:t>Congo. Below-average rainfall was observed in </a:t>
            </a:r>
            <a:r>
              <a:rPr lang="en-US" sz="1000" b="1" dirty="0" smtClean="0">
                <a:solidFill>
                  <a:schemeClr val="lt1"/>
                </a:solidFill>
              </a:rPr>
              <a:t>central and eastern </a:t>
            </a:r>
            <a:r>
              <a:rPr lang="en-US" sz="1000" b="1" dirty="0">
                <a:solidFill>
                  <a:schemeClr val="lt1"/>
                </a:solidFill>
              </a:rPr>
              <a:t>Equatorial Guinea, </a:t>
            </a:r>
            <a:r>
              <a:rPr lang="en-US" sz="1000" b="1" dirty="0" smtClean="0">
                <a:solidFill>
                  <a:schemeClr val="lt1"/>
                </a:solidFill>
              </a:rPr>
              <a:t>western, central, northern, </a:t>
            </a:r>
            <a:r>
              <a:rPr lang="en-US" sz="1000" b="1" dirty="0">
                <a:solidFill>
                  <a:schemeClr val="lt1"/>
                </a:solidFill>
              </a:rPr>
              <a:t>and eastern Gabon, </a:t>
            </a:r>
            <a:r>
              <a:rPr lang="en-US" sz="1000" b="1" dirty="0" smtClean="0">
                <a:solidFill>
                  <a:schemeClr val="lt1"/>
                </a:solidFill>
              </a:rPr>
              <a:t>parts of northern and central </a:t>
            </a:r>
            <a:r>
              <a:rPr lang="en-US" sz="1000" b="1" dirty="0">
                <a:solidFill>
                  <a:schemeClr val="lt1"/>
                </a:solidFill>
              </a:rPr>
              <a:t>Congo, </a:t>
            </a:r>
            <a:r>
              <a:rPr lang="en-US" sz="1000" b="1" dirty="0" smtClean="0">
                <a:solidFill>
                  <a:schemeClr val="lt1"/>
                </a:solidFill>
              </a:rPr>
              <a:t>much of </a:t>
            </a:r>
            <a:r>
              <a:rPr lang="en-US" sz="1000" b="1" dirty="0" smtClean="0">
                <a:solidFill>
                  <a:schemeClr val="lt1"/>
                </a:solidFill>
              </a:rPr>
              <a:t>northern and parts of central DRC</a:t>
            </a:r>
            <a:r>
              <a:rPr lang="en-US" sz="1000" b="1" dirty="0">
                <a:solidFill>
                  <a:schemeClr val="lt1"/>
                </a:solidFill>
              </a:rPr>
              <a:t>, </a:t>
            </a:r>
            <a:r>
              <a:rPr lang="en-US" sz="1000" b="1" dirty="0" smtClean="0">
                <a:solidFill>
                  <a:schemeClr val="lt1"/>
                </a:solidFill>
              </a:rPr>
              <a:t>southwestern CAR, and southern </a:t>
            </a:r>
            <a:r>
              <a:rPr lang="en-US" sz="1000" b="1" dirty="0">
                <a:solidFill>
                  <a:schemeClr val="lt1"/>
                </a:solidFill>
              </a:rPr>
              <a:t>Cameroon. In West Africa, rainfall was </a:t>
            </a:r>
            <a:r>
              <a:rPr lang="en-US" sz="1000" b="1" dirty="0" smtClean="0">
                <a:solidFill>
                  <a:schemeClr val="lt1"/>
                </a:solidFill>
              </a:rPr>
              <a:t>above</a:t>
            </a:r>
            <a:r>
              <a:rPr lang="en-US" sz="1000" b="1" dirty="0" smtClean="0">
                <a:solidFill>
                  <a:schemeClr val="lt1"/>
                </a:solidFill>
              </a:rPr>
              <a:t>-average </a:t>
            </a:r>
            <a:r>
              <a:rPr lang="en-US" sz="1000" b="1" dirty="0" smtClean="0">
                <a:solidFill>
                  <a:schemeClr val="lt1"/>
                </a:solidFill>
              </a:rPr>
              <a:t>from coastal areas of </a:t>
            </a:r>
            <a:r>
              <a:rPr lang="en-US" sz="1000" b="1" dirty="0" smtClean="0">
                <a:solidFill>
                  <a:schemeClr val="lt1"/>
                </a:solidFill>
              </a:rPr>
              <a:t>eastern Liberia </a:t>
            </a:r>
            <a:r>
              <a:rPr lang="en-US" sz="1000" b="1" dirty="0" smtClean="0">
                <a:solidFill>
                  <a:schemeClr val="lt1"/>
                </a:solidFill>
              </a:rPr>
              <a:t>to </a:t>
            </a:r>
            <a:r>
              <a:rPr lang="en-US" sz="1000" b="1" dirty="0" smtClean="0">
                <a:solidFill>
                  <a:schemeClr val="lt1"/>
                </a:solidFill>
              </a:rPr>
              <a:t>southwestern Ghana. Rainfall </a:t>
            </a:r>
            <a:r>
              <a:rPr lang="en-US" sz="1000" b="1" dirty="0" smtClean="0">
                <a:solidFill>
                  <a:schemeClr val="lt1"/>
                </a:solidFill>
              </a:rPr>
              <a:t>was below average in coastal parts of central Liberia and south-central Nigeria. </a:t>
            </a:r>
            <a:r>
              <a:rPr lang="en-US" sz="1000" b="1" dirty="0" smtClean="0">
                <a:solidFill>
                  <a:schemeClr val="lt1"/>
                </a:solidFill>
              </a:rPr>
              <a:t>In </a:t>
            </a:r>
            <a:r>
              <a:rPr lang="en-US" sz="1000" b="1" dirty="0">
                <a:solidFill>
                  <a:schemeClr val="lt1"/>
                </a:solidFill>
              </a:rPr>
              <a:t>southern Africa, above-average rainfall was observed </a:t>
            </a:r>
            <a:r>
              <a:rPr lang="en-US" sz="1000" b="1" dirty="0" smtClean="0">
                <a:solidFill>
                  <a:schemeClr val="lt1"/>
                </a:solidFill>
              </a:rPr>
              <a:t>in </a:t>
            </a:r>
            <a:r>
              <a:rPr lang="en-US" sz="1000" b="1" dirty="0" smtClean="0">
                <a:solidFill>
                  <a:schemeClr val="lt1"/>
                </a:solidFill>
              </a:rPr>
              <a:t>northwestern </a:t>
            </a:r>
            <a:r>
              <a:rPr lang="en-US" sz="1000" b="1" dirty="0" smtClean="0">
                <a:solidFill>
                  <a:schemeClr val="lt1"/>
                </a:solidFill>
              </a:rPr>
              <a:t>and </a:t>
            </a:r>
            <a:r>
              <a:rPr lang="en-US" sz="1000" b="1" dirty="0" smtClean="0">
                <a:solidFill>
                  <a:schemeClr val="lt1"/>
                </a:solidFill>
              </a:rPr>
              <a:t>south-central </a:t>
            </a:r>
            <a:r>
              <a:rPr lang="en-US" sz="1000" b="1" dirty="0" smtClean="0">
                <a:solidFill>
                  <a:schemeClr val="lt1"/>
                </a:solidFill>
              </a:rPr>
              <a:t>Angola, </a:t>
            </a:r>
            <a:r>
              <a:rPr lang="en-US" sz="1000" b="1" dirty="0" smtClean="0">
                <a:solidFill>
                  <a:schemeClr val="lt1"/>
                </a:solidFill>
              </a:rPr>
              <a:t>northwestern, parts of northeastern, and east-central Namibia</a:t>
            </a:r>
            <a:r>
              <a:rPr lang="en-US" sz="1000" b="1" dirty="0" smtClean="0">
                <a:solidFill>
                  <a:schemeClr val="lt1"/>
                </a:solidFill>
              </a:rPr>
              <a:t>, </a:t>
            </a:r>
            <a:r>
              <a:rPr lang="en-US" sz="1000" b="1" dirty="0" smtClean="0">
                <a:solidFill>
                  <a:schemeClr val="lt1"/>
                </a:solidFill>
              </a:rPr>
              <a:t>west-central, central, </a:t>
            </a:r>
            <a:r>
              <a:rPr lang="en-US" sz="1000" b="1" dirty="0" smtClean="0">
                <a:solidFill>
                  <a:schemeClr val="lt1"/>
                </a:solidFill>
              </a:rPr>
              <a:t>and </a:t>
            </a:r>
            <a:r>
              <a:rPr lang="en-US" sz="1000" b="1" dirty="0" smtClean="0">
                <a:solidFill>
                  <a:schemeClr val="lt1"/>
                </a:solidFill>
              </a:rPr>
              <a:t>eastern </a:t>
            </a:r>
            <a:r>
              <a:rPr lang="en-US" sz="1000" b="1" dirty="0" smtClean="0">
                <a:solidFill>
                  <a:schemeClr val="lt1"/>
                </a:solidFill>
              </a:rPr>
              <a:t>Zambia, </a:t>
            </a:r>
            <a:r>
              <a:rPr lang="en-US" sz="1000" b="1" dirty="0" smtClean="0">
                <a:solidFill>
                  <a:schemeClr val="lt1"/>
                </a:solidFill>
              </a:rPr>
              <a:t>southern, west-central, </a:t>
            </a:r>
            <a:r>
              <a:rPr lang="en-US" sz="1000" b="1" dirty="0" smtClean="0">
                <a:solidFill>
                  <a:schemeClr val="lt1"/>
                </a:solidFill>
              </a:rPr>
              <a:t>and parts of northern Mozambique, southern and </a:t>
            </a:r>
            <a:r>
              <a:rPr lang="en-US" sz="1000" b="1" dirty="0" smtClean="0">
                <a:solidFill>
                  <a:schemeClr val="lt1"/>
                </a:solidFill>
              </a:rPr>
              <a:t>northern </a:t>
            </a:r>
            <a:r>
              <a:rPr lang="en-US" sz="1000" b="1" dirty="0" smtClean="0">
                <a:solidFill>
                  <a:schemeClr val="lt1"/>
                </a:solidFill>
              </a:rPr>
              <a:t>Zimbabwe, </a:t>
            </a:r>
            <a:r>
              <a:rPr lang="en-US" sz="1000" b="1" dirty="0" smtClean="0">
                <a:solidFill>
                  <a:schemeClr val="lt1"/>
                </a:solidFill>
              </a:rPr>
              <a:t>southern, east-central, and north-central </a:t>
            </a:r>
            <a:r>
              <a:rPr lang="en-US" sz="1000" b="1" dirty="0" smtClean="0">
                <a:solidFill>
                  <a:schemeClr val="lt1"/>
                </a:solidFill>
              </a:rPr>
              <a:t>Botswana, Lesotho, </a:t>
            </a:r>
            <a:r>
              <a:rPr lang="en-US" sz="1000" b="1" dirty="0" err="1" smtClean="0">
                <a:solidFill>
                  <a:schemeClr val="lt1"/>
                </a:solidFill>
              </a:rPr>
              <a:t>Eswatini</a:t>
            </a:r>
            <a:r>
              <a:rPr lang="en-US" sz="1000" b="1" dirty="0" smtClean="0">
                <a:solidFill>
                  <a:schemeClr val="lt1"/>
                </a:solidFill>
              </a:rPr>
              <a:t>, eastern and central South Africa, </a:t>
            </a:r>
            <a:r>
              <a:rPr lang="en-US" sz="1000" b="1" dirty="0" smtClean="0">
                <a:solidFill>
                  <a:schemeClr val="lt1"/>
                </a:solidFill>
              </a:rPr>
              <a:t>Malawi, and </a:t>
            </a:r>
            <a:r>
              <a:rPr lang="en-US" sz="1000" b="1" dirty="0" smtClean="0">
                <a:solidFill>
                  <a:schemeClr val="lt1"/>
                </a:solidFill>
              </a:rPr>
              <a:t>southern and east-central Madagascar. </a:t>
            </a:r>
            <a:r>
              <a:rPr lang="en-US" sz="1000" b="1" dirty="0">
                <a:solidFill>
                  <a:schemeClr val="lt1"/>
                </a:solidFill>
              </a:rPr>
              <a:t>Below-average rainfall was observed </a:t>
            </a:r>
            <a:r>
              <a:rPr lang="en-US" sz="1000" b="1" dirty="0" smtClean="0">
                <a:solidFill>
                  <a:schemeClr val="lt1"/>
                </a:solidFill>
              </a:rPr>
              <a:t>in </a:t>
            </a:r>
            <a:r>
              <a:rPr lang="en-US" sz="1000" b="1" dirty="0" smtClean="0">
                <a:solidFill>
                  <a:schemeClr val="lt1"/>
                </a:solidFill>
              </a:rPr>
              <a:t>central, southwestern, north-central, and northeastern </a:t>
            </a:r>
            <a:r>
              <a:rPr lang="en-US" sz="1000" b="1" dirty="0" smtClean="0">
                <a:solidFill>
                  <a:schemeClr val="lt1"/>
                </a:solidFill>
              </a:rPr>
              <a:t>Angola, </a:t>
            </a:r>
            <a:r>
              <a:rPr lang="en-US" sz="1000" b="1" dirty="0" smtClean="0">
                <a:solidFill>
                  <a:schemeClr val="lt1"/>
                </a:solidFill>
              </a:rPr>
              <a:t>northwestern </a:t>
            </a:r>
            <a:r>
              <a:rPr lang="en-US" sz="1000" b="1" dirty="0" smtClean="0">
                <a:solidFill>
                  <a:schemeClr val="lt1"/>
                </a:solidFill>
              </a:rPr>
              <a:t>and </a:t>
            </a:r>
            <a:r>
              <a:rPr lang="en-US" sz="1000" b="1" dirty="0" smtClean="0">
                <a:solidFill>
                  <a:schemeClr val="lt1"/>
                </a:solidFill>
              </a:rPr>
              <a:t>southwestern </a:t>
            </a:r>
            <a:r>
              <a:rPr lang="en-US" sz="1000" b="1" dirty="0" smtClean="0">
                <a:solidFill>
                  <a:schemeClr val="lt1"/>
                </a:solidFill>
              </a:rPr>
              <a:t>Zambia, western </a:t>
            </a:r>
            <a:r>
              <a:rPr lang="en-US" sz="1000" b="1" dirty="0" smtClean="0">
                <a:solidFill>
                  <a:schemeClr val="lt1"/>
                </a:solidFill>
              </a:rPr>
              <a:t>and eastern </a:t>
            </a:r>
            <a:r>
              <a:rPr lang="en-US" sz="1000" b="1" dirty="0" smtClean="0">
                <a:solidFill>
                  <a:schemeClr val="lt1"/>
                </a:solidFill>
              </a:rPr>
              <a:t>Zimbabwe, </a:t>
            </a:r>
            <a:r>
              <a:rPr lang="en-US" sz="1000" b="1" dirty="0" smtClean="0">
                <a:solidFill>
                  <a:schemeClr val="lt1"/>
                </a:solidFill>
              </a:rPr>
              <a:t>far </a:t>
            </a:r>
            <a:r>
              <a:rPr lang="en-US" sz="1000" b="1" dirty="0" smtClean="0">
                <a:solidFill>
                  <a:schemeClr val="lt1"/>
                </a:solidFill>
              </a:rPr>
              <a:t>northeastern and parts of southeastern Botswana</a:t>
            </a:r>
            <a:r>
              <a:rPr lang="en-US" sz="1000" b="1" dirty="0" smtClean="0">
                <a:solidFill>
                  <a:schemeClr val="lt1"/>
                </a:solidFill>
              </a:rPr>
              <a:t>, </a:t>
            </a:r>
            <a:r>
              <a:rPr lang="en-US" sz="1000" b="1" dirty="0" smtClean="0">
                <a:solidFill>
                  <a:schemeClr val="lt1"/>
                </a:solidFill>
              </a:rPr>
              <a:t>far northeastern </a:t>
            </a:r>
            <a:r>
              <a:rPr lang="en-US" sz="1000" b="1" dirty="0" smtClean="0">
                <a:solidFill>
                  <a:schemeClr val="lt1"/>
                </a:solidFill>
              </a:rPr>
              <a:t>and central Namibia, central and northeastern Mozambique, </a:t>
            </a:r>
            <a:r>
              <a:rPr lang="en-US" sz="1000" b="1" dirty="0" smtClean="0">
                <a:solidFill>
                  <a:schemeClr val="lt1"/>
                </a:solidFill>
              </a:rPr>
              <a:t>parts of south-central and east-central South Africa, Comoros</a:t>
            </a:r>
            <a:r>
              <a:rPr lang="en-US" sz="1000" b="1" dirty="0" smtClean="0">
                <a:solidFill>
                  <a:schemeClr val="lt1"/>
                </a:solidFill>
              </a:rPr>
              <a:t>, and west-central and northern Madagascar.</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877982"/>
            <a:ext cx="8985067" cy="1938952"/>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southeastern Uganda, southwestern Kenya, Rwanda, northern Burundi, and far northern, central, and southwestern Tanzania. Below-average rainfall was observed over parts of southeastern Tanzania. In central Africa, above-average rainfall was observed over pockets of north-central and far southeastern DRC. Rainfall was below-average over much of central and southern DRC, southern Congo, western and southeastern Gabon, and parts of southern Equatorial Guinea. In West Africa, rainfall was above normal in eastern Liberia, southern Cote d’Ivoire, southwestern Ghana, and pockets of south-central Nigeria. In southern Africa, rainfall was above-average over southeastern Angola, northern, central, eastern, and southwestern Zambia, most of Malawi, northwestern and west-central Mozambique, north-central and northeastern Namibia, northern, eastern, and parts of central and southern Botswana, north-central and southeastern South Africa, Lesotho, southern </a:t>
            </a:r>
            <a:r>
              <a:rPr lang="en-US" sz="1000" b="1" dirty="0" err="1">
                <a:solidFill>
                  <a:schemeClr val="lt1"/>
                </a:solidFill>
              </a:rPr>
              <a:t>Eswatini</a:t>
            </a:r>
            <a:r>
              <a:rPr lang="en-US" sz="1000" b="1" dirty="0">
                <a:solidFill>
                  <a:schemeClr val="lt1"/>
                </a:solidFill>
              </a:rPr>
              <a:t>, northern, parts of central, and southwestern Zimbabwe, and coastal portions of far northern and east-central Madagascar. Below-average rainfall was observed over northern, east-central, central, and western Angola, northwestern Zambia, northeastern, central, and southern Mozambique, eastern Zimbabwe, northwestern and parts of central Namibia, Comoros, and most of northern, central, western, and southern Madagascar. </a:t>
            </a:r>
          </a:p>
          <a:p>
            <a:pPr algn="just"/>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near </a:t>
            </a:r>
            <a:r>
              <a:rPr lang="en-US" sz="1200" b="1" dirty="0" smtClean="0">
                <a:solidFill>
                  <a:schemeClr val="bg1"/>
                </a:solidFill>
              </a:rPr>
              <a:t>Tanzania </a:t>
            </a:r>
            <a:r>
              <a:rPr lang="en-US" sz="1200" b="1" dirty="0" smtClean="0">
                <a:solidFill>
                  <a:schemeClr val="bg1"/>
                </a:solidFill>
              </a:rPr>
              <a:t>may </a:t>
            </a:r>
            <a:r>
              <a:rPr lang="en-US" sz="1200" b="1" dirty="0">
                <a:solidFill>
                  <a:schemeClr val="bg1"/>
                </a:solidFill>
              </a:rPr>
              <a:t>have contributed to the observed above-average rainfall in </a:t>
            </a:r>
            <a:r>
              <a:rPr lang="en-US" sz="1200" b="1" dirty="0" smtClean="0">
                <a:solidFill>
                  <a:schemeClr val="bg1"/>
                </a:solidFill>
              </a:rPr>
              <a:t>the region. </a:t>
            </a:r>
            <a:r>
              <a:rPr lang="en-US" sz="1200" b="1" dirty="0">
                <a:solidFill>
                  <a:schemeClr val="bg1"/>
                </a:solidFill>
              </a:rPr>
              <a:t>At </a:t>
            </a:r>
            <a:r>
              <a:rPr lang="en-US" sz="1200" b="1" dirty="0" smtClean="0">
                <a:solidFill>
                  <a:schemeClr val="bg1"/>
                </a:solidFill>
              </a:rPr>
              <a:t>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upper-level </a:t>
            </a:r>
            <a:r>
              <a:rPr lang="en-US" sz="1200" b="1" dirty="0" smtClean="0">
                <a:solidFill>
                  <a:schemeClr val="bg1"/>
                </a:solidFill>
              </a:rPr>
              <a:t>divergence </a:t>
            </a:r>
            <a:r>
              <a:rPr lang="en-US" sz="1200" b="1" dirty="0" smtClean="0">
                <a:solidFill>
                  <a:schemeClr val="bg1"/>
                </a:solidFill>
              </a:rPr>
              <a:t>near </a:t>
            </a:r>
            <a:r>
              <a:rPr lang="en-US" sz="1200" b="1" dirty="0" smtClean="0">
                <a:solidFill>
                  <a:schemeClr val="bg1"/>
                </a:solidFill>
              </a:rPr>
              <a:t>Tanzania </a:t>
            </a:r>
            <a:r>
              <a:rPr lang="en-US" sz="1200" b="1" dirty="0" smtClean="0">
                <a:solidFill>
                  <a:schemeClr val="bg1"/>
                </a:solidFill>
              </a:rPr>
              <a:t>may </a:t>
            </a:r>
            <a:r>
              <a:rPr lang="en-US" sz="1200" b="1" dirty="0">
                <a:solidFill>
                  <a:schemeClr val="bg1"/>
                </a:solidFill>
              </a:rPr>
              <a:t>have </a:t>
            </a:r>
            <a:r>
              <a:rPr lang="en-US" sz="1200" b="1" dirty="0" smtClean="0">
                <a:solidFill>
                  <a:schemeClr val="bg1"/>
                </a:solidFill>
              </a:rPr>
              <a:t>further contributed </a:t>
            </a:r>
            <a:r>
              <a:rPr lang="en-US" sz="1200" b="1" dirty="0">
                <a:solidFill>
                  <a:schemeClr val="bg1"/>
                </a:solidFill>
              </a:rPr>
              <a:t>to the observed </a:t>
            </a:r>
            <a:r>
              <a:rPr lang="en-US" sz="1200" b="1" dirty="0" smtClean="0">
                <a:solidFill>
                  <a:schemeClr val="bg1"/>
                </a:solidFill>
              </a:rPr>
              <a:t>above</a:t>
            </a:r>
            <a:r>
              <a:rPr lang="en-US" sz="1200" b="1" dirty="0" smtClean="0">
                <a:solidFill>
                  <a:schemeClr val="bg1"/>
                </a:solidFill>
              </a:rPr>
              <a:t>-average </a:t>
            </a:r>
            <a:r>
              <a:rPr lang="en-US" sz="1200" b="1" dirty="0" smtClean="0">
                <a:solidFill>
                  <a:schemeClr val="bg1"/>
                </a:solidFill>
              </a:rPr>
              <a:t>rainfall in that region</a:t>
            </a:r>
            <a:r>
              <a:rPr lang="en-US" sz="1200" b="1" dirty="0" smtClean="0">
                <a:solidFill>
                  <a:schemeClr val="bg1"/>
                </a:solidFill>
              </a:rPr>
              <a:t>. In addition, anomalous upper-level convergence near Gabon/central DRC may have contributed to the below-average rainfall in the region.</a:t>
            </a:r>
            <a:endParaRPr lang="en-US" sz="1200" dirty="0">
              <a:solidFill>
                <a:schemeClr val="bg1"/>
              </a:solidFill>
            </a:endParaRPr>
          </a:p>
          <a:p>
            <a:pPr algn="just">
              <a:buSzPts val="1200"/>
            </a:pP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3065071">
            <a:off x="3028193" y="3535034"/>
            <a:ext cx="470517"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8;p7"/>
          <p:cNvSpPr/>
          <p:nvPr/>
        </p:nvSpPr>
        <p:spPr>
          <a:xfrm rot="19094092">
            <a:off x="7263962" y="3667908"/>
            <a:ext cx="779965" cy="38914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884007">
            <a:off x="6188728" y="3233527"/>
            <a:ext cx="1193605" cy="504459"/>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growing </a:t>
            </a:r>
            <a:r>
              <a:rPr lang="en-US" sz="1100" b="1" dirty="0" smtClean="0">
                <a:solidFill>
                  <a:schemeClr val="lt1"/>
                </a:solidFill>
              </a:rPr>
              <a:t>deficits over </a:t>
            </a:r>
            <a:r>
              <a:rPr lang="en-US" sz="1100" b="1" dirty="0">
                <a:solidFill>
                  <a:schemeClr val="lt1"/>
                </a:solidFill>
              </a:rPr>
              <a:t>parts </a:t>
            </a:r>
            <a:r>
              <a:rPr lang="en-US" sz="1100" b="1" i="0" u="none" strike="noStrike" cap="none" dirty="0" smtClean="0">
                <a:solidFill>
                  <a:schemeClr val="lt1"/>
                </a:solidFill>
                <a:sym typeface="Arial"/>
              </a:rPr>
              <a:t>of </a:t>
            </a:r>
            <a:r>
              <a:rPr lang="en-US" sz="1100" b="1" i="0" u="none" strike="noStrike" cap="none" dirty="0" smtClean="0">
                <a:solidFill>
                  <a:schemeClr val="lt1"/>
                </a:solidFill>
                <a:sym typeface="Arial"/>
              </a:rPr>
              <a:t>east-central Angola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i="0" u="none" strike="noStrike" cap="none" dirty="0">
                <a:solidFill>
                  <a:schemeClr val="lt1"/>
                </a:solidFill>
                <a:sym typeface="Arial"/>
              </a:rPr>
              <a:t>Seasonal total rainfall remained </a:t>
            </a:r>
            <a:r>
              <a:rPr lang="en-US" sz="1100" b="1" i="0" u="none" strike="noStrike" cap="none" dirty="0" smtClean="0">
                <a:solidFill>
                  <a:schemeClr val="lt1"/>
                </a:solidFill>
                <a:sym typeface="Arial"/>
              </a:rPr>
              <a:t>much above-average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northeastern 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moderate rainfall (top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509157" y="1522219"/>
            <a:ext cx="2253345" cy="731124"/>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27" y="556267"/>
            <a:ext cx="3479392" cy="27061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5" cy="27997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578529"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24</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30</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Burundi</a:t>
            </a:r>
            <a:r>
              <a:rPr lang="en-US" sz="1100" b="1" dirty="0" smtClean="0">
                <a:solidFill>
                  <a:schemeClr val="lt1"/>
                </a:solidFill>
              </a:rPr>
              <a:t>, southwestern Kenya, central, northeastern, </a:t>
            </a:r>
            <a:r>
              <a:rPr lang="en-US" sz="1100" b="1" dirty="0" smtClean="0">
                <a:solidFill>
                  <a:schemeClr val="lt1"/>
                </a:solidFill>
              </a:rPr>
              <a:t>and </a:t>
            </a:r>
            <a:r>
              <a:rPr lang="en-US" sz="1100" b="1" dirty="0" smtClean="0">
                <a:solidFill>
                  <a:schemeClr val="lt1"/>
                </a:solidFill>
              </a:rPr>
              <a:t>southern </a:t>
            </a:r>
            <a:r>
              <a:rPr lang="en-US" sz="1100" b="1" dirty="0" smtClean="0">
                <a:solidFill>
                  <a:schemeClr val="lt1"/>
                </a:solidFill>
              </a:rPr>
              <a:t>Tanzania, southeastern </a:t>
            </a:r>
            <a:r>
              <a:rPr lang="en-US" sz="1100" b="1" dirty="0" smtClean="0">
                <a:solidFill>
                  <a:schemeClr val="lt1"/>
                </a:solidFill>
              </a:rPr>
              <a:t>and parts of east-central DRC</a:t>
            </a:r>
            <a:r>
              <a:rPr lang="en-US" sz="1100" b="1" dirty="0" smtClean="0">
                <a:solidFill>
                  <a:schemeClr val="lt1"/>
                </a:solidFill>
              </a:rPr>
              <a:t>, </a:t>
            </a:r>
            <a:r>
              <a:rPr lang="en-US" sz="1100" b="1" dirty="0" smtClean="0">
                <a:solidFill>
                  <a:schemeClr val="lt1"/>
                </a:solidFill>
              </a:rPr>
              <a:t>parts of west-central Angola, northwestern, central, and eastern Zambia</a:t>
            </a:r>
            <a:r>
              <a:rPr lang="en-US" sz="1100" b="1" dirty="0" smtClean="0">
                <a:solidFill>
                  <a:schemeClr val="lt1"/>
                </a:solidFill>
              </a:rPr>
              <a:t>, northern and west-central Mozambique, </a:t>
            </a:r>
            <a:r>
              <a:rPr lang="en-US" sz="1100" b="1" dirty="0" smtClean="0">
                <a:solidFill>
                  <a:schemeClr val="lt1"/>
                </a:solidFill>
              </a:rPr>
              <a:t>northern Zimbabwe</a:t>
            </a:r>
            <a:r>
              <a:rPr lang="en-US" sz="1100" b="1" dirty="0" smtClean="0">
                <a:solidFill>
                  <a:schemeClr val="lt1"/>
                </a:solidFill>
              </a:rPr>
              <a:t>, </a:t>
            </a:r>
            <a:r>
              <a:rPr lang="en-US" sz="1100" b="1" dirty="0" smtClean="0">
                <a:solidFill>
                  <a:schemeClr val="lt1"/>
                </a:solidFill>
              </a:rPr>
              <a:t>most of </a:t>
            </a:r>
            <a:r>
              <a:rPr lang="en-US" sz="1100" b="1" dirty="0" smtClean="0">
                <a:solidFill>
                  <a:schemeClr val="lt1"/>
                </a:solidFill>
              </a:rPr>
              <a:t>Malawi</a:t>
            </a:r>
            <a:r>
              <a:rPr lang="en-US" sz="1100" b="1" dirty="0" smtClean="0">
                <a:solidFill>
                  <a:schemeClr val="lt1"/>
                </a:solidFill>
              </a:rPr>
              <a:t>, northern, </a:t>
            </a:r>
            <a:r>
              <a:rPr lang="en-US" sz="1100" b="1" dirty="0" smtClean="0">
                <a:solidFill>
                  <a:schemeClr val="lt1"/>
                </a:solidFill>
              </a:rPr>
              <a:t>central</a:t>
            </a:r>
            <a:r>
              <a:rPr lang="en-US" sz="1100" b="1" dirty="0" smtClean="0">
                <a:solidFill>
                  <a:schemeClr val="lt1"/>
                </a:solidFill>
              </a:rPr>
              <a:t>, and parts of </a:t>
            </a:r>
            <a:r>
              <a:rPr lang="en-US" sz="1100" b="1" dirty="0" smtClean="0">
                <a:solidFill>
                  <a:schemeClr val="lt1"/>
                </a:solidFill>
              </a:rPr>
              <a:t>southeastern </a:t>
            </a:r>
            <a:r>
              <a:rPr lang="en-US" sz="1100" b="1" dirty="0" smtClean="0">
                <a:solidFill>
                  <a:schemeClr val="lt1"/>
                </a:solidFill>
              </a:rPr>
              <a:t>Madagascar, and Comoros.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southern Tanzania, northeastern and northwestern Zambia, parts of southeastern DRC, central Angola, and far northern Madagascar.</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17</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23</a:t>
            </a:r>
            <a:r>
              <a:rPr lang="en-US" sz="1600" b="1" dirty="0" smtClean="0">
                <a:solidFill>
                  <a:srgbClr val="FFFF00"/>
                </a:solidFill>
              </a:rPr>
              <a:t> </a:t>
            </a:r>
            <a:r>
              <a:rPr lang="en-US" sz="1600" b="1" dirty="0" smtClean="0">
                <a:solidFill>
                  <a:srgbClr val="FFFF00"/>
                </a:solidFill>
              </a:rPr>
              <a:t>Jan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4" cy="3159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4" cy="3159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3017</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356</cp:revision>
  <cp:lastPrinted>2023-11-06T15:14:42Z</cp:lastPrinted>
  <dcterms:modified xsi:type="dcterms:W3CDTF">2024-01-16T17:18:18Z</dcterms:modified>
</cp:coreProperties>
</file>