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6"/>
    <p:restoredTop sz="94231"/>
  </p:normalViewPr>
  <p:slideViewPr>
    <p:cSldViewPr snapToGrid="0">
      <p:cViewPr varScale="1">
        <p:scale>
          <a:sx n="70" d="100"/>
          <a:sy n="70" d="100"/>
        </p:scale>
        <p:origin x="36" y="2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22</a:t>
            </a:r>
            <a:r>
              <a:rPr lang="en-US" sz="2800" b="1" i="0" u="none" strike="noStrike" cap="none" dirty="0" smtClean="0">
                <a:solidFill>
                  <a:schemeClr val="lt1"/>
                </a:solidFill>
                <a:latin typeface="Arial"/>
                <a:ea typeface="Arial"/>
                <a:cs typeface="Arial"/>
                <a:sym typeface="Arial"/>
              </a:rPr>
              <a:t> January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23</a:t>
            </a:r>
            <a:r>
              <a:rPr lang="en-US" sz="1600" b="1" dirty="0" smtClean="0">
                <a:solidFill>
                  <a:srgbClr val="FFFF00"/>
                </a:solidFil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29</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Jan 2024</a:t>
            </a:r>
            <a:endParaRPr dirty="0"/>
          </a:p>
        </p:txBody>
      </p:sp>
      <p:sp>
        <p:nvSpPr>
          <p:cNvPr id="186" name="Google Shape;186;p10"/>
          <p:cNvSpPr txBox="1"/>
          <p:nvPr/>
        </p:nvSpPr>
        <p:spPr>
          <a:xfrm>
            <a:off x="4228625" y="1485830"/>
            <a:ext cx="4528500" cy="3046948"/>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 chance for weekly total rainfall to be below-normal (below 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along the Gulf of Guinea coast, and much of Southern Africa, including southern Madagascar There is above 80% chance for below-normal rainfall over southeastern Angola, eastern Namibia, southern Zambia, Botswana, Zimbabwe, eastern and northern South Africa, Lesotho, </a:t>
            </a:r>
            <a:r>
              <a:rPr lang="en-US" sz="1200" b="1" dirty="0" err="1">
                <a:solidFill>
                  <a:schemeClr val="bg1"/>
                </a:solidFill>
                <a:latin typeface="Arial" panose="020B0604020202020204" pitchFamily="34" charset="0"/>
              </a:rPr>
              <a:t>Eswatini</a:t>
            </a:r>
            <a:r>
              <a:rPr lang="en-US" sz="1200" b="1" dirty="0">
                <a:solidFill>
                  <a:schemeClr val="bg1"/>
                </a:solidFill>
                <a:latin typeface="Arial" panose="020B0604020202020204" pitchFamily="34" charset="0"/>
              </a:rPr>
              <a:t>, southern Malawi and Mozambique</a:t>
            </a:r>
            <a:r>
              <a:rPr lang="en-US" sz="1200" b="1" dirty="0" smtClean="0">
                <a:solidFill>
                  <a:schemeClr val="bg1"/>
                </a:solidFill>
                <a:latin typeface="Arial" panose="020B0604020202020204" pitchFamily="34" charset="0"/>
              </a:rPr>
              <a:t>.</a:t>
            </a:r>
            <a:endParaRPr lang="en-US" sz="1200" b="1" dirty="0" smtClean="0">
              <a:solidFill>
                <a:schemeClr val="bg1"/>
              </a:solidFill>
              <a:latin typeface="Calibri" panose="020F0502020204030204" pitchFamily="34" charset="0"/>
            </a:endParaRPr>
          </a:p>
          <a:p>
            <a:pPr algn="just" fontAlgn="base"/>
            <a:r>
              <a:rPr lang="en-US" sz="1200" b="1" dirty="0">
                <a:solidFill>
                  <a:schemeClr val="bg1"/>
                </a:solidFill>
              </a:rPr>
              <a:t/>
            </a:r>
            <a:br>
              <a:rPr lang="en-US" sz="1200" b="1" dirty="0">
                <a:solidFill>
                  <a:schemeClr val="bg1"/>
                </a:solidFill>
              </a:rPr>
            </a:br>
            <a:r>
              <a:rPr lang="en-US" sz="1200" b="1" dirty="0" smtClean="0">
                <a:solidFill>
                  <a:schemeClr val="bg1"/>
                </a:solidFill>
              </a:rPr>
              <a:t>2. </a:t>
            </a:r>
            <a:r>
              <a:rPr lang="en-US" sz="1200" b="1" dirty="0" smtClean="0">
                <a:solidFill>
                  <a:schemeClr val="bg1"/>
                </a:solidFill>
                <a:latin typeface="Arial" panose="020B0604020202020204" pitchFamily="34" charset="0"/>
              </a:rPr>
              <a:t>The </a:t>
            </a:r>
            <a:r>
              <a:rPr lang="en-US" sz="1200" b="1" dirty="0">
                <a:solidFill>
                  <a:schemeClr val="bg1"/>
                </a:solidFill>
                <a:latin typeface="Arial" panose="020B0604020202020204" pitchFamily="34" charset="0"/>
              </a:rPr>
              <a:t>probabilistic forecasts call for above 50% chance for weekly rainfall to be above-normal (above 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northern Angola, and much of Tanzania. There is above 80% chance for above-normal rainfall over eastern Tanzania.</a:t>
            </a:r>
            <a:endParaRPr lang="en-US" sz="1200" b="1" dirty="0">
              <a:solidFill>
                <a:schemeClr val="bg1"/>
              </a:solidFill>
              <a:latin typeface="Calibri" panose="020F0502020204030204" pitchFamily="34" charset="0"/>
            </a:endParaRPr>
          </a:p>
          <a:p>
            <a:r>
              <a:rPr lang="en-US" sz="1200" b="1" dirty="0">
                <a:solidFill>
                  <a:schemeClr val="bg1"/>
                </a:solidFill>
              </a:rPr>
              <a:t/>
            </a:r>
            <a:br>
              <a:rPr lang="en-US" sz="1200" b="1" dirty="0">
                <a:solidFill>
                  <a:schemeClr val="bg1"/>
                </a:solidFill>
              </a:rPr>
            </a:br>
            <a:endParaRPr lang="en-US" sz="1200" b="1" dirty="0">
              <a:solidFill>
                <a:schemeClr val="bg1"/>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23" y="1469203"/>
            <a:ext cx="3863619" cy="4999978"/>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30</a:t>
            </a:r>
            <a:r>
              <a:rPr lang="en-US" sz="1600" b="1" dirty="0" smtClean="0">
                <a:solidFill>
                  <a:srgbClr val="FFFF00"/>
                </a:solidFill>
              </a:rPr>
              <a:t> Jan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05</a:t>
            </a:r>
            <a:r>
              <a:rPr lang="en-US" sz="1600" b="1" dirty="0" smtClean="0">
                <a:solidFill>
                  <a:srgbClr val="FFFF00"/>
                </a:solidFill>
              </a:rPr>
              <a:t> Feb</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428766" y="1633275"/>
            <a:ext cx="4528500" cy="2677616"/>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 chance for weekly total rainfall to be below-normal (below 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pockets of southern Nigeria and northwestern DRC, and much of Southern Africa, including Madagascar. There is above 80% chance for below-normal rainfall over southeastern Angola, northeastern Namibia, southern Zambia, northern and eastern Botswana, Zimbabwe, southern Malawi, and central Mozambique</a:t>
            </a:r>
            <a:r>
              <a:rPr lang="en-US" sz="1200" b="1" dirty="0" smtClean="0">
                <a:solidFill>
                  <a:schemeClr val="bg1"/>
                </a:solidFill>
                <a:latin typeface="Arial" panose="020B0604020202020204" pitchFamily="34" charset="0"/>
              </a:rPr>
              <a:t>.</a:t>
            </a:r>
            <a:endParaRPr lang="en-US" sz="1200" b="1" dirty="0" smtClean="0">
              <a:solidFill>
                <a:schemeClr val="bg1"/>
              </a:solidFill>
              <a:latin typeface="Calibri" panose="020F0502020204030204" pitchFamily="34" charset="0"/>
            </a:endParaRPr>
          </a:p>
          <a:p>
            <a:pPr algn="just" fontAlgn="base"/>
            <a:r>
              <a:rPr lang="en-US" sz="1200" b="1" dirty="0">
                <a:solidFill>
                  <a:schemeClr val="bg1"/>
                </a:solidFill>
              </a:rPr>
              <a:t/>
            </a:r>
            <a:br>
              <a:rPr lang="en-US" sz="1200" b="1" dirty="0">
                <a:solidFill>
                  <a:schemeClr val="bg1"/>
                </a:solidFill>
              </a:rPr>
            </a:br>
            <a:r>
              <a:rPr lang="en-US" sz="1200" b="1" dirty="0" smtClean="0">
                <a:solidFill>
                  <a:schemeClr val="bg1"/>
                </a:solidFill>
              </a:rPr>
              <a:t>2. </a:t>
            </a:r>
            <a:r>
              <a:rPr lang="en-US" sz="1200" b="1" dirty="0" smtClean="0">
                <a:solidFill>
                  <a:schemeClr val="bg1"/>
                </a:solidFill>
                <a:latin typeface="Arial" panose="020B0604020202020204" pitchFamily="34" charset="0"/>
              </a:rPr>
              <a:t>The </a:t>
            </a:r>
            <a:r>
              <a:rPr lang="en-US" sz="1200" b="1" dirty="0">
                <a:solidFill>
                  <a:schemeClr val="bg1"/>
                </a:solidFill>
                <a:latin typeface="Arial" panose="020B0604020202020204" pitchFamily="34" charset="0"/>
              </a:rPr>
              <a:t>probabilistic forecasts call for above 50% chance for weekly rainfall to be above-normal (above 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southern DRC, northern Angola and much of Tanzania. There is above 65% chance for above normal rainfall over northern Angola and much of Tanzania</a:t>
            </a:r>
            <a:r>
              <a:rPr lang="en-US" sz="1200" b="1" dirty="0" smtClean="0">
                <a:solidFill>
                  <a:schemeClr val="bg1"/>
                </a:solidFill>
                <a:latin typeface="Arial" panose="020B0604020202020204" pitchFamily="34" charset="0"/>
              </a:rPr>
              <a:t>.</a:t>
            </a:r>
            <a:endParaRPr lang="en-US" sz="1200" b="1" dirty="0">
              <a:solidFill>
                <a:schemeClr val="bg1"/>
              </a:solidFill>
              <a:latin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47" y="1365956"/>
            <a:ext cx="4010674" cy="5190284"/>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50" b="1" dirty="0">
                <a:solidFill>
                  <a:schemeClr val="lt1"/>
                </a:solidFill>
                <a:latin typeface="+mj-lt"/>
              </a:rPr>
              <a:t>Over the past 30 days, in East Africa, above-average rainfall was observed in many parts of Tanzania, parts of east-central and southern Uganda, southern Kenya, Burundi, Rwanda, far southeastern Somalia, and a small portion of southwestern Ethiopia. Rainfall was below-average over  southeastern South Sudan and parts of southwestern Ethiopia. In Central Africa, rainfall was above-average across far southwestern, parts of central, and southeastern DRC, far southwestern Gabon, and southwestern and east-central Congo. Below-average rainfall was observed in central and eastern Equatorial Guinea, most of Gabon, most of northern and central Congo, much of northern, parts of central, and much of southwestern DRC, southern CAR, and southern Cameroon. In West Africa, rainfall was above-average from coastal areas of eastern Liberia to southwestern Ghana. Rainfall was below average in coastal parts of central Liberia, northwestern Ghana,  and south-central Nigeria. In southern Africa, above-average rainfall was observed in far northwestern and south-central Angola, northwestern, parts of northeastern, and pockets of east-central Namibia, central and eastern Zambia, southern, west-central, and parts of northern Mozambique, southern and northern Zimbabwe, southern and eastern Botswana, Lesotho, </a:t>
            </a:r>
            <a:r>
              <a:rPr lang="en-US" sz="950" b="1" dirty="0" err="1">
                <a:solidFill>
                  <a:schemeClr val="lt1"/>
                </a:solidFill>
                <a:latin typeface="+mj-lt"/>
              </a:rPr>
              <a:t>Eswatini</a:t>
            </a:r>
            <a:r>
              <a:rPr lang="en-US" sz="950" b="1" dirty="0">
                <a:solidFill>
                  <a:schemeClr val="lt1"/>
                </a:solidFill>
                <a:latin typeface="+mj-lt"/>
              </a:rPr>
              <a:t>, eastern and central South Africa, Malawi, and southern, east-central, and far northern Madagascar. Below-average rainfall was observed in central, southwestern, much of northern, and eastern Angola, northwestern and southwestern Zambia, eastern Zimbabwe, northwestern and central Botswana, northeastern and central Namibia, parts of central Mozambique, Comoros, and west-central and parts of northern </a:t>
            </a:r>
            <a:r>
              <a:rPr lang="en-US" sz="950" b="1" dirty="0" smtClean="0">
                <a:solidFill>
                  <a:schemeClr val="lt1"/>
                </a:solidFill>
                <a:latin typeface="+mj-lt"/>
              </a:rPr>
              <a:t>Madagascar.</a:t>
            </a:r>
          </a:p>
          <a:p>
            <a:pPr algn="just">
              <a:buClr>
                <a:schemeClr val="bg1"/>
              </a:buClr>
              <a:buSzPts val="950"/>
            </a:pPr>
            <a:endParaRPr lang="en-US" sz="950" b="1" dirty="0">
              <a:solidFill>
                <a:schemeClr val="lt1"/>
              </a:solidFill>
              <a:latin typeface="+mj-lt"/>
            </a:endParaRPr>
          </a:p>
          <a:p>
            <a:pPr algn="just">
              <a:buClr>
                <a:schemeClr val="bg1"/>
              </a:buClr>
              <a:buSzPts val="950"/>
            </a:pPr>
            <a:r>
              <a:rPr lang="en-US" sz="950" b="1" dirty="0" smtClean="0">
                <a:solidFill>
                  <a:schemeClr val="lt1"/>
                </a:solidFill>
                <a:latin typeface="+mj-lt"/>
              </a:rPr>
              <a:t>During </a:t>
            </a:r>
            <a:r>
              <a:rPr lang="en-US" sz="950" b="1" dirty="0">
                <a:solidFill>
                  <a:schemeClr val="lt1"/>
                </a:solidFill>
                <a:latin typeface="+mj-lt"/>
              </a:rPr>
              <a:t>the past 7 days, in East Africa, rainfall was above-average in southwestern Uganda, southwestern, parts of central, southeastern, and parts of northwestern Kenya, north-central Rwanda, central Burundi, central and eastern Tanzania, southeastern Somalia, and parts of southwestern Ethiopia. In central Africa, above-average rainfall was observed over pockets of west-central and southeastern DRC, southeastern Congo, and far northwestern Gabon. Rainfall was below-average over much of eastern, western, and southern DRC, central and southwestern Congo, most of Gabon, parts of far southern Cameroon, and Equatorial Guinea. In West Africa, rainfall was above normal in southeastern Liberia and a small portion of southeastern Cote d’Ivoire. Rainfall was below average in parts of east-central Liberia, southwestern Cote d’Ivoire, north-central Ghana, Togo, and Benin, and coastal parts of southwestern and south-central Nigeria. In southern Africa, rainfall was above-average over a small portion of south-central Angola, central, eastern, and southern Zambia, most of Malawi, far northwestern, northeastern, west-central, east-central, and southeastern Mozambique, far northeastern Namibia, eastern Botswana, northeastern and southeastern South Africa, northeastern Lesotho, northern, parts of central, and southwestern Zimbabwe, and northern, central, Comoros, and coastal portions of southeastern Madagascar. Below-average rainfall was observed over most of Angola, northwestern and northeastern Zambia, parts of northeastern, central, and southern Mozambique, southeastern Zimbabwe, much of northern and central Namibia, northwestern and central Botswana, central and east-central South Africa, western Lesotho, northern and central </a:t>
            </a:r>
            <a:r>
              <a:rPr lang="en-US" sz="950" b="1" dirty="0" err="1">
                <a:solidFill>
                  <a:schemeClr val="lt1"/>
                </a:solidFill>
                <a:latin typeface="+mj-lt"/>
              </a:rPr>
              <a:t>Eswatini</a:t>
            </a:r>
            <a:r>
              <a:rPr lang="en-US" sz="950" b="1" dirty="0">
                <a:solidFill>
                  <a:schemeClr val="lt1"/>
                </a:solidFill>
                <a:latin typeface="+mj-lt"/>
              </a:rPr>
              <a:t>, and most of southern Madagascar. </a:t>
            </a:r>
          </a:p>
          <a:p>
            <a:pPr marL="114300" indent="0" algn="just">
              <a:buClr>
                <a:schemeClr val="bg1"/>
              </a:buClr>
              <a:buSzPts val="950"/>
              <a:buNone/>
            </a:pPr>
            <a:endParaRPr lang="en-US" sz="950" b="1" dirty="0" smtClean="0">
              <a:solidFill>
                <a:schemeClr val="bg1"/>
              </a:solidFill>
              <a:latin typeface="+mj-lt"/>
            </a:endParaRPr>
          </a:p>
          <a:p>
            <a:pPr algn="just">
              <a:buClr>
                <a:schemeClr val="bg1"/>
              </a:buClr>
              <a:buSzPts val="950"/>
            </a:pPr>
            <a:r>
              <a:rPr lang="en-US" sz="950" b="1" dirty="0">
                <a:solidFill>
                  <a:schemeClr val="bg1"/>
                </a:solidFill>
                <a:latin typeface="+mj-lt"/>
              </a:rPr>
              <a:t>The Week-1 outlook calls for above-average rainfall in central and southwestern Angola, most of Rwanda and Burundi, northern, parts of central, and eastern Tanzania, southwestern Kenya, and parts of northern and central Madagascar. In contrast, there is an increased chance for below-average rainfall across coastal portions of the Gulf of Guinea region, Equatorial Guinea, Gabon, Congo, parts of central and southeastern DRC, east-central and southeastern Angola, Zambia, Malawi, southwestern Tanzania, Zimbabwe, Mozambique, Botswana, southern, central, and eastern South Africa, Lesotho, </a:t>
            </a:r>
            <a:r>
              <a:rPr lang="en-US" sz="950" b="1" dirty="0" err="1">
                <a:solidFill>
                  <a:schemeClr val="bg1"/>
                </a:solidFill>
                <a:latin typeface="+mj-lt"/>
              </a:rPr>
              <a:t>Eswatini</a:t>
            </a:r>
            <a:r>
              <a:rPr lang="en-US" sz="950" b="1" dirty="0">
                <a:solidFill>
                  <a:schemeClr val="bg1"/>
                </a:solidFill>
                <a:latin typeface="+mj-lt"/>
              </a:rPr>
              <a:t>, parts of central and northeastern Namibia, Comoros, and much of western, eastern, and southern Madagascar. The Week-2 outlook calls for above-normal rainfall in western, parts of central, and northern Angola, southern and east-central DRC, southwestern Congo, Rwanda, Burundi, Tanzania, northern Malawi, far northwestern Mozambique, northwestern Zambia, southwestern and parts of central Kenya, parts of central and southwestern Ethiopia, and a small portion of central Madagascar. In contrast, there is an increased chance for below-average rainfall in coastal portions of the Gulf of Guinea region, southwestern Cameroon, southeastern Angola, western, central, and southern Zambia, northeastern Namibia, northern, central, and eastern Botswana, Zimbabwe, Lesotho, </a:t>
            </a:r>
            <a:r>
              <a:rPr lang="en-US" sz="950" b="1" dirty="0" err="1">
                <a:solidFill>
                  <a:schemeClr val="bg1"/>
                </a:solidFill>
                <a:latin typeface="+mj-lt"/>
              </a:rPr>
              <a:t>Eswatini</a:t>
            </a:r>
            <a:r>
              <a:rPr lang="en-US" sz="950" b="1" dirty="0">
                <a:solidFill>
                  <a:schemeClr val="bg1"/>
                </a:solidFill>
                <a:latin typeface="+mj-lt"/>
              </a:rPr>
              <a:t>, eastern and parts of central South Africa, central and southern Malawi, most of Mozambique, Comoros, and most of Madagascar.</a:t>
            </a:r>
          </a:p>
          <a:p>
            <a:pPr algn="just">
              <a:buClr>
                <a:schemeClr val="bg1"/>
              </a:buClr>
              <a:buSzPts val="950"/>
            </a:pPr>
            <a:endParaRPr lang="en-US" sz="950" b="1" dirty="0">
              <a:solidFill>
                <a:schemeClr val="bg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5185995"/>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lt1"/>
                </a:solidFill>
              </a:rPr>
              <a:t>During </a:t>
            </a:r>
            <a:r>
              <a:rPr lang="en-US" sz="1100" b="1" dirty="0">
                <a:solidFill>
                  <a:schemeClr val="lt1"/>
                </a:solidFill>
              </a:rPr>
              <a:t>the past 7 days, in East Africa, rainfall was above-average in </a:t>
            </a:r>
            <a:r>
              <a:rPr lang="en-US" sz="1100" b="1" dirty="0" smtClean="0">
                <a:solidFill>
                  <a:schemeClr val="lt1"/>
                </a:solidFill>
              </a:rPr>
              <a:t>southwestern Uganda, southwestern, parts of central, southeastern, and parts of northwestern Kenya, north-central Rwanda, central Burundi, central and eastern Tanzania, southeastern Somalia, and parts of southwestern Ethiopia. In </a:t>
            </a:r>
            <a:r>
              <a:rPr lang="en-US" sz="1100" b="1" dirty="0">
                <a:solidFill>
                  <a:schemeClr val="lt1"/>
                </a:solidFill>
              </a:rPr>
              <a:t>central Africa, above-average rainfall was observed </a:t>
            </a:r>
            <a:r>
              <a:rPr lang="en-US" sz="1100" b="1" dirty="0" smtClean="0">
                <a:solidFill>
                  <a:schemeClr val="lt1"/>
                </a:solidFill>
              </a:rPr>
              <a:t>over pockets of west-central and southeastern DRC, southeastern Congo, and far northwestern Gabon. </a:t>
            </a:r>
            <a:r>
              <a:rPr lang="en-US" sz="1100" b="1" dirty="0">
                <a:solidFill>
                  <a:schemeClr val="lt1"/>
                </a:solidFill>
              </a:rPr>
              <a:t>Rainfall was below-average </a:t>
            </a:r>
            <a:r>
              <a:rPr lang="en-US" sz="1100" b="1" dirty="0" smtClean="0">
                <a:solidFill>
                  <a:schemeClr val="lt1"/>
                </a:solidFill>
              </a:rPr>
              <a:t>over much of eastern, western, and southern DRC, central and southwestern Congo, most of Gabon, parts of far southern Cameroon, and Equatorial Guinea. </a:t>
            </a:r>
            <a:r>
              <a:rPr lang="en-US" sz="1100" b="1" dirty="0">
                <a:solidFill>
                  <a:schemeClr val="lt1"/>
                </a:solidFill>
              </a:rPr>
              <a:t>In West Africa, </a:t>
            </a:r>
            <a:r>
              <a:rPr lang="en-US" sz="1100" b="1" dirty="0" smtClean="0">
                <a:solidFill>
                  <a:schemeClr val="lt1"/>
                </a:solidFill>
              </a:rPr>
              <a:t>rainfall was above normal in southeastern Liberia and a small portion of southeastern Cote d’Ivoire. Rainfall was below average in parts of east-central Liberia, southwestern Cote d’Ivoire, north-central Ghana, Togo, and Benin, and coastal parts of southwestern and south-central Nigeria. In </a:t>
            </a:r>
            <a:r>
              <a:rPr lang="en-US" sz="1100" b="1" dirty="0">
                <a:solidFill>
                  <a:schemeClr val="lt1"/>
                </a:solidFill>
              </a:rPr>
              <a:t>southern Africa, rainfall was above-average </a:t>
            </a:r>
            <a:r>
              <a:rPr lang="en-US" sz="1100" b="1" dirty="0" smtClean="0">
                <a:solidFill>
                  <a:schemeClr val="lt1"/>
                </a:solidFill>
              </a:rPr>
              <a:t>over a small portion of south-central Angola, central, eastern, and southern Zambia, most of Malawi, far northwestern, northeastern, west-central, east-central, and southeastern Mozambique, far northeastern Namibia, eastern Botswana, northeastern and southeastern South Africa, northeastern Lesotho, northern, parts of central, and southwestern Zimbabwe, and northern, central, Comoros, and coastal portions of southeastern Madagascar. </a:t>
            </a:r>
            <a:r>
              <a:rPr lang="en-US" sz="1100" b="1" dirty="0">
                <a:solidFill>
                  <a:schemeClr val="lt1"/>
                </a:solidFill>
              </a:rPr>
              <a:t>Below-average rainfall was observed </a:t>
            </a:r>
            <a:r>
              <a:rPr lang="en-US" sz="1100" b="1" dirty="0" smtClean="0">
                <a:solidFill>
                  <a:schemeClr val="lt1"/>
                </a:solidFill>
              </a:rPr>
              <a:t>over most of Angola, northwestern and northeastern Zambia, parts of northeastern, central, and southern Mozambique, southeastern Zimbabwe, much of northern and central Namibia, northwestern and central Botswana, central and east-central South Africa, western Lesotho, northern and central </a:t>
            </a:r>
            <a:r>
              <a:rPr lang="en-US" sz="1100" b="1" dirty="0" err="1" smtClean="0">
                <a:solidFill>
                  <a:schemeClr val="lt1"/>
                </a:solidFill>
              </a:rPr>
              <a:t>Eswatini</a:t>
            </a:r>
            <a:r>
              <a:rPr lang="en-US" sz="1100" b="1" dirty="0" smtClean="0">
                <a:solidFill>
                  <a:schemeClr val="lt1"/>
                </a:solidFill>
              </a:rPr>
              <a:t>, and most of southern Madagascar. </a:t>
            </a:r>
            <a:endParaRPr lang="en-US" sz="1100" b="1" dirty="0">
              <a:solidFill>
                <a:schemeClr val="lt1"/>
              </a:solidFill>
            </a:endParaRPr>
          </a:p>
          <a:p>
            <a:pPr marL="323850" indent="-171450" algn="just">
              <a:buClrTx/>
              <a:buSzPts val="1200"/>
              <a:buFont typeface="Arial" panose="020B0604020202020204" pitchFamily="34" charset="0"/>
              <a:buChar char="•"/>
            </a:pPr>
            <a:endParaRPr lang="en-US" sz="110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a:t>
            </a:r>
            <a:r>
              <a:rPr lang="en-US" sz="1100" b="1" dirty="0" smtClean="0">
                <a:solidFill>
                  <a:schemeClr val="bg1"/>
                </a:solidFill>
              </a:rPr>
              <a:t>in central and southwestern Angola, most of Rwanda and Burundi, northern, parts of central, and eastern Tanzania, southwestern Kenya, and parts of northern and central Madagascar. </a:t>
            </a:r>
            <a:r>
              <a:rPr lang="en-US" sz="1100" b="1" dirty="0">
                <a:solidFill>
                  <a:schemeClr val="bg1"/>
                </a:solidFill>
              </a:rPr>
              <a:t>In contrast, there is an increased chance for below-average </a:t>
            </a:r>
            <a:r>
              <a:rPr lang="en-US" sz="1100" b="1" dirty="0" smtClean="0">
                <a:solidFill>
                  <a:schemeClr val="bg1"/>
                </a:solidFill>
              </a:rPr>
              <a:t>rainfall across coastal portions of the Gulf of Guinea region, Equatorial Guinea, Gabon, Congo, parts of central and southeastern DRC, east-central and southeastern Angola, Zambia, Malawi, southwestern Tanzania, Zimbabwe, Mozambique, Botswana, southern, central, and eastern South Africa, Lesotho, </a:t>
            </a:r>
            <a:r>
              <a:rPr lang="en-US" sz="1100" b="1" dirty="0" err="1" smtClean="0">
                <a:solidFill>
                  <a:schemeClr val="bg1"/>
                </a:solidFill>
              </a:rPr>
              <a:t>Eswatini</a:t>
            </a:r>
            <a:r>
              <a:rPr lang="en-US" sz="1100" b="1" dirty="0" smtClean="0">
                <a:solidFill>
                  <a:schemeClr val="bg1"/>
                </a:solidFill>
              </a:rPr>
              <a:t>, parts of central and northeastern Namibia, Comoros, and much of western, eastern, and southern Madagascar. The </a:t>
            </a:r>
            <a:r>
              <a:rPr lang="en-US" sz="1100" b="1" dirty="0">
                <a:solidFill>
                  <a:schemeClr val="bg1"/>
                </a:solidFill>
              </a:rPr>
              <a:t>Week-2 outlook calls for above-normal rainfall </a:t>
            </a:r>
            <a:r>
              <a:rPr lang="en-US" sz="1100" b="1" dirty="0" smtClean="0">
                <a:solidFill>
                  <a:schemeClr val="bg1"/>
                </a:solidFill>
              </a:rPr>
              <a:t>in western, parts of central, and northern Angola, southern and east-central DRC, southwestern Congo, Rwanda, Burundi, Tanzania, northern Malawi, far northwestern Mozambique, northwestern Zambia, southwestern and parts of central Kenya, parts of central and southwestern Ethiopia, and a small portion of central Madagascar. </a:t>
            </a:r>
            <a:r>
              <a:rPr lang="en-US" sz="1100" b="1" dirty="0">
                <a:solidFill>
                  <a:schemeClr val="bg1"/>
                </a:solidFill>
              </a:rPr>
              <a:t>In contrast, there is an increased chance for below-average </a:t>
            </a:r>
            <a:r>
              <a:rPr lang="en-US" sz="1100" b="1" dirty="0" smtClean="0">
                <a:solidFill>
                  <a:schemeClr val="bg1"/>
                </a:solidFill>
              </a:rPr>
              <a:t>rainfall in coastal portions of the Gulf of Guinea region, southwestern Cameroon, southeastern Angola, western, central, and southern Zambia, northeastern Namibia, northern, central, and eastern Botswana, Zimbabwe, Lesotho, </a:t>
            </a:r>
            <a:r>
              <a:rPr lang="en-US" sz="1100" b="1" dirty="0" err="1" smtClean="0">
                <a:solidFill>
                  <a:schemeClr val="bg1"/>
                </a:solidFill>
              </a:rPr>
              <a:t>Eswatini</a:t>
            </a:r>
            <a:r>
              <a:rPr lang="en-US" sz="1100" b="1" dirty="0" smtClean="0">
                <a:solidFill>
                  <a:schemeClr val="bg1"/>
                </a:solidFill>
              </a:rPr>
              <a:t>, eastern and parts of central South Africa, central and southern Malawi, most of Mozambique, Comoros, and most of Madagascar.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0" y="4553141"/>
            <a:ext cx="9100457" cy="2329059"/>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950" b="1" dirty="0" smtClean="0">
                <a:solidFill>
                  <a:schemeClr val="accent3"/>
                </a:solidFill>
                <a:latin typeface="+mj-lt"/>
              </a:rPr>
              <a:t>Over </a:t>
            </a:r>
            <a:r>
              <a:rPr lang="en-US" sz="950" b="1" dirty="0">
                <a:solidFill>
                  <a:schemeClr val="accent3"/>
                </a:solidFill>
                <a:latin typeface="+mj-lt"/>
              </a:rPr>
              <a:t>the past 90 days, in East Africa, above-average rainfall was observed in many parts of </a:t>
            </a:r>
            <a:r>
              <a:rPr lang="en-US" sz="950" b="1" dirty="0" smtClean="0">
                <a:solidFill>
                  <a:schemeClr val="accent3"/>
                </a:solidFill>
                <a:latin typeface="+mj-lt"/>
              </a:rPr>
              <a:t>southern and eastern Sudan, South </a:t>
            </a:r>
            <a:r>
              <a:rPr lang="en-US" sz="950" b="1" dirty="0">
                <a:solidFill>
                  <a:schemeClr val="accent3"/>
                </a:solidFill>
                <a:latin typeface="+mj-lt"/>
              </a:rPr>
              <a:t>Sudan, Kenya, Tanzania, </a:t>
            </a:r>
            <a:r>
              <a:rPr lang="en-US" sz="950" b="1" dirty="0" smtClean="0">
                <a:solidFill>
                  <a:schemeClr val="accent3"/>
                </a:solidFill>
                <a:latin typeface="+mj-lt"/>
              </a:rPr>
              <a:t>Burundi, Rwanda, Uganda</a:t>
            </a:r>
            <a:r>
              <a:rPr lang="en-US" sz="950" b="1" dirty="0">
                <a:solidFill>
                  <a:schemeClr val="accent3"/>
                </a:solidFill>
                <a:latin typeface="+mj-lt"/>
              </a:rPr>
              <a:t>, </a:t>
            </a:r>
            <a:r>
              <a:rPr lang="en-US" sz="950" b="1" dirty="0" smtClean="0">
                <a:solidFill>
                  <a:schemeClr val="accent3"/>
                </a:solidFill>
                <a:latin typeface="+mj-lt"/>
              </a:rPr>
              <a:t>western </a:t>
            </a:r>
            <a:r>
              <a:rPr lang="en-US" sz="950" b="1" dirty="0">
                <a:solidFill>
                  <a:schemeClr val="accent3"/>
                </a:solidFill>
                <a:latin typeface="+mj-lt"/>
              </a:rPr>
              <a:t>and central Eritrea, northern, western, </a:t>
            </a:r>
            <a:r>
              <a:rPr lang="en-US" sz="950" b="1" dirty="0" smtClean="0">
                <a:solidFill>
                  <a:schemeClr val="accent3"/>
                </a:solidFill>
                <a:latin typeface="+mj-lt"/>
              </a:rPr>
              <a:t>parts of central, and southern </a:t>
            </a:r>
            <a:r>
              <a:rPr lang="en-US" sz="950" b="1" dirty="0">
                <a:solidFill>
                  <a:schemeClr val="accent3"/>
                </a:solidFill>
                <a:latin typeface="+mj-lt"/>
              </a:rPr>
              <a:t>Ethiopia, and southern, central, </a:t>
            </a:r>
            <a:r>
              <a:rPr lang="en-US" sz="950" b="1" dirty="0" smtClean="0">
                <a:solidFill>
                  <a:schemeClr val="accent3"/>
                </a:solidFill>
                <a:latin typeface="+mj-lt"/>
              </a:rPr>
              <a:t>and western </a:t>
            </a:r>
            <a:r>
              <a:rPr lang="en-US" sz="950" b="1" dirty="0">
                <a:solidFill>
                  <a:schemeClr val="accent3"/>
                </a:solidFill>
                <a:latin typeface="+mj-lt"/>
              </a:rPr>
              <a:t>Somalia. Rainfall was below-average over </a:t>
            </a:r>
            <a:r>
              <a:rPr lang="en-US" sz="950" b="1" dirty="0" smtClean="0">
                <a:solidFill>
                  <a:schemeClr val="accent3"/>
                </a:solidFill>
                <a:latin typeface="+mj-lt"/>
              </a:rPr>
              <a:t>parts of central </a:t>
            </a:r>
            <a:r>
              <a:rPr lang="en-US" sz="950" b="1" dirty="0" smtClean="0">
                <a:solidFill>
                  <a:schemeClr val="accent3"/>
                </a:solidFill>
                <a:latin typeface="+mj-lt"/>
              </a:rPr>
              <a:t>Ethiopia, northeastern Uganda, and </a:t>
            </a:r>
            <a:r>
              <a:rPr lang="en-US" sz="950" b="1" dirty="0" smtClean="0">
                <a:solidFill>
                  <a:schemeClr val="accent3"/>
                </a:solidFill>
                <a:latin typeface="+mj-lt"/>
              </a:rPr>
              <a:t>southeastern South Sudan. In </a:t>
            </a:r>
            <a:r>
              <a:rPr lang="en-US" sz="950" b="1" dirty="0">
                <a:solidFill>
                  <a:schemeClr val="accent3"/>
                </a:solidFill>
                <a:latin typeface="+mj-lt"/>
              </a:rPr>
              <a:t>Central Africa, rainfall was above-average in many parts of CAR</a:t>
            </a:r>
            <a:r>
              <a:rPr lang="en-US" sz="950" b="1" dirty="0" smtClean="0">
                <a:solidFill>
                  <a:schemeClr val="accent3"/>
                </a:solidFill>
                <a:latin typeface="+mj-lt"/>
              </a:rPr>
              <a:t>, </a:t>
            </a:r>
            <a:r>
              <a:rPr lang="en-US" sz="950" b="1" dirty="0" smtClean="0">
                <a:solidFill>
                  <a:schemeClr val="accent3"/>
                </a:solidFill>
                <a:latin typeface="+mj-lt"/>
              </a:rPr>
              <a:t>much </a:t>
            </a:r>
            <a:r>
              <a:rPr lang="en-US" sz="950" b="1" dirty="0" smtClean="0">
                <a:solidFill>
                  <a:schemeClr val="accent3"/>
                </a:solidFill>
                <a:latin typeface="+mj-lt"/>
              </a:rPr>
              <a:t>of </a:t>
            </a:r>
            <a:r>
              <a:rPr lang="en-US" sz="950" b="1" dirty="0" smtClean="0">
                <a:solidFill>
                  <a:schemeClr val="accent3"/>
                </a:solidFill>
                <a:latin typeface="+mj-lt"/>
              </a:rPr>
              <a:t>northern and central DRC</a:t>
            </a:r>
            <a:r>
              <a:rPr lang="en-US" sz="950" b="1" dirty="0" smtClean="0">
                <a:solidFill>
                  <a:schemeClr val="accent3"/>
                </a:solidFill>
                <a:latin typeface="+mj-lt"/>
              </a:rPr>
              <a:t>, </a:t>
            </a:r>
            <a:r>
              <a:rPr lang="en-US" sz="950" b="1" dirty="0" smtClean="0">
                <a:solidFill>
                  <a:schemeClr val="accent3"/>
                </a:solidFill>
                <a:latin typeface="+mj-lt"/>
              </a:rPr>
              <a:t>northern, central, and southwestern</a:t>
            </a:r>
            <a:r>
              <a:rPr lang="en-US" sz="950" b="1" dirty="0" smtClean="0">
                <a:solidFill>
                  <a:schemeClr val="accent3"/>
                </a:solidFill>
                <a:latin typeface="+mj-lt"/>
              </a:rPr>
              <a:t> </a:t>
            </a:r>
            <a:r>
              <a:rPr lang="en-US" sz="950" b="1" dirty="0" smtClean="0">
                <a:solidFill>
                  <a:schemeClr val="accent3"/>
                </a:solidFill>
                <a:latin typeface="+mj-lt"/>
              </a:rPr>
              <a:t>Congo</a:t>
            </a:r>
            <a:r>
              <a:rPr lang="en-US" sz="950" b="1" dirty="0">
                <a:solidFill>
                  <a:schemeClr val="accent3"/>
                </a:solidFill>
                <a:latin typeface="+mj-lt"/>
              </a:rPr>
              <a:t>, </a:t>
            </a:r>
            <a:r>
              <a:rPr lang="en-US" sz="950" b="1" dirty="0" smtClean="0">
                <a:solidFill>
                  <a:schemeClr val="accent3"/>
                </a:solidFill>
                <a:latin typeface="+mj-lt"/>
              </a:rPr>
              <a:t>east-central, </a:t>
            </a:r>
            <a:r>
              <a:rPr lang="en-US" sz="950" b="1" dirty="0" smtClean="0">
                <a:solidFill>
                  <a:schemeClr val="accent3"/>
                </a:solidFill>
                <a:latin typeface="+mj-lt"/>
              </a:rPr>
              <a:t>northwestern</a:t>
            </a:r>
            <a:r>
              <a:rPr lang="en-US" sz="950" b="1" dirty="0" smtClean="0">
                <a:solidFill>
                  <a:schemeClr val="accent3"/>
                </a:solidFill>
                <a:latin typeface="+mj-lt"/>
              </a:rPr>
              <a:t>, </a:t>
            </a:r>
            <a:r>
              <a:rPr lang="en-US" sz="950" b="1" dirty="0">
                <a:solidFill>
                  <a:schemeClr val="accent3"/>
                </a:solidFill>
                <a:latin typeface="+mj-lt"/>
              </a:rPr>
              <a:t>and </a:t>
            </a:r>
            <a:r>
              <a:rPr lang="en-US" sz="950" b="1" dirty="0" smtClean="0">
                <a:solidFill>
                  <a:schemeClr val="accent3"/>
                </a:solidFill>
                <a:latin typeface="+mj-lt"/>
              </a:rPr>
              <a:t>south-central </a:t>
            </a:r>
            <a:r>
              <a:rPr lang="en-US" sz="950" b="1" dirty="0">
                <a:solidFill>
                  <a:schemeClr val="accent3"/>
                </a:solidFill>
                <a:latin typeface="+mj-lt"/>
              </a:rPr>
              <a:t>Gabon, </a:t>
            </a:r>
            <a:r>
              <a:rPr lang="en-US" sz="950" b="1" dirty="0" smtClean="0">
                <a:solidFill>
                  <a:schemeClr val="accent3"/>
                </a:solidFill>
                <a:latin typeface="+mj-lt"/>
              </a:rPr>
              <a:t>western and northern Equatorial Guinea, </a:t>
            </a:r>
            <a:r>
              <a:rPr lang="en-US" sz="950" b="1" dirty="0" smtClean="0">
                <a:solidFill>
                  <a:schemeClr val="accent3"/>
                </a:solidFill>
                <a:latin typeface="+mj-lt"/>
              </a:rPr>
              <a:t>and southwestern </a:t>
            </a:r>
            <a:r>
              <a:rPr lang="en-US" sz="950" b="1" dirty="0">
                <a:solidFill>
                  <a:schemeClr val="accent3"/>
                </a:solidFill>
                <a:latin typeface="+mj-lt"/>
              </a:rPr>
              <a:t>and </a:t>
            </a:r>
            <a:r>
              <a:rPr lang="en-US" sz="950" b="1" dirty="0" smtClean="0">
                <a:solidFill>
                  <a:schemeClr val="accent3"/>
                </a:solidFill>
                <a:latin typeface="+mj-lt"/>
              </a:rPr>
              <a:t>southeastern </a:t>
            </a:r>
            <a:r>
              <a:rPr lang="en-US" sz="950" b="1" dirty="0">
                <a:solidFill>
                  <a:schemeClr val="accent3"/>
                </a:solidFill>
                <a:latin typeface="+mj-lt"/>
              </a:rPr>
              <a:t>Cameroon. Rainfall was below-average over </a:t>
            </a:r>
            <a:r>
              <a:rPr lang="en-US" sz="950" b="1" dirty="0" smtClean="0">
                <a:solidFill>
                  <a:schemeClr val="accent3"/>
                </a:solidFill>
                <a:latin typeface="+mj-lt"/>
              </a:rPr>
              <a:t>central </a:t>
            </a:r>
            <a:r>
              <a:rPr lang="en-US" sz="950" b="1" dirty="0" smtClean="0">
                <a:solidFill>
                  <a:schemeClr val="accent3"/>
                </a:solidFill>
                <a:latin typeface="+mj-lt"/>
              </a:rPr>
              <a:t>and south-central </a:t>
            </a:r>
            <a:r>
              <a:rPr lang="en-US" sz="950" b="1" dirty="0">
                <a:solidFill>
                  <a:schemeClr val="accent3"/>
                </a:solidFill>
                <a:latin typeface="+mj-lt"/>
              </a:rPr>
              <a:t>Cameroon, southern Equatorial Guinea, </a:t>
            </a:r>
            <a:r>
              <a:rPr lang="en-US" sz="950" b="1" dirty="0" smtClean="0">
                <a:solidFill>
                  <a:schemeClr val="accent3"/>
                </a:solidFill>
                <a:latin typeface="+mj-lt"/>
              </a:rPr>
              <a:t>northern, west-central, and southeastern </a:t>
            </a:r>
            <a:r>
              <a:rPr lang="en-US" sz="950" b="1" dirty="0">
                <a:solidFill>
                  <a:schemeClr val="accent3"/>
                </a:solidFill>
                <a:latin typeface="+mj-lt"/>
              </a:rPr>
              <a:t>Gabon, </a:t>
            </a:r>
            <a:r>
              <a:rPr lang="en-US" sz="950" b="1" dirty="0" smtClean="0">
                <a:solidFill>
                  <a:schemeClr val="accent3"/>
                </a:solidFill>
                <a:latin typeface="+mj-lt"/>
              </a:rPr>
              <a:t>south-central and northwestern Congo, and pockets </a:t>
            </a:r>
            <a:r>
              <a:rPr lang="en-US" sz="950" b="1" dirty="0">
                <a:solidFill>
                  <a:schemeClr val="accent3"/>
                </a:solidFill>
                <a:latin typeface="+mj-lt"/>
              </a:rPr>
              <a:t>of </a:t>
            </a:r>
            <a:r>
              <a:rPr lang="en-US" sz="950" b="1" dirty="0" smtClean="0">
                <a:solidFill>
                  <a:schemeClr val="accent3"/>
                </a:solidFill>
                <a:latin typeface="+mj-lt"/>
              </a:rPr>
              <a:t>southern </a:t>
            </a:r>
            <a:r>
              <a:rPr lang="en-US" sz="950" b="1" dirty="0" smtClean="0">
                <a:solidFill>
                  <a:schemeClr val="accent3"/>
                </a:solidFill>
                <a:latin typeface="+mj-lt"/>
              </a:rPr>
              <a:t>and central DRC. </a:t>
            </a:r>
            <a:r>
              <a:rPr lang="en-US" sz="950" b="1" dirty="0">
                <a:solidFill>
                  <a:schemeClr val="accent3"/>
                </a:solidFill>
                <a:latin typeface="+mj-lt"/>
              </a:rPr>
              <a:t>In West Africa, rainfall was above-average over </a:t>
            </a:r>
            <a:r>
              <a:rPr lang="en-US" sz="950" b="1" dirty="0" smtClean="0">
                <a:solidFill>
                  <a:schemeClr val="accent3"/>
                </a:solidFill>
                <a:latin typeface="+mj-lt"/>
              </a:rPr>
              <a:t>western </a:t>
            </a:r>
            <a:r>
              <a:rPr lang="en-US" sz="950" b="1" dirty="0" smtClean="0">
                <a:solidFill>
                  <a:schemeClr val="accent3"/>
                </a:solidFill>
                <a:latin typeface="+mj-lt"/>
              </a:rPr>
              <a:t>and southeastern Guinea</a:t>
            </a:r>
            <a:r>
              <a:rPr lang="en-US" sz="950" b="1" dirty="0">
                <a:solidFill>
                  <a:schemeClr val="accent3"/>
                </a:solidFill>
                <a:latin typeface="+mj-lt"/>
              </a:rPr>
              <a:t>, Sierra Leone, </a:t>
            </a:r>
            <a:r>
              <a:rPr lang="en-US" sz="950" b="1" dirty="0" smtClean="0">
                <a:solidFill>
                  <a:schemeClr val="accent3"/>
                </a:solidFill>
                <a:latin typeface="+mj-lt"/>
              </a:rPr>
              <a:t>western and northern </a:t>
            </a:r>
            <a:r>
              <a:rPr lang="en-US" sz="950" b="1" dirty="0">
                <a:solidFill>
                  <a:schemeClr val="accent3"/>
                </a:solidFill>
                <a:latin typeface="+mj-lt"/>
              </a:rPr>
              <a:t>Liberia, many parts of Cote </a:t>
            </a:r>
            <a:r>
              <a:rPr lang="en-US" sz="950" b="1" dirty="0" smtClean="0">
                <a:solidFill>
                  <a:schemeClr val="accent3"/>
                </a:solidFill>
                <a:latin typeface="+mj-lt"/>
              </a:rPr>
              <a:t>d’Ivoire, southern </a:t>
            </a:r>
            <a:r>
              <a:rPr lang="en-US" sz="950" b="1" dirty="0" smtClean="0">
                <a:solidFill>
                  <a:schemeClr val="accent3"/>
                </a:solidFill>
                <a:latin typeface="+mj-lt"/>
              </a:rPr>
              <a:t>Togo</a:t>
            </a:r>
            <a:r>
              <a:rPr lang="en-US" sz="950" b="1" dirty="0">
                <a:solidFill>
                  <a:schemeClr val="accent3"/>
                </a:solidFill>
                <a:latin typeface="+mj-lt"/>
              </a:rPr>
              <a:t>, </a:t>
            </a:r>
            <a:r>
              <a:rPr lang="en-US" sz="950" b="1" dirty="0" smtClean="0">
                <a:solidFill>
                  <a:schemeClr val="accent3"/>
                </a:solidFill>
                <a:latin typeface="+mj-lt"/>
              </a:rPr>
              <a:t>far </a:t>
            </a:r>
            <a:r>
              <a:rPr lang="en-US" sz="950" b="1" dirty="0" smtClean="0">
                <a:solidFill>
                  <a:schemeClr val="accent3"/>
                </a:solidFill>
                <a:latin typeface="+mj-lt"/>
              </a:rPr>
              <a:t>southeastern </a:t>
            </a:r>
            <a:r>
              <a:rPr lang="en-US" sz="950" b="1" dirty="0" smtClean="0">
                <a:solidFill>
                  <a:schemeClr val="accent3"/>
                </a:solidFill>
                <a:latin typeface="+mj-lt"/>
              </a:rPr>
              <a:t>Benin, </a:t>
            </a:r>
            <a:r>
              <a:rPr lang="en-US" sz="950" b="1" dirty="0" smtClean="0">
                <a:solidFill>
                  <a:schemeClr val="accent3"/>
                </a:solidFill>
                <a:latin typeface="+mj-lt"/>
              </a:rPr>
              <a:t>central, southern, and parts of northwestern </a:t>
            </a:r>
            <a:r>
              <a:rPr lang="en-US" sz="950" b="1" dirty="0" smtClean="0">
                <a:solidFill>
                  <a:schemeClr val="accent3"/>
                </a:solidFill>
                <a:latin typeface="+mj-lt"/>
              </a:rPr>
              <a:t>Ghana, and southwestern </a:t>
            </a:r>
            <a:r>
              <a:rPr lang="en-US" sz="950" b="1" dirty="0" smtClean="0">
                <a:solidFill>
                  <a:schemeClr val="accent3"/>
                </a:solidFill>
                <a:latin typeface="+mj-lt"/>
              </a:rPr>
              <a:t>and parts of southeastern Nigeria</a:t>
            </a:r>
            <a:r>
              <a:rPr lang="en-US" sz="950" b="1" dirty="0">
                <a:solidFill>
                  <a:schemeClr val="accent3"/>
                </a:solidFill>
                <a:latin typeface="+mj-lt"/>
              </a:rPr>
              <a:t>. Below-average rainfall was observed over </a:t>
            </a:r>
            <a:r>
              <a:rPr lang="en-US" sz="950" b="1" dirty="0" smtClean="0">
                <a:solidFill>
                  <a:schemeClr val="accent3"/>
                </a:solidFill>
                <a:latin typeface="+mj-lt"/>
              </a:rPr>
              <a:t>Senegal</a:t>
            </a:r>
            <a:r>
              <a:rPr lang="en-US" sz="950" b="1" dirty="0">
                <a:solidFill>
                  <a:schemeClr val="accent3"/>
                </a:solidFill>
                <a:latin typeface="+mj-lt"/>
              </a:rPr>
              <a:t>, Gambia, </a:t>
            </a:r>
            <a:r>
              <a:rPr lang="en-US" sz="950" b="1" dirty="0" smtClean="0">
                <a:solidFill>
                  <a:schemeClr val="accent3"/>
                </a:solidFill>
                <a:latin typeface="+mj-lt"/>
              </a:rPr>
              <a:t>southwestern and northern </a:t>
            </a:r>
            <a:r>
              <a:rPr lang="en-US" sz="950" b="1" dirty="0">
                <a:solidFill>
                  <a:schemeClr val="accent3"/>
                </a:solidFill>
                <a:latin typeface="+mj-lt"/>
              </a:rPr>
              <a:t>Mauritania, western Mali, western </a:t>
            </a:r>
            <a:r>
              <a:rPr lang="en-US" sz="950" b="1" dirty="0" smtClean="0">
                <a:solidFill>
                  <a:schemeClr val="accent3"/>
                </a:solidFill>
                <a:latin typeface="+mj-lt"/>
              </a:rPr>
              <a:t>Burkina </a:t>
            </a:r>
            <a:r>
              <a:rPr lang="en-US" sz="950" b="1" dirty="0">
                <a:solidFill>
                  <a:schemeClr val="accent3"/>
                </a:solidFill>
                <a:latin typeface="+mj-lt"/>
              </a:rPr>
              <a:t>Faso, </a:t>
            </a:r>
            <a:r>
              <a:rPr lang="en-US" sz="950" b="1" dirty="0" smtClean="0">
                <a:solidFill>
                  <a:schemeClr val="accent3"/>
                </a:solidFill>
                <a:latin typeface="+mj-lt"/>
              </a:rPr>
              <a:t>southwestern Cote </a:t>
            </a:r>
            <a:r>
              <a:rPr lang="en-US" sz="950" b="1" dirty="0" smtClean="0">
                <a:solidFill>
                  <a:schemeClr val="accent3"/>
                </a:solidFill>
                <a:latin typeface="+mj-lt"/>
              </a:rPr>
              <a:t>d’Ivoire, central Guinea, south-central and southeastern Liberia, northern Ghana, </a:t>
            </a:r>
            <a:r>
              <a:rPr lang="en-US" sz="950" b="1" dirty="0" smtClean="0">
                <a:solidFill>
                  <a:schemeClr val="accent3"/>
                </a:solidFill>
                <a:latin typeface="+mj-lt"/>
              </a:rPr>
              <a:t>parts of central and southern Benin</a:t>
            </a:r>
            <a:r>
              <a:rPr lang="en-US" sz="950" b="1" dirty="0" smtClean="0">
                <a:solidFill>
                  <a:schemeClr val="accent3"/>
                </a:solidFill>
                <a:latin typeface="+mj-lt"/>
              </a:rPr>
              <a:t>, and </a:t>
            </a:r>
            <a:r>
              <a:rPr lang="en-US" sz="950" b="1" dirty="0" smtClean="0">
                <a:solidFill>
                  <a:schemeClr val="accent3"/>
                </a:solidFill>
                <a:latin typeface="+mj-lt"/>
              </a:rPr>
              <a:t>central and </a:t>
            </a:r>
            <a:r>
              <a:rPr lang="en-US" sz="950" b="1" dirty="0" smtClean="0">
                <a:solidFill>
                  <a:schemeClr val="accent3"/>
                </a:solidFill>
                <a:latin typeface="+mj-lt"/>
              </a:rPr>
              <a:t>south-central </a:t>
            </a:r>
            <a:r>
              <a:rPr lang="en-US" sz="950" b="1" dirty="0">
                <a:solidFill>
                  <a:schemeClr val="accent3"/>
                </a:solidFill>
                <a:latin typeface="+mj-lt"/>
              </a:rPr>
              <a:t>Nigeria. In southern Africa, above-average rainfall was observed over </a:t>
            </a:r>
            <a:r>
              <a:rPr lang="en-US" sz="950" b="1" dirty="0" smtClean="0">
                <a:solidFill>
                  <a:schemeClr val="accent3"/>
                </a:solidFill>
                <a:latin typeface="+mj-lt"/>
              </a:rPr>
              <a:t>western and parts of </a:t>
            </a:r>
            <a:r>
              <a:rPr lang="en-US" sz="950" b="1" dirty="0" smtClean="0">
                <a:solidFill>
                  <a:schemeClr val="accent3"/>
                </a:solidFill>
                <a:latin typeface="+mj-lt"/>
              </a:rPr>
              <a:t>north-central </a:t>
            </a:r>
            <a:r>
              <a:rPr lang="en-US" sz="950" b="1" dirty="0" smtClean="0">
                <a:solidFill>
                  <a:schemeClr val="accent3"/>
                </a:solidFill>
                <a:latin typeface="+mj-lt"/>
              </a:rPr>
              <a:t>Angola</a:t>
            </a:r>
            <a:r>
              <a:rPr lang="en-US" sz="950" b="1" dirty="0">
                <a:solidFill>
                  <a:schemeClr val="accent3"/>
                </a:solidFill>
                <a:latin typeface="+mj-lt"/>
              </a:rPr>
              <a:t>, </a:t>
            </a:r>
            <a:r>
              <a:rPr lang="en-US" sz="950" b="1" dirty="0" smtClean="0">
                <a:solidFill>
                  <a:schemeClr val="accent3"/>
                </a:solidFill>
                <a:latin typeface="+mj-lt"/>
              </a:rPr>
              <a:t>northwestern </a:t>
            </a:r>
            <a:r>
              <a:rPr lang="en-US" sz="950" b="1" dirty="0">
                <a:solidFill>
                  <a:schemeClr val="accent3"/>
                </a:solidFill>
                <a:latin typeface="+mj-lt"/>
              </a:rPr>
              <a:t>Namibia, </a:t>
            </a:r>
            <a:r>
              <a:rPr lang="en-US" sz="950" b="1" dirty="0" smtClean="0">
                <a:solidFill>
                  <a:schemeClr val="accent3"/>
                </a:solidFill>
                <a:latin typeface="+mj-lt"/>
              </a:rPr>
              <a:t>northeastern and </a:t>
            </a:r>
            <a:r>
              <a:rPr lang="en-US" sz="950" b="1" dirty="0" smtClean="0">
                <a:solidFill>
                  <a:schemeClr val="accent3"/>
                </a:solidFill>
                <a:latin typeface="+mj-lt"/>
              </a:rPr>
              <a:t>southeastern </a:t>
            </a:r>
            <a:r>
              <a:rPr lang="en-US" sz="950" b="1" dirty="0">
                <a:solidFill>
                  <a:schemeClr val="accent3"/>
                </a:solidFill>
                <a:latin typeface="+mj-lt"/>
              </a:rPr>
              <a:t>Zambia, </a:t>
            </a:r>
            <a:r>
              <a:rPr lang="en-US" sz="950" b="1" dirty="0" smtClean="0">
                <a:solidFill>
                  <a:schemeClr val="accent3"/>
                </a:solidFill>
                <a:latin typeface="+mj-lt"/>
              </a:rPr>
              <a:t>southeastern and parts of northwestern and northeastern Zimbabwe</a:t>
            </a:r>
            <a:r>
              <a:rPr lang="en-US" sz="950" b="1" dirty="0">
                <a:solidFill>
                  <a:schemeClr val="accent3"/>
                </a:solidFill>
                <a:latin typeface="+mj-lt"/>
              </a:rPr>
              <a:t>, </a:t>
            </a:r>
            <a:r>
              <a:rPr lang="en-US" sz="950" b="1" dirty="0" smtClean="0">
                <a:solidFill>
                  <a:schemeClr val="accent3"/>
                </a:solidFill>
                <a:latin typeface="+mj-lt"/>
              </a:rPr>
              <a:t>southwestern and southeastern Botswana, southern, west-central, and northern Mozambique</a:t>
            </a:r>
            <a:r>
              <a:rPr lang="en-US" sz="950" b="1" dirty="0">
                <a:solidFill>
                  <a:schemeClr val="accent3"/>
                </a:solidFill>
                <a:latin typeface="+mj-lt"/>
              </a:rPr>
              <a:t>, eastern </a:t>
            </a:r>
            <a:r>
              <a:rPr lang="en-US" sz="950" b="1" dirty="0" smtClean="0">
                <a:solidFill>
                  <a:schemeClr val="accent3"/>
                </a:solidFill>
                <a:latin typeface="+mj-lt"/>
              </a:rPr>
              <a:t>and parts of central South </a:t>
            </a:r>
            <a:r>
              <a:rPr lang="en-US" sz="950" b="1" dirty="0">
                <a:solidFill>
                  <a:schemeClr val="accent3"/>
                </a:solidFill>
                <a:latin typeface="+mj-lt"/>
              </a:rPr>
              <a:t>Africa, Eswatini, Lesotho, </a:t>
            </a:r>
            <a:r>
              <a:rPr lang="en-US" sz="950" b="1" dirty="0" smtClean="0">
                <a:solidFill>
                  <a:schemeClr val="accent3"/>
                </a:solidFill>
                <a:latin typeface="+mj-lt"/>
              </a:rPr>
              <a:t>northern and parts of central and southern Malawi, and coastal pockets </a:t>
            </a:r>
            <a:r>
              <a:rPr lang="en-US" sz="950" b="1" dirty="0">
                <a:solidFill>
                  <a:schemeClr val="accent3"/>
                </a:solidFill>
                <a:latin typeface="+mj-lt"/>
              </a:rPr>
              <a:t>of </a:t>
            </a:r>
            <a:r>
              <a:rPr lang="en-US" sz="950" b="1" dirty="0" smtClean="0">
                <a:solidFill>
                  <a:schemeClr val="accent3"/>
                </a:solidFill>
                <a:latin typeface="+mj-lt"/>
              </a:rPr>
              <a:t>northern</a:t>
            </a:r>
            <a:r>
              <a:rPr lang="en-US" sz="950" b="1" dirty="0" smtClean="0">
                <a:solidFill>
                  <a:schemeClr val="accent3"/>
                </a:solidFill>
                <a:latin typeface="+mj-lt"/>
              </a:rPr>
              <a:t>, east-central, southeastern, and southwestern Madagascar</a:t>
            </a:r>
            <a:r>
              <a:rPr lang="en-US" sz="950" b="1" dirty="0">
                <a:solidFill>
                  <a:schemeClr val="accent3"/>
                </a:solidFill>
                <a:latin typeface="+mj-lt"/>
              </a:rPr>
              <a:t>. Below-average rainfall was observed over </a:t>
            </a:r>
            <a:r>
              <a:rPr lang="en-US" sz="950" b="1" dirty="0" smtClean="0">
                <a:solidFill>
                  <a:schemeClr val="accent3"/>
                </a:solidFill>
                <a:latin typeface="+mj-lt"/>
              </a:rPr>
              <a:t>much of </a:t>
            </a:r>
            <a:r>
              <a:rPr lang="en-US" sz="950" b="1" dirty="0" smtClean="0">
                <a:solidFill>
                  <a:schemeClr val="accent3"/>
                </a:solidFill>
                <a:latin typeface="+mj-lt"/>
              </a:rPr>
              <a:t>eastern, central, </a:t>
            </a:r>
            <a:r>
              <a:rPr lang="en-US" sz="950" b="1" dirty="0" smtClean="0">
                <a:solidFill>
                  <a:schemeClr val="accent3"/>
                </a:solidFill>
                <a:latin typeface="+mj-lt"/>
              </a:rPr>
              <a:t>and </a:t>
            </a:r>
            <a:r>
              <a:rPr lang="en-US" sz="950" b="1" dirty="0" smtClean="0">
                <a:solidFill>
                  <a:schemeClr val="accent3"/>
                </a:solidFill>
                <a:latin typeface="+mj-lt"/>
              </a:rPr>
              <a:t>parts of northern </a:t>
            </a:r>
            <a:r>
              <a:rPr lang="en-US" sz="950" b="1" dirty="0" smtClean="0">
                <a:solidFill>
                  <a:schemeClr val="accent3"/>
                </a:solidFill>
                <a:latin typeface="+mj-lt"/>
              </a:rPr>
              <a:t>Angola</a:t>
            </a:r>
            <a:r>
              <a:rPr lang="en-US" sz="950" b="1" dirty="0">
                <a:solidFill>
                  <a:schemeClr val="accent3"/>
                </a:solidFill>
                <a:latin typeface="+mj-lt"/>
              </a:rPr>
              <a:t>, </a:t>
            </a:r>
            <a:r>
              <a:rPr lang="en-US" sz="950" b="1" dirty="0" smtClean="0">
                <a:solidFill>
                  <a:schemeClr val="accent3"/>
                </a:solidFill>
                <a:latin typeface="+mj-lt"/>
              </a:rPr>
              <a:t>northeastern, central, and southeastern </a:t>
            </a:r>
            <a:r>
              <a:rPr lang="en-US" sz="950" b="1" dirty="0" smtClean="0">
                <a:solidFill>
                  <a:schemeClr val="accent3"/>
                </a:solidFill>
                <a:latin typeface="+mj-lt"/>
              </a:rPr>
              <a:t>Namibia</a:t>
            </a:r>
            <a:r>
              <a:rPr lang="en-US" sz="950" b="1" dirty="0">
                <a:solidFill>
                  <a:schemeClr val="accent3"/>
                </a:solidFill>
                <a:latin typeface="+mj-lt"/>
              </a:rPr>
              <a:t>, </a:t>
            </a:r>
            <a:r>
              <a:rPr lang="en-US" sz="950" b="1" dirty="0" smtClean="0">
                <a:solidFill>
                  <a:schemeClr val="accent3"/>
                </a:solidFill>
                <a:latin typeface="+mj-lt"/>
              </a:rPr>
              <a:t>western </a:t>
            </a:r>
            <a:r>
              <a:rPr lang="en-US" sz="950" b="1" dirty="0">
                <a:solidFill>
                  <a:schemeClr val="accent3"/>
                </a:solidFill>
                <a:latin typeface="+mj-lt"/>
              </a:rPr>
              <a:t>and </a:t>
            </a:r>
            <a:r>
              <a:rPr lang="en-US" sz="950" b="1" dirty="0" smtClean="0">
                <a:solidFill>
                  <a:schemeClr val="accent3"/>
                </a:solidFill>
                <a:latin typeface="+mj-lt"/>
              </a:rPr>
              <a:t>east-central </a:t>
            </a:r>
            <a:r>
              <a:rPr lang="en-US" sz="950" b="1" dirty="0">
                <a:solidFill>
                  <a:schemeClr val="accent3"/>
                </a:solidFill>
                <a:latin typeface="+mj-lt"/>
              </a:rPr>
              <a:t>Zambia, </a:t>
            </a:r>
            <a:r>
              <a:rPr lang="en-US" sz="950" b="1" dirty="0" smtClean="0">
                <a:solidFill>
                  <a:schemeClr val="accent3"/>
                </a:solidFill>
                <a:latin typeface="+mj-lt"/>
              </a:rPr>
              <a:t>much of central and northern Botswana</a:t>
            </a:r>
            <a:r>
              <a:rPr lang="en-US" sz="950" b="1" dirty="0">
                <a:solidFill>
                  <a:schemeClr val="accent3"/>
                </a:solidFill>
                <a:latin typeface="+mj-lt"/>
              </a:rPr>
              <a:t>, </a:t>
            </a:r>
            <a:r>
              <a:rPr lang="en-US" sz="950" b="1" dirty="0" smtClean="0">
                <a:solidFill>
                  <a:schemeClr val="accent3"/>
                </a:solidFill>
                <a:latin typeface="+mj-lt"/>
              </a:rPr>
              <a:t>much of western</a:t>
            </a:r>
            <a:r>
              <a:rPr lang="en-US" sz="950" b="1" dirty="0">
                <a:solidFill>
                  <a:schemeClr val="accent3"/>
                </a:solidFill>
                <a:latin typeface="+mj-lt"/>
              </a:rPr>
              <a:t>, </a:t>
            </a:r>
            <a:r>
              <a:rPr lang="en-US" sz="950" b="1" dirty="0" smtClean="0">
                <a:solidFill>
                  <a:schemeClr val="accent3"/>
                </a:solidFill>
                <a:latin typeface="+mj-lt"/>
              </a:rPr>
              <a:t>central, </a:t>
            </a:r>
            <a:r>
              <a:rPr lang="en-US" sz="950" b="1" dirty="0">
                <a:solidFill>
                  <a:schemeClr val="accent3"/>
                </a:solidFill>
                <a:latin typeface="+mj-lt"/>
              </a:rPr>
              <a:t>and eastern Zimbabwe, </a:t>
            </a:r>
            <a:r>
              <a:rPr lang="en-US" sz="950" b="1" dirty="0" smtClean="0">
                <a:solidFill>
                  <a:schemeClr val="accent3"/>
                </a:solidFill>
                <a:latin typeface="+mj-lt"/>
              </a:rPr>
              <a:t>southwestern </a:t>
            </a:r>
            <a:r>
              <a:rPr lang="en-US" sz="950" b="1" dirty="0">
                <a:solidFill>
                  <a:schemeClr val="accent3"/>
                </a:solidFill>
                <a:latin typeface="+mj-lt"/>
              </a:rPr>
              <a:t>and </a:t>
            </a:r>
            <a:r>
              <a:rPr lang="en-US" sz="950" b="1" dirty="0" smtClean="0">
                <a:solidFill>
                  <a:schemeClr val="accent3"/>
                </a:solidFill>
                <a:latin typeface="+mj-lt"/>
              </a:rPr>
              <a:t>parts of north-central </a:t>
            </a:r>
            <a:r>
              <a:rPr lang="en-US" sz="950" b="1" dirty="0">
                <a:solidFill>
                  <a:schemeClr val="accent3"/>
                </a:solidFill>
                <a:latin typeface="+mj-lt"/>
              </a:rPr>
              <a:t>South Africa, central </a:t>
            </a:r>
            <a:r>
              <a:rPr lang="en-US" sz="950" b="1" dirty="0" smtClean="0">
                <a:solidFill>
                  <a:schemeClr val="accent3"/>
                </a:solidFill>
                <a:latin typeface="+mj-lt"/>
              </a:rPr>
              <a:t>and southeastern Mozambique, parts of southern </a:t>
            </a:r>
            <a:r>
              <a:rPr lang="en-US" sz="950" b="1" dirty="0" smtClean="0">
                <a:solidFill>
                  <a:schemeClr val="accent3"/>
                </a:solidFill>
                <a:latin typeface="+mj-lt"/>
              </a:rPr>
              <a:t>Malawi, and </a:t>
            </a:r>
            <a:r>
              <a:rPr lang="en-US" sz="950" b="1" dirty="0" smtClean="0">
                <a:solidFill>
                  <a:schemeClr val="accent3"/>
                </a:solidFill>
                <a:latin typeface="+mj-lt"/>
              </a:rPr>
              <a:t>much of western</a:t>
            </a:r>
            <a:r>
              <a:rPr lang="en-US" sz="950" b="1" dirty="0">
                <a:solidFill>
                  <a:schemeClr val="accent3"/>
                </a:solidFill>
                <a:latin typeface="+mj-lt"/>
              </a:rPr>
              <a:t>, southern, </a:t>
            </a:r>
            <a:r>
              <a:rPr lang="en-US" sz="950" b="1" dirty="0" smtClean="0">
                <a:solidFill>
                  <a:schemeClr val="accent3"/>
                </a:solidFill>
                <a:latin typeface="+mj-lt"/>
              </a:rPr>
              <a:t>and central </a:t>
            </a:r>
            <a:r>
              <a:rPr lang="en-US" sz="950" b="1" dirty="0">
                <a:solidFill>
                  <a:schemeClr val="accent3"/>
                </a:solidFill>
                <a:latin typeface="+mj-lt"/>
              </a:rPr>
              <a:t>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63" y="803073"/>
            <a:ext cx="3588306" cy="35883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725" y="803072"/>
            <a:ext cx="3588308" cy="35883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1892785"/>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many parts of Tanzania, </a:t>
            </a:r>
            <a:r>
              <a:rPr lang="en-US" sz="1000" b="1" dirty="0" smtClean="0">
                <a:solidFill>
                  <a:schemeClr val="lt1"/>
                </a:solidFill>
              </a:rPr>
              <a:t>parts of east-central </a:t>
            </a:r>
            <a:r>
              <a:rPr lang="en-US" sz="1000" b="1" dirty="0">
                <a:solidFill>
                  <a:schemeClr val="lt1"/>
                </a:solidFill>
              </a:rPr>
              <a:t>and southern Uganda, </a:t>
            </a:r>
            <a:r>
              <a:rPr lang="en-US" sz="1000" b="1" dirty="0" smtClean="0">
                <a:solidFill>
                  <a:schemeClr val="lt1"/>
                </a:solidFill>
              </a:rPr>
              <a:t>southern Kenya</a:t>
            </a:r>
            <a:r>
              <a:rPr lang="en-US" sz="1000" b="1" dirty="0">
                <a:solidFill>
                  <a:schemeClr val="lt1"/>
                </a:solidFill>
              </a:rPr>
              <a:t>, </a:t>
            </a:r>
            <a:r>
              <a:rPr lang="en-US" sz="1000" b="1" dirty="0" smtClean="0">
                <a:solidFill>
                  <a:schemeClr val="lt1"/>
                </a:solidFill>
              </a:rPr>
              <a:t>Burundi, Rwanda</a:t>
            </a:r>
            <a:r>
              <a:rPr lang="en-US" sz="1000" b="1" dirty="0">
                <a:solidFill>
                  <a:schemeClr val="lt1"/>
                </a:solidFill>
              </a:rPr>
              <a:t>, </a:t>
            </a:r>
            <a:r>
              <a:rPr lang="en-US" sz="1000" b="1" dirty="0">
                <a:solidFill>
                  <a:schemeClr val="lt1"/>
                </a:solidFill>
              </a:rPr>
              <a:t>f</a:t>
            </a:r>
            <a:r>
              <a:rPr lang="en-US" sz="1000" b="1" dirty="0" smtClean="0">
                <a:solidFill>
                  <a:schemeClr val="lt1"/>
                </a:solidFill>
              </a:rPr>
              <a:t>ar </a:t>
            </a:r>
            <a:r>
              <a:rPr lang="en-US" sz="1000" b="1" dirty="0" smtClean="0">
                <a:solidFill>
                  <a:schemeClr val="lt1"/>
                </a:solidFill>
              </a:rPr>
              <a:t>southeastern </a:t>
            </a:r>
            <a:r>
              <a:rPr lang="en-US" sz="1000" b="1" dirty="0" smtClean="0">
                <a:solidFill>
                  <a:schemeClr val="lt1"/>
                </a:solidFill>
              </a:rPr>
              <a:t>Somalia, and a small portion of southwestern Ethiopia. </a:t>
            </a:r>
            <a:r>
              <a:rPr lang="en-US" sz="1000" b="1" dirty="0">
                <a:solidFill>
                  <a:schemeClr val="lt1"/>
                </a:solidFill>
              </a:rPr>
              <a:t>Rainfall was below-average over </a:t>
            </a:r>
            <a:r>
              <a:rPr lang="en-US" sz="1000" b="1" dirty="0" smtClean="0">
                <a:solidFill>
                  <a:schemeClr val="lt1"/>
                </a:solidFill>
              </a:rPr>
              <a:t> </a:t>
            </a:r>
            <a:r>
              <a:rPr lang="en-US" sz="1000" b="1" dirty="0" smtClean="0">
                <a:solidFill>
                  <a:schemeClr val="lt1"/>
                </a:solidFill>
              </a:rPr>
              <a:t>southeastern South </a:t>
            </a:r>
            <a:r>
              <a:rPr lang="en-US" sz="1000" b="1" dirty="0" smtClean="0">
                <a:solidFill>
                  <a:schemeClr val="lt1"/>
                </a:solidFill>
              </a:rPr>
              <a:t>Sudan and </a:t>
            </a:r>
            <a:r>
              <a:rPr lang="en-US" sz="1000" b="1" dirty="0" smtClean="0">
                <a:solidFill>
                  <a:schemeClr val="lt1"/>
                </a:solidFill>
              </a:rPr>
              <a:t>parts of </a:t>
            </a:r>
            <a:r>
              <a:rPr lang="en-US" sz="1000" b="1" dirty="0" smtClean="0">
                <a:solidFill>
                  <a:schemeClr val="lt1"/>
                </a:solidFill>
              </a:rPr>
              <a:t>southwestern Ethiopia. </a:t>
            </a:r>
            <a:r>
              <a:rPr lang="en-US" sz="1000" b="1" dirty="0">
                <a:solidFill>
                  <a:schemeClr val="lt1"/>
                </a:solidFill>
              </a:rPr>
              <a:t>In Central Africa, rainfall was above-average </a:t>
            </a:r>
            <a:r>
              <a:rPr lang="en-US" sz="1000" b="1" dirty="0" smtClean="0">
                <a:solidFill>
                  <a:schemeClr val="lt1"/>
                </a:solidFill>
              </a:rPr>
              <a:t>across </a:t>
            </a:r>
            <a:r>
              <a:rPr lang="en-US" sz="1000" b="1" dirty="0" smtClean="0">
                <a:solidFill>
                  <a:schemeClr val="lt1"/>
                </a:solidFill>
              </a:rPr>
              <a:t>far southwestern</a:t>
            </a:r>
            <a:r>
              <a:rPr lang="en-US" sz="1000" b="1" dirty="0" smtClean="0">
                <a:solidFill>
                  <a:schemeClr val="lt1"/>
                </a:solidFill>
              </a:rPr>
              <a:t>, </a:t>
            </a:r>
            <a:r>
              <a:rPr lang="en-US" sz="1000" b="1" dirty="0" smtClean="0">
                <a:solidFill>
                  <a:schemeClr val="lt1"/>
                </a:solidFill>
              </a:rPr>
              <a:t>parts of </a:t>
            </a:r>
            <a:r>
              <a:rPr lang="en-US" sz="1000" b="1" dirty="0" smtClean="0">
                <a:solidFill>
                  <a:schemeClr val="lt1"/>
                </a:solidFill>
              </a:rPr>
              <a:t>central</a:t>
            </a:r>
            <a:r>
              <a:rPr lang="en-US" sz="1000" b="1" dirty="0" smtClean="0">
                <a:solidFill>
                  <a:schemeClr val="lt1"/>
                </a:solidFill>
              </a:rPr>
              <a:t>, </a:t>
            </a:r>
            <a:r>
              <a:rPr lang="en-US" sz="1000" b="1" dirty="0" smtClean="0">
                <a:solidFill>
                  <a:schemeClr val="lt1"/>
                </a:solidFill>
              </a:rPr>
              <a:t>and southeastern </a:t>
            </a:r>
            <a:r>
              <a:rPr lang="en-US" sz="1000" b="1" dirty="0">
                <a:solidFill>
                  <a:schemeClr val="lt1"/>
                </a:solidFill>
              </a:rPr>
              <a:t>DRC, </a:t>
            </a:r>
            <a:r>
              <a:rPr lang="en-US" sz="1000" b="1" dirty="0" smtClean="0">
                <a:solidFill>
                  <a:schemeClr val="lt1"/>
                </a:solidFill>
              </a:rPr>
              <a:t>far southwestern </a:t>
            </a:r>
            <a:r>
              <a:rPr lang="en-US" sz="1000" b="1" dirty="0">
                <a:solidFill>
                  <a:schemeClr val="lt1"/>
                </a:solidFill>
              </a:rPr>
              <a:t>Gabon, and </a:t>
            </a:r>
            <a:r>
              <a:rPr lang="en-US" sz="1000" b="1" dirty="0" smtClean="0">
                <a:solidFill>
                  <a:schemeClr val="lt1"/>
                </a:solidFill>
              </a:rPr>
              <a:t>southwestern </a:t>
            </a:r>
            <a:r>
              <a:rPr lang="en-US" sz="1000" b="1" dirty="0" smtClean="0">
                <a:solidFill>
                  <a:schemeClr val="lt1"/>
                </a:solidFill>
              </a:rPr>
              <a:t>and east-central Congo</a:t>
            </a:r>
            <a:r>
              <a:rPr lang="en-US" sz="1000" b="1" dirty="0">
                <a:solidFill>
                  <a:schemeClr val="lt1"/>
                </a:solidFill>
              </a:rPr>
              <a:t>. Below-average rainfall was observed in </a:t>
            </a:r>
            <a:r>
              <a:rPr lang="en-US" sz="1000" b="1" dirty="0" smtClean="0">
                <a:solidFill>
                  <a:schemeClr val="lt1"/>
                </a:solidFill>
              </a:rPr>
              <a:t>central and eastern </a:t>
            </a:r>
            <a:r>
              <a:rPr lang="en-US" sz="1000" b="1" dirty="0">
                <a:solidFill>
                  <a:schemeClr val="lt1"/>
                </a:solidFill>
              </a:rPr>
              <a:t>Equatorial Guinea, </a:t>
            </a:r>
            <a:r>
              <a:rPr lang="en-US" sz="1000" b="1" dirty="0" smtClean="0">
                <a:solidFill>
                  <a:schemeClr val="lt1"/>
                </a:solidFill>
              </a:rPr>
              <a:t>most of </a:t>
            </a:r>
            <a:r>
              <a:rPr lang="en-US" sz="1000" b="1" dirty="0" smtClean="0">
                <a:solidFill>
                  <a:schemeClr val="lt1"/>
                </a:solidFill>
              </a:rPr>
              <a:t>Gabon</a:t>
            </a:r>
            <a:r>
              <a:rPr lang="en-US" sz="1000" b="1" dirty="0">
                <a:solidFill>
                  <a:schemeClr val="lt1"/>
                </a:solidFill>
              </a:rPr>
              <a:t>, </a:t>
            </a:r>
            <a:r>
              <a:rPr lang="en-US" sz="1000" b="1" dirty="0" smtClean="0">
                <a:solidFill>
                  <a:schemeClr val="lt1"/>
                </a:solidFill>
              </a:rPr>
              <a:t>most</a:t>
            </a:r>
            <a:r>
              <a:rPr lang="en-US" sz="1000" b="1" dirty="0" smtClean="0">
                <a:solidFill>
                  <a:schemeClr val="lt1"/>
                </a:solidFill>
              </a:rPr>
              <a:t> </a:t>
            </a:r>
            <a:r>
              <a:rPr lang="en-US" sz="1000" b="1" dirty="0" smtClean="0">
                <a:solidFill>
                  <a:schemeClr val="lt1"/>
                </a:solidFill>
              </a:rPr>
              <a:t>of northern and central </a:t>
            </a:r>
            <a:r>
              <a:rPr lang="en-US" sz="1000" b="1" dirty="0">
                <a:solidFill>
                  <a:schemeClr val="lt1"/>
                </a:solidFill>
              </a:rPr>
              <a:t>Congo, </a:t>
            </a:r>
            <a:r>
              <a:rPr lang="en-US" sz="1000" b="1" dirty="0" smtClean="0">
                <a:solidFill>
                  <a:schemeClr val="lt1"/>
                </a:solidFill>
              </a:rPr>
              <a:t>much of </a:t>
            </a:r>
            <a:r>
              <a:rPr lang="en-US" sz="1000" b="1" dirty="0" smtClean="0">
                <a:solidFill>
                  <a:schemeClr val="lt1"/>
                </a:solidFill>
              </a:rPr>
              <a:t>northern, parts </a:t>
            </a:r>
            <a:r>
              <a:rPr lang="en-US" sz="1000" b="1" dirty="0" smtClean="0">
                <a:solidFill>
                  <a:schemeClr val="lt1"/>
                </a:solidFill>
              </a:rPr>
              <a:t>of </a:t>
            </a:r>
            <a:r>
              <a:rPr lang="en-US" sz="1000" b="1" dirty="0" smtClean="0">
                <a:solidFill>
                  <a:schemeClr val="lt1"/>
                </a:solidFill>
              </a:rPr>
              <a:t>central, and much of southwestern </a:t>
            </a:r>
            <a:r>
              <a:rPr lang="en-US" sz="1000" b="1" dirty="0" smtClean="0">
                <a:solidFill>
                  <a:schemeClr val="lt1"/>
                </a:solidFill>
              </a:rPr>
              <a:t>DRC</a:t>
            </a:r>
            <a:r>
              <a:rPr lang="en-US" sz="1000" b="1" dirty="0">
                <a:solidFill>
                  <a:schemeClr val="lt1"/>
                </a:solidFill>
              </a:rPr>
              <a:t>, </a:t>
            </a:r>
            <a:r>
              <a:rPr lang="en-US" sz="1000" b="1" dirty="0" smtClean="0">
                <a:solidFill>
                  <a:schemeClr val="lt1"/>
                </a:solidFill>
              </a:rPr>
              <a:t>southern </a:t>
            </a:r>
            <a:r>
              <a:rPr lang="en-US" sz="1000" b="1" dirty="0" smtClean="0">
                <a:solidFill>
                  <a:schemeClr val="lt1"/>
                </a:solidFill>
              </a:rPr>
              <a:t>CAR, and southern </a:t>
            </a:r>
            <a:r>
              <a:rPr lang="en-US" sz="1000" b="1" dirty="0">
                <a:solidFill>
                  <a:schemeClr val="lt1"/>
                </a:solidFill>
              </a:rPr>
              <a:t>Cameroon. In West Africa, rainfall was </a:t>
            </a:r>
            <a:r>
              <a:rPr lang="en-US" sz="1000" b="1" dirty="0" smtClean="0">
                <a:solidFill>
                  <a:schemeClr val="lt1"/>
                </a:solidFill>
              </a:rPr>
              <a:t>above-average from coastal areas of eastern Liberia to southwestern Ghana. Rainfall was below average in coastal parts of central </a:t>
            </a:r>
            <a:r>
              <a:rPr lang="en-US" sz="1000" b="1" dirty="0" smtClean="0">
                <a:solidFill>
                  <a:schemeClr val="lt1"/>
                </a:solidFill>
              </a:rPr>
              <a:t>Liberia, northwestern Ghana,  </a:t>
            </a:r>
            <a:r>
              <a:rPr lang="en-US" sz="1000" b="1" dirty="0" smtClean="0">
                <a:solidFill>
                  <a:schemeClr val="lt1"/>
                </a:solidFill>
              </a:rPr>
              <a:t>and south-central Nigeria. In </a:t>
            </a:r>
            <a:r>
              <a:rPr lang="en-US" sz="1000" b="1" dirty="0">
                <a:solidFill>
                  <a:schemeClr val="lt1"/>
                </a:solidFill>
              </a:rPr>
              <a:t>southern Africa, above-average rainfall was observed </a:t>
            </a:r>
            <a:r>
              <a:rPr lang="en-US" sz="1000" b="1" dirty="0" smtClean="0">
                <a:solidFill>
                  <a:schemeClr val="lt1"/>
                </a:solidFill>
              </a:rPr>
              <a:t>in </a:t>
            </a:r>
            <a:r>
              <a:rPr lang="en-US" sz="1000" b="1" dirty="0" smtClean="0">
                <a:solidFill>
                  <a:schemeClr val="lt1"/>
                </a:solidFill>
              </a:rPr>
              <a:t>far northwestern </a:t>
            </a:r>
            <a:r>
              <a:rPr lang="en-US" sz="1000" b="1" dirty="0" smtClean="0">
                <a:solidFill>
                  <a:schemeClr val="lt1"/>
                </a:solidFill>
              </a:rPr>
              <a:t>and south-central Angola, northwestern, parts of northeastern, and </a:t>
            </a:r>
            <a:r>
              <a:rPr lang="en-US" sz="1000" b="1" dirty="0" smtClean="0">
                <a:solidFill>
                  <a:schemeClr val="lt1"/>
                </a:solidFill>
              </a:rPr>
              <a:t>pockets of east-central Namibia, central </a:t>
            </a:r>
            <a:r>
              <a:rPr lang="en-US" sz="1000" b="1" dirty="0" smtClean="0">
                <a:solidFill>
                  <a:schemeClr val="lt1"/>
                </a:solidFill>
              </a:rPr>
              <a:t>and eastern Zambia, southern, west-central, and parts of northern Mozambique, southern and northern Zimbabwe, </a:t>
            </a:r>
            <a:r>
              <a:rPr lang="en-US" sz="1000" b="1" dirty="0" smtClean="0">
                <a:solidFill>
                  <a:schemeClr val="lt1"/>
                </a:solidFill>
              </a:rPr>
              <a:t>southern and eastern </a:t>
            </a:r>
            <a:r>
              <a:rPr lang="en-US" sz="1000" b="1" dirty="0" smtClean="0">
                <a:solidFill>
                  <a:schemeClr val="lt1"/>
                </a:solidFill>
              </a:rPr>
              <a:t>Botswana, Lesotho, </a:t>
            </a:r>
            <a:r>
              <a:rPr lang="en-US" sz="1000" b="1" dirty="0" err="1" smtClean="0">
                <a:solidFill>
                  <a:schemeClr val="lt1"/>
                </a:solidFill>
              </a:rPr>
              <a:t>Eswatini</a:t>
            </a:r>
            <a:r>
              <a:rPr lang="en-US" sz="1000" b="1" dirty="0" smtClean="0">
                <a:solidFill>
                  <a:schemeClr val="lt1"/>
                </a:solidFill>
              </a:rPr>
              <a:t>, eastern and central South Africa, Malawi, and </a:t>
            </a:r>
            <a:r>
              <a:rPr lang="en-US" sz="1000" b="1" dirty="0" smtClean="0">
                <a:solidFill>
                  <a:schemeClr val="lt1"/>
                </a:solidFill>
              </a:rPr>
              <a:t>southern, east-central, and far northern </a:t>
            </a:r>
            <a:r>
              <a:rPr lang="en-US" sz="1000" b="1" dirty="0" smtClean="0">
                <a:solidFill>
                  <a:schemeClr val="lt1"/>
                </a:solidFill>
              </a:rPr>
              <a:t>Madagascar. </a:t>
            </a:r>
            <a:r>
              <a:rPr lang="en-US" sz="1000" b="1" dirty="0">
                <a:solidFill>
                  <a:schemeClr val="lt1"/>
                </a:solidFill>
              </a:rPr>
              <a:t>Below-average rainfall was observed </a:t>
            </a:r>
            <a:r>
              <a:rPr lang="en-US" sz="1000" b="1" dirty="0" smtClean="0">
                <a:solidFill>
                  <a:schemeClr val="lt1"/>
                </a:solidFill>
              </a:rPr>
              <a:t>in central, southwestern, </a:t>
            </a:r>
            <a:r>
              <a:rPr lang="en-US" sz="1000" b="1" dirty="0" smtClean="0">
                <a:solidFill>
                  <a:schemeClr val="lt1"/>
                </a:solidFill>
              </a:rPr>
              <a:t>much of northern, </a:t>
            </a:r>
            <a:r>
              <a:rPr lang="en-US" sz="1000" b="1" dirty="0" smtClean="0">
                <a:solidFill>
                  <a:schemeClr val="lt1"/>
                </a:solidFill>
              </a:rPr>
              <a:t>and </a:t>
            </a:r>
            <a:r>
              <a:rPr lang="en-US" sz="1000" b="1" dirty="0" smtClean="0">
                <a:solidFill>
                  <a:schemeClr val="lt1"/>
                </a:solidFill>
              </a:rPr>
              <a:t>eastern </a:t>
            </a:r>
            <a:r>
              <a:rPr lang="en-US" sz="1000" b="1" dirty="0" smtClean="0">
                <a:solidFill>
                  <a:schemeClr val="lt1"/>
                </a:solidFill>
              </a:rPr>
              <a:t>Angola, northwestern and southwestern </a:t>
            </a:r>
            <a:r>
              <a:rPr lang="en-US" sz="1000" b="1" dirty="0" smtClean="0">
                <a:solidFill>
                  <a:schemeClr val="lt1"/>
                </a:solidFill>
              </a:rPr>
              <a:t>Zambia, eastern </a:t>
            </a:r>
            <a:r>
              <a:rPr lang="en-US" sz="1000" b="1" dirty="0" smtClean="0">
                <a:solidFill>
                  <a:schemeClr val="lt1"/>
                </a:solidFill>
              </a:rPr>
              <a:t>Zimbabwe, </a:t>
            </a:r>
            <a:r>
              <a:rPr lang="en-US" sz="1000" b="1" dirty="0" smtClean="0">
                <a:solidFill>
                  <a:schemeClr val="lt1"/>
                </a:solidFill>
              </a:rPr>
              <a:t>northwestern and central Botswana</a:t>
            </a:r>
            <a:r>
              <a:rPr lang="en-US" sz="1000" b="1" dirty="0" smtClean="0">
                <a:solidFill>
                  <a:schemeClr val="lt1"/>
                </a:solidFill>
              </a:rPr>
              <a:t>, </a:t>
            </a:r>
            <a:r>
              <a:rPr lang="en-US" sz="1000" b="1" dirty="0" smtClean="0">
                <a:solidFill>
                  <a:schemeClr val="lt1"/>
                </a:solidFill>
              </a:rPr>
              <a:t>northeastern </a:t>
            </a:r>
            <a:r>
              <a:rPr lang="en-US" sz="1000" b="1" dirty="0" smtClean="0">
                <a:solidFill>
                  <a:schemeClr val="lt1"/>
                </a:solidFill>
              </a:rPr>
              <a:t>and central Namibia, </a:t>
            </a:r>
            <a:r>
              <a:rPr lang="en-US" sz="1000" b="1" dirty="0" smtClean="0">
                <a:solidFill>
                  <a:schemeClr val="lt1"/>
                </a:solidFill>
              </a:rPr>
              <a:t>parts of central </a:t>
            </a:r>
            <a:r>
              <a:rPr lang="en-US" sz="1000" b="1" dirty="0" smtClean="0">
                <a:solidFill>
                  <a:schemeClr val="lt1"/>
                </a:solidFill>
              </a:rPr>
              <a:t>Mozambique, </a:t>
            </a:r>
            <a:r>
              <a:rPr lang="en-US" sz="1000" b="1" dirty="0" smtClean="0">
                <a:solidFill>
                  <a:schemeClr val="lt1"/>
                </a:solidFill>
              </a:rPr>
              <a:t>Comoros</a:t>
            </a:r>
            <a:r>
              <a:rPr lang="en-US" sz="1000" b="1" dirty="0" smtClean="0">
                <a:solidFill>
                  <a:schemeClr val="lt1"/>
                </a:solidFill>
              </a:rPr>
              <a:t>, and west-central and </a:t>
            </a:r>
            <a:r>
              <a:rPr lang="en-US" sz="1000" b="1" dirty="0" smtClean="0">
                <a:solidFill>
                  <a:schemeClr val="lt1"/>
                </a:solidFill>
              </a:rPr>
              <a:t>parts of northern </a:t>
            </a:r>
            <a:r>
              <a:rPr lang="en-US" sz="1000" b="1" dirty="0" smtClean="0">
                <a:solidFill>
                  <a:schemeClr val="lt1"/>
                </a:solidFill>
              </a:rPr>
              <a:t>Madagascar.</a:t>
            </a:r>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7" y="801510"/>
            <a:ext cx="3770490" cy="37704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867" y="801510"/>
            <a:ext cx="3770490" cy="37704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92780" y="4785451"/>
            <a:ext cx="8985067" cy="2246729"/>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lt1"/>
                </a:solidFill>
              </a:rPr>
              <a:t>During the past 7 days, in East Africa, rainfall was above-average in southwestern Uganda, southwestern, parts of central, southeastern, and parts of northwestern Kenya, north-central Rwanda, central Burundi, central and eastern Tanzania, southeastern Somalia, and parts of southwestern Ethiopia. In central Africa, above-average rainfall was observed over pockets of west-central and southeastern DRC, southeastern Congo, and far northwestern Gabon. Rainfall was below-average over much of eastern, western, and southern DRC, central and southwestern Congo, most of Gabon, parts of far southern Cameroon, and Equatorial Guinea. In West Africa, rainfall was above normal in southeastern Liberia and a small portion of southeastern Cote d’Ivoire. Rainfall was below average in parts of east-central Liberia, southwestern Cote d’Ivoire, north-central Ghana, Togo, and Benin, and coastal parts of southwestern and south-central Nigeria. In southern Africa, rainfall was above-average over a small portion of south-central Angola, central, eastern, and southern Zambia, most of Malawi, far northwestern, northeastern, west-central, east-central, and southeastern Mozambique, far northeastern Namibia, eastern Botswana, northeastern and southeastern South Africa, northeastern Lesotho, northern, parts of central, and southwestern Zimbabwe, and northern, central, Comoros, and coastal portions of southeastern Madagascar. Below-average rainfall was observed over most of Angola, northwestern and northeastern Zambia, parts of northeastern, central, and southern Mozambique, southeastern Zimbabwe, much of northern and central Namibia, northwestern and central Botswana, central and east-central South Africa, western Lesotho, northern and central </a:t>
            </a:r>
            <a:r>
              <a:rPr lang="en-US" sz="1000" b="1" dirty="0" err="1">
                <a:solidFill>
                  <a:schemeClr val="lt1"/>
                </a:solidFill>
              </a:rPr>
              <a:t>Eswatini</a:t>
            </a:r>
            <a:r>
              <a:rPr lang="en-US" sz="1000" b="1" dirty="0">
                <a:solidFill>
                  <a:schemeClr val="lt1"/>
                </a:solidFill>
              </a:rPr>
              <a:t>, and most of southern Madagascar. </a:t>
            </a:r>
          </a:p>
          <a:p>
            <a:pPr algn="just"/>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922337"/>
            <a:ext cx="3819158" cy="38191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049" y="921968"/>
            <a:ext cx="3819527" cy="38195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06706"/>
            <a:ext cx="8967391" cy="1015622"/>
          </a:xfrm>
          <a:prstGeom prst="rect">
            <a:avLst/>
          </a:prstGeom>
          <a:noFill/>
          <a:ln>
            <a:noFill/>
          </a:ln>
        </p:spPr>
        <p:txBody>
          <a:bodyPr spcFirstLastPara="1" wrap="square" lIns="91425" tIns="45700" rIns="91425" bIns="45700" anchor="t" anchorCtr="0">
            <a:spAutoFit/>
          </a:bodyPr>
          <a:lstStyle/>
          <a:p>
            <a:pPr algn="just">
              <a:buSzPts val="1200"/>
            </a:pPr>
            <a:r>
              <a:rPr lang="en-US" sz="1200" b="1" dirty="0" smtClean="0">
                <a:solidFill>
                  <a:schemeClr val="bg1"/>
                </a:solidFill>
              </a:rPr>
              <a:t>At </a:t>
            </a:r>
            <a:r>
              <a:rPr lang="en-US" sz="1200" b="1" dirty="0">
                <a:solidFill>
                  <a:schemeClr val="bg1"/>
                </a:solidFill>
              </a:rPr>
              <a:t>700-hPa level (left panel), </a:t>
            </a:r>
            <a:r>
              <a:rPr lang="en-US" sz="1200" b="1" dirty="0" smtClean="0">
                <a:solidFill>
                  <a:schemeClr val="bg1"/>
                </a:solidFill>
              </a:rPr>
              <a:t>the anomalous </a:t>
            </a:r>
            <a:r>
              <a:rPr lang="en-US" sz="1200" b="1" dirty="0">
                <a:solidFill>
                  <a:schemeClr val="bg1"/>
                </a:solidFill>
              </a:rPr>
              <a:t>lower-level </a:t>
            </a:r>
            <a:r>
              <a:rPr lang="en-US" sz="1200" b="1" dirty="0" smtClean="0">
                <a:solidFill>
                  <a:schemeClr val="bg1"/>
                </a:solidFill>
              </a:rPr>
              <a:t>convergence near Tanzania may </a:t>
            </a:r>
            <a:r>
              <a:rPr lang="en-US" sz="1200" b="1" dirty="0">
                <a:solidFill>
                  <a:schemeClr val="bg1"/>
                </a:solidFill>
              </a:rPr>
              <a:t>have contributed to the observed above-average rainfall in </a:t>
            </a:r>
            <a:r>
              <a:rPr lang="en-US" sz="1200" b="1" dirty="0" smtClean="0">
                <a:solidFill>
                  <a:schemeClr val="bg1"/>
                </a:solidFill>
              </a:rPr>
              <a:t>the </a:t>
            </a:r>
            <a:r>
              <a:rPr lang="en-US" sz="1200" b="1" dirty="0" smtClean="0">
                <a:solidFill>
                  <a:schemeClr val="bg1"/>
                </a:solidFill>
              </a:rPr>
              <a:t>region. At </a:t>
            </a:r>
            <a:r>
              <a:rPr lang="en-US" sz="1200" b="1" dirty="0" smtClean="0">
                <a:solidFill>
                  <a:schemeClr val="bg1"/>
                </a:solidFill>
              </a:rPr>
              <a:t>200-hPa </a:t>
            </a:r>
            <a:r>
              <a:rPr lang="en-US" sz="1200" b="1" dirty="0">
                <a:solidFill>
                  <a:schemeClr val="bg1"/>
                </a:solidFill>
              </a:rPr>
              <a:t>level </a:t>
            </a:r>
            <a:r>
              <a:rPr lang="en-US" sz="1200" b="1" dirty="0" smtClean="0">
                <a:solidFill>
                  <a:schemeClr val="bg1"/>
                </a:solidFill>
              </a:rPr>
              <a:t>(right </a:t>
            </a:r>
            <a:r>
              <a:rPr lang="en-US" sz="1200" b="1" dirty="0">
                <a:solidFill>
                  <a:schemeClr val="bg1"/>
                </a:solidFill>
              </a:rPr>
              <a:t>panel), </a:t>
            </a:r>
            <a:r>
              <a:rPr lang="en-US" sz="1200" b="1" dirty="0" smtClean="0">
                <a:solidFill>
                  <a:schemeClr val="bg1"/>
                </a:solidFill>
              </a:rPr>
              <a:t>anomalous upper-level divergence near Tanzania may </a:t>
            </a:r>
            <a:r>
              <a:rPr lang="en-US" sz="1200" b="1" dirty="0">
                <a:solidFill>
                  <a:schemeClr val="bg1"/>
                </a:solidFill>
              </a:rPr>
              <a:t>have </a:t>
            </a:r>
            <a:r>
              <a:rPr lang="en-US" sz="1200" b="1" dirty="0" smtClean="0">
                <a:solidFill>
                  <a:schemeClr val="bg1"/>
                </a:solidFill>
              </a:rPr>
              <a:t>further contributed </a:t>
            </a:r>
            <a:r>
              <a:rPr lang="en-US" sz="1200" b="1" dirty="0">
                <a:solidFill>
                  <a:schemeClr val="bg1"/>
                </a:solidFill>
              </a:rPr>
              <a:t>to the observed </a:t>
            </a:r>
            <a:r>
              <a:rPr lang="en-US" sz="1200" b="1" dirty="0" smtClean="0">
                <a:solidFill>
                  <a:schemeClr val="bg1"/>
                </a:solidFill>
              </a:rPr>
              <a:t>above-average rainfall in that region. In addition, anomalous upper-level convergence near </a:t>
            </a:r>
            <a:r>
              <a:rPr lang="en-US" sz="1200" b="1" dirty="0" smtClean="0">
                <a:solidFill>
                  <a:schemeClr val="bg1"/>
                </a:solidFill>
              </a:rPr>
              <a:t>Angola may </a:t>
            </a:r>
            <a:r>
              <a:rPr lang="en-US" sz="1200" b="1" dirty="0" smtClean="0">
                <a:solidFill>
                  <a:schemeClr val="bg1"/>
                </a:solidFill>
              </a:rPr>
              <a:t>have contributed to the below-average rainfall in the region.</a:t>
            </a:r>
            <a:endParaRPr lang="en-US" sz="1200" dirty="0">
              <a:solidFill>
                <a:schemeClr val="bg1"/>
              </a:solidFill>
            </a:endParaRPr>
          </a:p>
          <a:p>
            <a:pPr algn="just">
              <a:buSzPts val="1200"/>
            </a:pP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25" y="1378187"/>
            <a:ext cx="4231272" cy="42312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156" y="1378187"/>
            <a:ext cx="4231272" cy="4231272"/>
          </a:xfrm>
          <a:prstGeom prst="rect">
            <a:avLst/>
          </a:prstGeom>
        </p:spPr>
      </p:pic>
      <p:sp>
        <p:nvSpPr>
          <p:cNvPr id="9" name="Google Shape;148;p7"/>
          <p:cNvSpPr/>
          <p:nvPr/>
        </p:nvSpPr>
        <p:spPr>
          <a:xfrm rot="3065071">
            <a:off x="3028193" y="3535034"/>
            <a:ext cx="470517" cy="7629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8;p7"/>
          <p:cNvSpPr/>
          <p:nvPr/>
        </p:nvSpPr>
        <p:spPr>
          <a:xfrm rot="19094092">
            <a:off x="7263962" y="3667908"/>
            <a:ext cx="779965" cy="38914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8;p7"/>
          <p:cNvSpPr/>
          <p:nvPr/>
        </p:nvSpPr>
        <p:spPr>
          <a:xfrm rot="884007">
            <a:off x="6600008" y="3678940"/>
            <a:ext cx="651965" cy="47510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460171"/>
            <a:ext cx="814499" cy="168467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a:t>
            </a:r>
            <a:r>
              <a:rPr lang="en-US" sz="1100" b="1" dirty="0" smtClean="0">
                <a:solidFill>
                  <a:schemeClr val="lt1"/>
                </a:solidFill>
              </a:rPr>
              <a:t>growing deficits over </a:t>
            </a:r>
            <a:r>
              <a:rPr lang="en-US" sz="1100" b="1" dirty="0">
                <a:solidFill>
                  <a:schemeClr val="lt1"/>
                </a:solidFill>
              </a:rPr>
              <a:t>parts </a:t>
            </a:r>
            <a:r>
              <a:rPr lang="en-US" sz="1100" b="1" i="0" u="none" strike="noStrike" cap="none" dirty="0" smtClean="0">
                <a:solidFill>
                  <a:schemeClr val="lt1"/>
                </a:solidFill>
                <a:sym typeface="Arial"/>
              </a:rPr>
              <a:t>of east-central Angola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northeastern Mozambique (bottom right). </a:t>
            </a:r>
            <a:r>
              <a:rPr lang="en-US" sz="1100" b="1" i="0" u="none" strike="noStrike" cap="none" dirty="0">
                <a:solidFill>
                  <a:schemeClr val="lt1"/>
                </a:solidFill>
                <a:sym typeface="Arial"/>
              </a:rPr>
              <a:t>Seasonal total rainfall remained </a:t>
            </a:r>
            <a:r>
              <a:rPr lang="en-US" sz="1100" b="1" i="0" u="none" strike="noStrike" cap="none" dirty="0" smtClean="0">
                <a:solidFill>
                  <a:schemeClr val="lt1"/>
                </a:solidFill>
                <a:sym typeface="Arial"/>
              </a:rPr>
              <a:t>much above-average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northeastern Tanzania due </a:t>
            </a:r>
            <a:r>
              <a:rPr lang="en-US" sz="1100" b="1" i="0" u="none" strike="noStrike" cap="none" dirty="0">
                <a:solidFill>
                  <a:schemeClr val="lt1"/>
                </a:solidFill>
                <a:sym typeface="Arial"/>
              </a:rPr>
              <a:t>to </a:t>
            </a:r>
            <a:r>
              <a:rPr lang="en-US" sz="1100" b="1" i="0" u="none" strike="noStrike" cap="none" dirty="0" smtClean="0">
                <a:solidFill>
                  <a:schemeClr val="lt1"/>
                </a:solidFill>
                <a:sym typeface="Arial"/>
              </a:rPr>
              <a:t>the recent moderate rainfall (top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754086" y="1522219"/>
            <a:ext cx="2008417" cy="701086"/>
          </a:xfrm>
          <a:prstGeom prst="straightConnector1">
            <a:avLst/>
          </a:prstGeom>
          <a:noFill/>
          <a:ln w="50800" cap="flat" cmpd="sng">
            <a:solidFill>
              <a:srgbClr val="FF0000"/>
            </a:solidFill>
            <a:prstDash val="solid"/>
            <a:round/>
            <a:headEnd type="none" w="sm" len="sm"/>
            <a:tailEnd type="triangle" w="med" len="med"/>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27" y="556267"/>
            <a:ext cx="3479392" cy="27061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74" y="3545622"/>
            <a:ext cx="3367638" cy="261927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823" y="3394287"/>
            <a:ext cx="3599685" cy="27997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30</a:t>
            </a:r>
            <a:r>
              <a:rPr lang="en-US" sz="1600" b="1" dirty="0" smtClean="0">
                <a:solidFill>
                  <a:srgbClr val="FFFF00"/>
                </a:solidFill>
              </a:rPr>
              <a:t> Jan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05</a:t>
            </a:r>
            <a:r>
              <a:rPr lang="en-US" sz="1600" b="1" dirty="0" smtClean="0">
                <a:solidFill>
                  <a:srgbClr val="FFFF00"/>
                </a:solidFill>
              </a:rPr>
              <a:t> Feb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4503" y="5305146"/>
            <a:ext cx="8950286" cy="769401"/>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a:t>
            </a:r>
            <a:r>
              <a:rPr lang="en-US" sz="1100" b="1" dirty="0" smtClean="0">
                <a:solidFill>
                  <a:schemeClr val="lt1"/>
                </a:solidFill>
              </a:rPr>
              <a:t>over parts of central Tanzania, central Angola, Comoros, and northern and central Madagascar. </a:t>
            </a:r>
            <a:r>
              <a:rPr lang="en-US" sz="1100" b="1" dirty="0">
                <a:solidFill>
                  <a:schemeClr val="lt1"/>
                </a:solidFill>
              </a:rPr>
              <a:t>For week-2 (right panel), the GEFS forecasts indicate a moderate to high chance (over 70%) for rainfall to exceed 50 mm </a:t>
            </a:r>
            <a:r>
              <a:rPr lang="en-US" sz="1100" b="1" dirty="0" smtClean="0">
                <a:solidFill>
                  <a:schemeClr val="lt1"/>
                </a:solidFill>
              </a:rPr>
              <a:t>over </a:t>
            </a:r>
            <a:r>
              <a:rPr lang="en-US" sz="1100" b="1" dirty="0" smtClean="0">
                <a:solidFill>
                  <a:schemeClr val="lt1"/>
                </a:solidFill>
              </a:rPr>
              <a:t>central and southern </a:t>
            </a:r>
            <a:r>
              <a:rPr lang="en-US" sz="1100" b="1" dirty="0" smtClean="0">
                <a:solidFill>
                  <a:schemeClr val="lt1"/>
                </a:solidFill>
              </a:rPr>
              <a:t>Tanzania, </a:t>
            </a:r>
            <a:r>
              <a:rPr lang="en-US" sz="1100" b="1" dirty="0" smtClean="0">
                <a:solidFill>
                  <a:schemeClr val="lt1"/>
                </a:solidFill>
              </a:rPr>
              <a:t>southeastern DRC, west-central Angola, northeastern Zambia, northwestern Malawi, and northern and central Madagascar.</a:t>
            </a:r>
            <a:endParaRPr lang="en-US" sz="1100" b="1" dirty="0">
              <a:solidFill>
                <a:schemeClr val="lt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23</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29</a:t>
            </a:r>
            <a:r>
              <a:rPr lang="en-US" sz="1600" b="1" dirty="0" smtClean="0">
                <a:solidFill>
                  <a:srgbClr val="FFFF00"/>
                </a:solidFill>
              </a:rPr>
              <a:t> </a:t>
            </a:r>
            <a:r>
              <a:rPr lang="en-US" sz="1600" b="1" dirty="0" smtClean="0">
                <a:solidFill>
                  <a:srgbClr val="FFFF00"/>
                </a:solidFill>
              </a:rPr>
              <a:t>Jan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66" y="1972533"/>
            <a:ext cx="4212884" cy="31596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72533"/>
            <a:ext cx="4212884" cy="31596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4091</TotalTime>
  <Words>3027</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371</cp:revision>
  <cp:lastPrinted>2023-11-06T15:14:42Z</cp:lastPrinted>
  <dcterms:modified xsi:type="dcterms:W3CDTF">2024-01-22T17:10:55Z</dcterms:modified>
</cp:coreProperties>
</file>