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0" autoAdjust="0"/>
    <p:restoredTop sz="94231"/>
  </p:normalViewPr>
  <p:slideViewPr>
    <p:cSldViewPr snapToGrid="0">
      <p:cViewPr varScale="1">
        <p:scale>
          <a:sx n="70" d="100"/>
          <a:sy n="70" d="100"/>
        </p:scale>
        <p:origin x="46" y="2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29</a:t>
            </a:r>
            <a:r>
              <a:rPr lang="en-US" sz="2800" b="1" i="0" u="none" strike="noStrike" cap="none" dirty="0" smtClean="0">
                <a:solidFill>
                  <a:schemeClr val="lt1"/>
                </a:solidFill>
                <a:latin typeface="Arial"/>
                <a:ea typeface="Arial"/>
                <a:cs typeface="Arial"/>
                <a:sym typeface="Arial"/>
              </a:rPr>
              <a:t> </a:t>
            </a:r>
            <a:r>
              <a:rPr lang="en-US" sz="2800" b="1" i="0" u="none" strike="noStrike" cap="none" dirty="0" smtClean="0">
                <a:solidFill>
                  <a:schemeClr val="lt1"/>
                </a:solidFill>
                <a:latin typeface="Arial"/>
                <a:ea typeface="Arial"/>
                <a:cs typeface="Arial"/>
                <a:sym typeface="Arial"/>
              </a:rPr>
              <a:t>January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30 Jan</a:t>
            </a:r>
            <a:r>
              <a:rPr lang="en-US" sz="1600" b="1" dirty="0" smtClean="0">
                <a:solidFill>
                  <a:srgbClr val="FFFF00"/>
                </a:solidFil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05</a:t>
            </a:r>
            <a:r>
              <a:rPr lang="en-US" sz="1600" b="1" i="0" u="none" strike="noStrike" cap="none" dirty="0" smtClean="0">
                <a:solidFill>
                  <a:srgbClr val="FFFF00"/>
                </a:solidFill>
                <a:latin typeface="Arial"/>
                <a:ea typeface="Arial"/>
                <a:cs typeface="Arial"/>
                <a:sym typeface="Arial"/>
              </a:rPr>
              <a:t> Feb </a:t>
            </a:r>
            <a:r>
              <a:rPr lang="en-US" sz="1600" b="1" i="0" u="none" strike="noStrike" cap="none" dirty="0" smtClean="0">
                <a:solidFill>
                  <a:srgbClr val="FFFF00"/>
                </a:solidFill>
                <a:latin typeface="Arial"/>
                <a:ea typeface="Arial"/>
                <a:cs typeface="Arial"/>
                <a:sym typeface="Arial"/>
              </a:rPr>
              <a:t>2024</a:t>
            </a:r>
            <a:endParaRPr dirty="0"/>
          </a:p>
        </p:txBody>
      </p:sp>
      <p:sp>
        <p:nvSpPr>
          <p:cNvPr id="186" name="Google Shape;186;p10"/>
          <p:cNvSpPr txBox="1"/>
          <p:nvPr/>
        </p:nvSpPr>
        <p:spPr>
          <a:xfrm>
            <a:off x="4228625" y="1485830"/>
            <a:ext cx="4528500" cy="3995925"/>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Arial" panose="020B0604020202020204" pitchFamily="34" charset="0"/>
              </a:rPr>
              <a:t>1. The </a:t>
            </a:r>
            <a:r>
              <a:rPr lang="en-US" sz="1200" b="1" dirty="0">
                <a:solidFill>
                  <a:schemeClr val="bg1"/>
                </a:solidFill>
                <a:latin typeface="Arial" panose="020B0604020202020204" pitchFamily="34" charset="0"/>
              </a:rPr>
              <a:t>probabilistic forecasts call for above 50% chance for weekly total rainfall to be below-normal (below 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coastal Nigeria and Cameroon, southeastern Angola, western and southern Zambia, Zimbabwe, Botswana, northeastern South Africa, southern Malawi, central Mozambique, and much of Madagascar. There is above 65% chance for below-normal rainfall over southeastern Angola, western and southern Zambia, parts of Zimbabwe and Botswana, southern Malawi, central Mozambique, and western Madagascar .</a:t>
            </a:r>
            <a:endParaRPr lang="en-US" sz="1200" b="1" dirty="0">
              <a:solidFill>
                <a:schemeClr val="bg1"/>
              </a:solidFill>
              <a:latin typeface="Calibri" panose="020F0502020204030204" pitchFamily="34" charset="0"/>
            </a:endParaRPr>
          </a:p>
          <a:p>
            <a:pPr algn="just" fontAlgn="base">
              <a:spcBef>
                <a:spcPts val="220"/>
              </a:spcBef>
            </a:pPr>
            <a:r>
              <a:rPr lang="en-US" sz="1200" b="1" dirty="0">
                <a:solidFill>
                  <a:schemeClr val="bg1"/>
                </a:solidFill>
              </a:rPr>
              <a:t/>
            </a:r>
            <a:br>
              <a:rPr lang="en-US" sz="1200" b="1" dirty="0">
                <a:solidFill>
                  <a:schemeClr val="bg1"/>
                </a:solidFill>
              </a:rPr>
            </a:br>
            <a:r>
              <a:rPr lang="en-US" sz="1200" b="1" dirty="0" smtClean="0">
                <a:solidFill>
                  <a:schemeClr val="bg1"/>
                </a:solidFill>
              </a:rPr>
              <a:t>2. </a:t>
            </a:r>
            <a:r>
              <a:rPr lang="en-US" sz="1200" b="1" dirty="0" smtClean="0">
                <a:solidFill>
                  <a:schemeClr val="bg1"/>
                </a:solidFill>
                <a:latin typeface="Arial" panose="020B0604020202020204" pitchFamily="34" charset="0"/>
              </a:rPr>
              <a:t>The </a:t>
            </a:r>
            <a:r>
              <a:rPr lang="en-US" sz="1200" b="1" dirty="0">
                <a:solidFill>
                  <a:schemeClr val="bg1"/>
                </a:solidFill>
                <a:latin typeface="Arial" panose="020B0604020202020204" pitchFamily="34" charset="0"/>
              </a:rPr>
              <a:t>probabilistic forecasts call for above 50% chance for weekly rainfall to be above-normal (above 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northern and western Angola,  parts of southwestern Ethiopia, southern and eastern DRC, Rwanda, Burundi, much of Tanzania, western Namibia, eastern Zambia, and southeastern South Africa. There is above 65% chance for above-normal rainfall over parts of Angola, eastern DRC, Rwanda,  Burundi and Tanzania.</a:t>
            </a:r>
            <a:endParaRPr lang="en-US" sz="1200" b="1" dirty="0">
              <a:solidFill>
                <a:schemeClr val="bg1"/>
              </a:solidFill>
              <a:latin typeface="Calibri" panose="020F0502020204030204" pitchFamily="34" charset="0"/>
            </a:endParaRPr>
          </a:p>
          <a:p>
            <a:r>
              <a:rPr lang="en-US" sz="1200" b="1" dirty="0">
                <a:solidFill>
                  <a:schemeClr val="bg1"/>
                </a:solidFill>
              </a:rPr>
              <a:t/>
            </a:r>
            <a:br>
              <a:rPr lang="en-US" sz="1200" b="1" dirty="0">
                <a:solidFill>
                  <a:schemeClr val="bg1"/>
                </a:solidFill>
              </a:rPr>
            </a:br>
            <a:endParaRPr lang="en-US" sz="1200" b="1" dirty="0">
              <a:solidFill>
                <a:schemeClr val="bg1"/>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23" y="1469203"/>
            <a:ext cx="3863619" cy="4999977"/>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06</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12</a:t>
            </a:r>
            <a:r>
              <a:rPr lang="en-US" sz="1600" b="1" dirty="0" smtClean="0">
                <a:solidFill>
                  <a:srgbClr val="FFFF00"/>
                </a:solidFill>
              </a:rPr>
              <a:t> </a:t>
            </a:r>
            <a:r>
              <a:rPr lang="en-US" sz="1600" b="1" dirty="0" smtClean="0">
                <a:solidFill>
                  <a:srgbClr val="FFFF00"/>
                </a:solidFill>
              </a:rPr>
              <a:t>Feb</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428766" y="1633275"/>
            <a:ext cx="4528500" cy="3441928"/>
          </a:xfrm>
          <a:prstGeom prst="rect">
            <a:avLst/>
          </a:prstGeom>
          <a:noFill/>
          <a:ln>
            <a:noFill/>
          </a:ln>
        </p:spPr>
        <p:txBody>
          <a:bodyPr spcFirstLastPara="1" wrap="square" lIns="91425" tIns="45700" rIns="91425" bIns="45700" anchor="t" anchorCtr="0">
            <a:spAutoFit/>
          </a:bodyPr>
          <a:lstStyle/>
          <a:p>
            <a:pPr algn="just" fontAlgn="base"/>
            <a:r>
              <a:rPr lang="en-US" sz="1200" b="1" dirty="0" smtClean="0">
                <a:solidFill>
                  <a:schemeClr val="bg1"/>
                </a:solidFill>
                <a:latin typeface="Arial" panose="020B0604020202020204" pitchFamily="34" charset="0"/>
              </a:rPr>
              <a:t>1. The </a:t>
            </a:r>
            <a:r>
              <a:rPr lang="en-US" sz="1200" b="1" dirty="0">
                <a:solidFill>
                  <a:schemeClr val="bg1"/>
                </a:solidFill>
                <a:latin typeface="Arial" panose="020B0604020202020204" pitchFamily="34" charset="0"/>
              </a:rPr>
              <a:t>probabilistic forecasts call for above 50% chance for weekly total rainfall to be below-normal (below the lower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southern Ghana, southern Togo, southern Benin, southern Nigeria, southern Cameroon, Equatorial Guinea, northern Gabon, northern Congo, northwestern DRC, southern Angola, western Zambia, much of Namibia, Botswana, and parts of South Africa. There is above 65% chance for below-normal rainfall over southern Nigeria, northern Congo, northwestern DRC, southeastern Namibia, western Botswana and central South Africa.</a:t>
            </a:r>
            <a:endParaRPr lang="en-US" sz="1200" b="1" dirty="0">
              <a:solidFill>
                <a:schemeClr val="bg1"/>
              </a:solidFill>
              <a:latin typeface="Calibri" panose="020F0502020204030204" pitchFamily="34" charset="0"/>
            </a:endParaRPr>
          </a:p>
          <a:p>
            <a:pPr algn="just" fontAlgn="base">
              <a:spcBef>
                <a:spcPts val="220"/>
              </a:spcBef>
            </a:pPr>
            <a:r>
              <a:rPr lang="en-US" sz="1200" b="1" dirty="0">
                <a:solidFill>
                  <a:schemeClr val="bg1"/>
                </a:solidFill>
              </a:rPr>
              <a:t/>
            </a:r>
            <a:br>
              <a:rPr lang="en-US" sz="1200" b="1" dirty="0">
                <a:solidFill>
                  <a:schemeClr val="bg1"/>
                </a:solidFill>
              </a:rPr>
            </a:br>
            <a:r>
              <a:rPr lang="en-US" sz="1200" b="1" dirty="0" smtClean="0">
                <a:solidFill>
                  <a:schemeClr val="bg1"/>
                </a:solidFill>
              </a:rPr>
              <a:t>2. </a:t>
            </a:r>
            <a:r>
              <a:rPr lang="en-US" sz="1200" b="1" dirty="0" smtClean="0">
                <a:solidFill>
                  <a:schemeClr val="bg1"/>
                </a:solidFill>
                <a:latin typeface="Arial" panose="020B0604020202020204" pitchFamily="34" charset="0"/>
              </a:rPr>
              <a:t>The </a:t>
            </a:r>
            <a:r>
              <a:rPr lang="en-US" sz="1200" b="1" dirty="0">
                <a:solidFill>
                  <a:schemeClr val="bg1"/>
                </a:solidFill>
                <a:latin typeface="Arial" panose="020B0604020202020204" pitchFamily="34" charset="0"/>
              </a:rPr>
              <a:t>probabilistic forecasts call for above 50% chance for weekly rainfall to be above-normal (above the upper </a:t>
            </a:r>
            <a:r>
              <a:rPr lang="en-US" sz="1200" b="1" dirty="0" err="1">
                <a:solidFill>
                  <a:schemeClr val="bg1"/>
                </a:solidFill>
                <a:latin typeface="Arial" panose="020B0604020202020204" pitchFamily="34" charset="0"/>
              </a:rPr>
              <a:t>tercile</a:t>
            </a:r>
            <a:r>
              <a:rPr lang="en-US" sz="1200" b="1" dirty="0">
                <a:solidFill>
                  <a:schemeClr val="bg1"/>
                </a:solidFill>
                <a:latin typeface="Arial" panose="020B0604020202020204" pitchFamily="34" charset="0"/>
              </a:rPr>
              <a:t>) over northwestern Angola, northern Tanzania, southern Kenya, Malawi, northern Mozambique and western Madagascar.</a:t>
            </a:r>
            <a:endParaRPr lang="en-US" sz="1200" b="1" dirty="0">
              <a:solidFill>
                <a:schemeClr val="bg1"/>
              </a:solidFill>
              <a:latin typeface="Calibri" panose="020F0502020204030204" pitchFamily="34" charset="0"/>
            </a:endParaRPr>
          </a:p>
          <a:p>
            <a:r>
              <a:rPr lang="en-US" sz="1200" b="1" dirty="0" smtClean="0">
                <a:solidFill>
                  <a:schemeClr val="bg1"/>
                </a:solidFill>
              </a:rPr>
              <a:t/>
            </a:r>
            <a:br>
              <a:rPr lang="en-US" sz="1200" b="1" dirty="0" smtClean="0">
                <a:solidFill>
                  <a:schemeClr val="bg1"/>
                </a:solidFill>
              </a:rPr>
            </a:br>
            <a:endParaRPr lang="en-US" sz="1200" b="1" dirty="0">
              <a:solidFill>
                <a:schemeClr val="bg1"/>
              </a:solidFill>
              <a:latin typeface="Calibri" panose="020F050202020403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47" y="1365956"/>
            <a:ext cx="4010674" cy="5190284"/>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45156" y="762397"/>
            <a:ext cx="9008533" cy="5898048"/>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950" b="1" dirty="0">
                <a:solidFill>
                  <a:schemeClr val="lt1"/>
                </a:solidFill>
                <a:latin typeface="+mj-lt"/>
              </a:rPr>
              <a:t>Over the past 30 days, in East Africa, above-average rainfall was observed in many parts of Tanzania, parts of east-central and southern Uganda, southern and northwestern Kenya, northern and central Burundi, Rwanda, far southeastern Somalia, and pockets of southwestern Ethiopia. Rainfall was below-average over east-central and southwestern South Sudan and parts of central and western Ethiopia. In Central Africa, rainfall was above-average across parts of southeastern DRC. Below-average rainfall was observed in Equatorial Guinea, most of Gabon, most of Congo, much DRC, southern CAR, and southern Cameroon. In West Africa, rainfall was above-average from coastal areas of eastern Liberia to southwestern Ghana. Rainfall was below average in central Liberia, parts of northwestern Ghana,  and southwestern and south-central Nigeria. In southern Africa, above-average rainfall was observed in pockets of north-central and east-central Namibia, eastern Zambia, west-central and parts of northern Mozambique, northeastern Zimbabwe, parts of southern Botswana, eastern and southern Lesotho, southeastern and central South Africa, Malawi, and southern, east-central, and far northern Madagascar. Below-average rainfall was observed in Angola, western Zambia, most of Namibia, northern and central Botswana, central and eastern Zimbabwe, eastern South Africa, southern and central Mozambique, </a:t>
            </a:r>
            <a:r>
              <a:rPr lang="en-US" sz="950" b="1" dirty="0" err="1">
                <a:solidFill>
                  <a:schemeClr val="lt1"/>
                </a:solidFill>
                <a:latin typeface="+mj-lt"/>
              </a:rPr>
              <a:t>Eswatini</a:t>
            </a:r>
            <a:r>
              <a:rPr lang="en-US" sz="950" b="1" dirty="0">
                <a:solidFill>
                  <a:schemeClr val="lt1"/>
                </a:solidFill>
                <a:latin typeface="+mj-lt"/>
              </a:rPr>
              <a:t>, and far southwestern, west-central, and parts of northern Madagascar.</a:t>
            </a:r>
          </a:p>
          <a:p>
            <a:pPr algn="just">
              <a:buClr>
                <a:schemeClr val="bg1"/>
              </a:buClr>
              <a:buSzPts val="950"/>
            </a:pPr>
            <a:endParaRPr lang="en-US" sz="950" b="1" dirty="0" smtClean="0">
              <a:solidFill>
                <a:schemeClr val="lt1"/>
              </a:solidFill>
              <a:latin typeface="+mj-lt"/>
            </a:endParaRPr>
          </a:p>
          <a:p>
            <a:pPr algn="just">
              <a:buClr>
                <a:schemeClr val="bg1"/>
              </a:buClr>
              <a:buSzPts val="950"/>
            </a:pPr>
            <a:r>
              <a:rPr lang="en-US" sz="950" b="1" dirty="0">
                <a:solidFill>
                  <a:schemeClr val="bg1"/>
                </a:solidFill>
                <a:latin typeface="+mj-lt"/>
              </a:rPr>
              <a:t>During the past 7 days, in East Africa, rainfall was above-average in southeastern Uganda, southwestern Kenya, eastern Rwanda, and throughout much of Tanzania (especially west-central portions of the country). Rainfall was below average in southwestern Tanzania and west-central Ethiopia. In central Africa, above-average rainfall was observed over pockets of southeastern DRC, parts of west-central Gabon, and parts of north-central DRC. Rainfall was below-average over northwestern, central, and southern DRC, Congo, most of Gabon, Equatorial Guinea, and southern Cameroon. In West Africa, rainfall was near-normal over most of the region. In southern Africa, rainfall was above-average over pockets of northeastern Zambia, east-central Malawi, west-central Angola, south-central and southwestern Botswana, far northwestern Mozambique, and northern and west-central Madagascar. Below-average rainfall was observed over northern, most of central, and eastern Angola, most of Zambia, northern, western, and southern Malawi, Zimbabwe, northern and central Botswana, most of Mozambique, most of northern Namibia, Lesotho, </a:t>
            </a:r>
            <a:r>
              <a:rPr lang="en-US" sz="950" b="1" dirty="0" err="1">
                <a:solidFill>
                  <a:schemeClr val="bg1"/>
                </a:solidFill>
                <a:latin typeface="+mj-lt"/>
              </a:rPr>
              <a:t>Eswatini</a:t>
            </a:r>
            <a:r>
              <a:rPr lang="en-US" sz="950" b="1" dirty="0">
                <a:solidFill>
                  <a:schemeClr val="bg1"/>
                </a:solidFill>
                <a:latin typeface="+mj-lt"/>
              </a:rPr>
              <a:t>, parts of central and eastern South Africa, and parts of central and most of eastern and southern Madagascar. </a:t>
            </a:r>
          </a:p>
          <a:p>
            <a:pPr algn="just">
              <a:buClr>
                <a:schemeClr val="bg1"/>
              </a:buClr>
              <a:buSzPts val="950"/>
            </a:pPr>
            <a:endParaRPr lang="en-US" sz="950" b="1" dirty="0" smtClean="0">
              <a:solidFill>
                <a:schemeClr val="bg1"/>
              </a:solidFill>
              <a:latin typeface="+mj-lt"/>
            </a:endParaRPr>
          </a:p>
          <a:p>
            <a:pPr algn="just">
              <a:buClr>
                <a:schemeClr val="bg1"/>
              </a:buClr>
              <a:buSzPts val="950"/>
            </a:pPr>
            <a:r>
              <a:rPr lang="en-US" sz="950" b="1" dirty="0">
                <a:solidFill>
                  <a:schemeClr val="bg1"/>
                </a:solidFill>
                <a:latin typeface="+mj-lt"/>
              </a:rPr>
              <a:t>The Week-1 outlook calls for above-average rainfall in central and southwestern Ethiopia, southeastern Uganda, southern Kenya, Rwanda, Burundi, Tanzania, parts of central and southern DRC, northern Zambia, northern Malawi, northern and southeastern Mozambique, northern, western, and parts of central Angola, northwestern, central, and southern Namibia, and western South Africa. In contrast, there is an increased chance for below-average rainfall across coastal portions of the Gulf of Guinea region, coastal Gabon and Cameroon, southeastern Angola, central and southern Zambia, central and southern Malawi, most of Zimbabwe, central Mozambique, northern and eastern Botswana, eastern South Africa, Lesotho, northeastern Namibia, Comoros, and much of Madagascar. The Week-2 outlook primarily calls for below-average rainfall, especially in coastal portions of the Gulf of Guinea region and most of southern Africa. Above average rainfall is expected I southern Congo, northern and parts of western Angola, northeastern Zambia, western Tanzania, south-central Kenya, and parts of northeastern South Africa.</a:t>
            </a:r>
          </a:p>
          <a:p>
            <a:pPr algn="just">
              <a:buClr>
                <a:schemeClr val="bg1"/>
              </a:buClr>
              <a:buSzPts val="950"/>
            </a:pPr>
            <a:endParaRPr lang="en-US" sz="950" b="1" dirty="0">
              <a:solidFill>
                <a:schemeClr val="bg1"/>
              </a:solidFill>
              <a:latin typeface="+mj-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4001055"/>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lt1"/>
                </a:solidFill>
              </a:rPr>
              <a:t>During </a:t>
            </a:r>
            <a:r>
              <a:rPr lang="en-US" sz="1100" b="1" dirty="0">
                <a:solidFill>
                  <a:schemeClr val="lt1"/>
                </a:solidFill>
              </a:rPr>
              <a:t>the past 7 days, in East Africa, rainfall was above-average </a:t>
            </a:r>
            <a:r>
              <a:rPr lang="en-US" sz="1100" b="1" dirty="0" smtClean="0">
                <a:solidFill>
                  <a:schemeClr val="lt1"/>
                </a:solidFill>
              </a:rPr>
              <a:t>in southeastern Uganda, southwestern Kenya, eastern Rwanda, and throughout much of Tanzania (especially west-central portions of the country). Rainfall was </a:t>
            </a:r>
            <a:r>
              <a:rPr lang="en-US" sz="1100" b="1" dirty="0" smtClean="0">
                <a:solidFill>
                  <a:schemeClr val="lt1"/>
                </a:solidFill>
              </a:rPr>
              <a:t>below average in southwestern Tanzania and west-central Ethiopia. </a:t>
            </a:r>
            <a:r>
              <a:rPr lang="en-US" sz="1100" b="1" dirty="0" smtClean="0">
                <a:solidFill>
                  <a:schemeClr val="lt1"/>
                </a:solidFill>
              </a:rPr>
              <a:t>In </a:t>
            </a:r>
            <a:r>
              <a:rPr lang="en-US" sz="1100" b="1" dirty="0">
                <a:solidFill>
                  <a:schemeClr val="lt1"/>
                </a:solidFill>
              </a:rPr>
              <a:t>central Africa, above-average rainfall was observed </a:t>
            </a:r>
            <a:r>
              <a:rPr lang="en-US" sz="1100" b="1" dirty="0" smtClean="0">
                <a:solidFill>
                  <a:schemeClr val="lt1"/>
                </a:solidFill>
              </a:rPr>
              <a:t>over pockets of </a:t>
            </a:r>
            <a:r>
              <a:rPr lang="en-US" sz="1100" b="1" dirty="0" smtClean="0">
                <a:solidFill>
                  <a:schemeClr val="lt1"/>
                </a:solidFill>
              </a:rPr>
              <a:t>southeastern DRC, parts of west-central Gabon, and parts of north-central DRC. </a:t>
            </a:r>
            <a:r>
              <a:rPr lang="en-US" sz="1100" b="1" dirty="0">
                <a:solidFill>
                  <a:schemeClr val="lt1"/>
                </a:solidFill>
              </a:rPr>
              <a:t>Rainfall was below-average </a:t>
            </a:r>
            <a:r>
              <a:rPr lang="en-US" sz="1100" b="1" dirty="0" smtClean="0">
                <a:solidFill>
                  <a:schemeClr val="lt1"/>
                </a:solidFill>
              </a:rPr>
              <a:t>over </a:t>
            </a:r>
            <a:r>
              <a:rPr lang="en-US" sz="1100" b="1" dirty="0" smtClean="0">
                <a:solidFill>
                  <a:schemeClr val="lt1"/>
                </a:solidFill>
              </a:rPr>
              <a:t>northwestern, central, and southern DRC, Congo, most of Gabon, Equatorial Guinea, and southern Cameroon</a:t>
            </a:r>
            <a:r>
              <a:rPr lang="en-US" sz="1100" b="1" dirty="0" smtClean="0">
                <a:solidFill>
                  <a:schemeClr val="lt1"/>
                </a:solidFill>
              </a:rPr>
              <a:t>. </a:t>
            </a:r>
            <a:r>
              <a:rPr lang="en-US" sz="1100" b="1" dirty="0">
                <a:solidFill>
                  <a:schemeClr val="lt1"/>
                </a:solidFill>
              </a:rPr>
              <a:t>In West Africa, </a:t>
            </a:r>
            <a:r>
              <a:rPr lang="en-US" sz="1100" b="1" dirty="0" smtClean="0">
                <a:solidFill>
                  <a:schemeClr val="lt1"/>
                </a:solidFill>
              </a:rPr>
              <a:t>rainfall was </a:t>
            </a:r>
            <a:r>
              <a:rPr lang="en-US" sz="1100" b="1" dirty="0" smtClean="0">
                <a:solidFill>
                  <a:schemeClr val="lt1"/>
                </a:solidFill>
              </a:rPr>
              <a:t>near-normal over most of the region. </a:t>
            </a:r>
            <a:r>
              <a:rPr lang="en-US" sz="1100" b="1" dirty="0" smtClean="0">
                <a:solidFill>
                  <a:schemeClr val="lt1"/>
                </a:solidFill>
              </a:rPr>
              <a:t>In </a:t>
            </a:r>
            <a:r>
              <a:rPr lang="en-US" sz="1100" b="1" dirty="0">
                <a:solidFill>
                  <a:schemeClr val="lt1"/>
                </a:solidFill>
              </a:rPr>
              <a:t>southern Africa, rainfall was above-average </a:t>
            </a:r>
            <a:r>
              <a:rPr lang="en-US" sz="1100" b="1" dirty="0" smtClean="0">
                <a:solidFill>
                  <a:schemeClr val="lt1"/>
                </a:solidFill>
              </a:rPr>
              <a:t>over pockets of northeastern Zambia, east-central Malawi, west-central Angola, south-central and southwestern Botswana, far northwestern Mozambique, and northern and west-central Madagascar. </a:t>
            </a:r>
            <a:r>
              <a:rPr lang="en-US" sz="1100" b="1" dirty="0">
                <a:solidFill>
                  <a:schemeClr val="lt1"/>
                </a:solidFill>
              </a:rPr>
              <a:t>Below-average rainfall was observed </a:t>
            </a:r>
            <a:r>
              <a:rPr lang="en-US" sz="1100" b="1" dirty="0" smtClean="0">
                <a:solidFill>
                  <a:schemeClr val="lt1"/>
                </a:solidFill>
              </a:rPr>
              <a:t>over northern, most of central, and eastern Angola, most of Zambia, northern, western, and southern Malawi, Zimbabwe, northern and central Botswana, most of Mozambique, most of northern Namibia, Lesotho, </a:t>
            </a:r>
            <a:r>
              <a:rPr lang="en-US" sz="1100" b="1" dirty="0" err="1" smtClean="0">
                <a:solidFill>
                  <a:schemeClr val="lt1"/>
                </a:solidFill>
              </a:rPr>
              <a:t>Eswatini</a:t>
            </a:r>
            <a:r>
              <a:rPr lang="en-US" sz="1100" b="1" dirty="0" smtClean="0">
                <a:solidFill>
                  <a:schemeClr val="lt1"/>
                </a:solidFill>
              </a:rPr>
              <a:t>, parts of central and eastern South Africa, and parts of central and most of eastern and southern Madagascar. </a:t>
            </a:r>
          </a:p>
          <a:p>
            <a:pPr marL="152400" algn="just">
              <a:buClrTx/>
              <a:buSzPts val="1200"/>
            </a:pPr>
            <a:r>
              <a:rPr lang="en-US" sz="1100" b="1" dirty="0" smtClean="0">
                <a:solidFill>
                  <a:schemeClr val="lt1"/>
                </a:solidFill>
              </a:rPr>
              <a:t> </a:t>
            </a:r>
            <a:endParaRPr lang="en-US" sz="1100" b="1" i="0" u="none" strike="noStrike" cap="none" dirty="0">
              <a:solidFill>
                <a:schemeClr val="bg1"/>
              </a:solidFill>
              <a:sym typeface="Aria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a:t>
            </a:r>
            <a:r>
              <a:rPr lang="en-US" sz="1100" b="1" dirty="0" smtClean="0">
                <a:solidFill>
                  <a:schemeClr val="bg1"/>
                </a:solidFill>
              </a:rPr>
              <a:t>in central and southwestern Ethiopia, southeastern Uganda, southern Kenya, Rwanda, Burundi, Tanzania, parts of central and southern DRC, northern Zambia, northern Malawi, northern and southeastern Mozambique, northern, western, and parts of central Angola, northwestern, central, and southern Namibia, and western South Africa. </a:t>
            </a:r>
            <a:r>
              <a:rPr lang="en-US" sz="1100" b="1" dirty="0">
                <a:solidFill>
                  <a:schemeClr val="bg1"/>
                </a:solidFill>
              </a:rPr>
              <a:t>In contrast, there is an increased chance for below-average </a:t>
            </a:r>
            <a:r>
              <a:rPr lang="en-US" sz="1100" b="1" dirty="0" smtClean="0">
                <a:solidFill>
                  <a:schemeClr val="bg1"/>
                </a:solidFill>
              </a:rPr>
              <a:t>rainfall across coastal portions of the Gulf of Guinea region, </a:t>
            </a:r>
            <a:r>
              <a:rPr lang="en-US" sz="1100" b="1" dirty="0" smtClean="0">
                <a:solidFill>
                  <a:schemeClr val="bg1"/>
                </a:solidFill>
              </a:rPr>
              <a:t>coastal Gabon and Cameroon, southeastern </a:t>
            </a:r>
            <a:r>
              <a:rPr lang="en-US" sz="1100" b="1" dirty="0" smtClean="0">
                <a:solidFill>
                  <a:schemeClr val="bg1"/>
                </a:solidFill>
              </a:rPr>
              <a:t>Angola, </a:t>
            </a:r>
            <a:r>
              <a:rPr lang="en-US" sz="1100" b="1" dirty="0" smtClean="0">
                <a:solidFill>
                  <a:schemeClr val="bg1"/>
                </a:solidFill>
              </a:rPr>
              <a:t>central and southern Zambia</a:t>
            </a:r>
            <a:r>
              <a:rPr lang="en-US" sz="1100" b="1" dirty="0" smtClean="0">
                <a:solidFill>
                  <a:schemeClr val="bg1"/>
                </a:solidFill>
              </a:rPr>
              <a:t>, </a:t>
            </a:r>
            <a:r>
              <a:rPr lang="en-US" sz="1100" b="1" dirty="0" smtClean="0">
                <a:solidFill>
                  <a:schemeClr val="bg1"/>
                </a:solidFill>
              </a:rPr>
              <a:t>central and southern Malawi</a:t>
            </a:r>
            <a:r>
              <a:rPr lang="en-US" sz="1100" b="1" dirty="0" smtClean="0">
                <a:solidFill>
                  <a:schemeClr val="bg1"/>
                </a:solidFill>
              </a:rPr>
              <a:t>, </a:t>
            </a:r>
            <a:r>
              <a:rPr lang="en-US" sz="1100" b="1" dirty="0" smtClean="0">
                <a:solidFill>
                  <a:schemeClr val="bg1"/>
                </a:solidFill>
              </a:rPr>
              <a:t>most of Zimbabwe</a:t>
            </a:r>
            <a:r>
              <a:rPr lang="en-US" sz="1100" b="1" dirty="0" smtClean="0">
                <a:solidFill>
                  <a:schemeClr val="bg1"/>
                </a:solidFill>
              </a:rPr>
              <a:t>, </a:t>
            </a:r>
            <a:r>
              <a:rPr lang="en-US" sz="1100" b="1" dirty="0" smtClean="0">
                <a:solidFill>
                  <a:schemeClr val="bg1"/>
                </a:solidFill>
              </a:rPr>
              <a:t>central Mozambique</a:t>
            </a:r>
            <a:r>
              <a:rPr lang="en-US" sz="1100" b="1" dirty="0" smtClean="0">
                <a:solidFill>
                  <a:schemeClr val="bg1"/>
                </a:solidFill>
              </a:rPr>
              <a:t>, </a:t>
            </a:r>
            <a:r>
              <a:rPr lang="en-US" sz="1100" b="1" dirty="0" smtClean="0">
                <a:solidFill>
                  <a:schemeClr val="bg1"/>
                </a:solidFill>
              </a:rPr>
              <a:t>northern and eastern Botswana</a:t>
            </a:r>
            <a:r>
              <a:rPr lang="en-US" sz="1100" b="1" dirty="0" smtClean="0">
                <a:solidFill>
                  <a:schemeClr val="bg1"/>
                </a:solidFill>
              </a:rPr>
              <a:t>, </a:t>
            </a:r>
            <a:r>
              <a:rPr lang="en-US" sz="1100" b="1" dirty="0" smtClean="0">
                <a:solidFill>
                  <a:schemeClr val="bg1"/>
                </a:solidFill>
              </a:rPr>
              <a:t>eastern </a:t>
            </a:r>
            <a:r>
              <a:rPr lang="en-US" sz="1100" b="1" dirty="0" smtClean="0">
                <a:solidFill>
                  <a:schemeClr val="bg1"/>
                </a:solidFill>
              </a:rPr>
              <a:t>South Africa, Lesotho, </a:t>
            </a:r>
            <a:r>
              <a:rPr lang="en-US" sz="1100" b="1" dirty="0" smtClean="0">
                <a:solidFill>
                  <a:schemeClr val="bg1"/>
                </a:solidFill>
              </a:rPr>
              <a:t>northeastern </a:t>
            </a:r>
            <a:r>
              <a:rPr lang="en-US" sz="1100" b="1" dirty="0" smtClean="0">
                <a:solidFill>
                  <a:schemeClr val="bg1"/>
                </a:solidFill>
              </a:rPr>
              <a:t>Namibia, Comoros, and much of </a:t>
            </a:r>
            <a:r>
              <a:rPr lang="en-US" sz="1100" b="1" dirty="0" smtClean="0">
                <a:solidFill>
                  <a:schemeClr val="bg1"/>
                </a:solidFill>
              </a:rPr>
              <a:t>Madagascar</a:t>
            </a:r>
            <a:r>
              <a:rPr lang="en-US" sz="1100" b="1" dirty="0" smtClean="0">
                <a:solidFill>
                  <a:schemeClr val="bg1"/>
                </a:solidFill>
              </a:rPr>
              <a:t>. The </a:t>
            </a:r>
            <a:r>
              <a:rPr lang="en-US" sz="1100" b="1" dirty="0">
                <a:solidFill>
                  <a:schemeClr val="bg1"/>
                </a:solidFill>
              </a:rPr>
              <a:t>Week-2 outlook </a:t>
            </a:r>
            <a:r>
              <a:rPr lang="en-US" sz="1100" b="1" dirty="0" smtClean="0">
                <a:solidFill>
                  <a:schemeClr val="bg1"/>
                </a:solidFill>
              </a:rPr>
              <a:t>primarily calls </a:t>
            </a:r>
            <a:r>
              <a:rPr lang="en-US" sz="1100" b="1" dirty="0">
                <a:solidFill>
                  <a:schemeClr val="bg1"/>
                </a:solidFill>
              </a:rPr>
              <a:t>for </a:t>
            </a:r>
            <a:r>
              <a:rPr lang="en-US" sz="1100" b="1" dirty="0" smtClean="0">
                <a:solidFill>
                  <a:schemeClr val="bg1"/>
                </a:solidFill>
              </a:rPr>
              <a:t>below-average rainfall, especially </a:t>
            </a:r>
            <a:r>
              <a:rPr lang="en-US" sz="1100" b="1" dirty="0" smtClean="0">
                <a:solidFill>
                  <a:schemeClr val="bg1"/>
                </a:solidFill>
              </a:rPr>
              <a:t>in coastal portions of the Gulf of Guinea </a:t>
            </a:r>
            <a:r>
              <a:rPr lang="en-US" sz="1100" b="1" dirty="0" smtClean="0">
                <a:solidFill>
                  <a:schemeClr val="bg1"/>
                </a:solidFill>
              </a:rPr>
              <a:t>region</a:t>
            </a:r>
            <a:r>
              <a:rPr lang="en-US" sz="1100" b="1" dirty="0">
                <a:solidFill>
                  <a:schemeClr val="bg1"/>
                </a:solidFill>
              </a:rPr>
              <a:t> </a:t>
            </a:r>
            <a:r>
              <a:rPr lang="en-US" sz="1100" b="1" dirty="0" smtClean="0">
                <a:solidFill>
                  <a:schemeClr val="bg1"/>
                </a:solidFill>
              </a:rPr>
              <a:t>and most of southern Africa. Above average rainfall is expected in southern Congo, northern and parts of western Angola, northeastern Zambia, western Tanzania, south-central Kenya, and parts of northeastern South Africa.</a:t>
            </a:r>
            <a:endParaRPr lang="en-US" sz="1100" b="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0" y="4553141"/>
            <a:ext cx="9100457" cy="2329059"/>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950" b="1" dirty="0" smtClean="0">
                <a:solidFill>
                  <a:schemeClr val="accent3"/>
                </a:solidFill>
                <a:latin typeface="+mj-lt"/>
              </a:rPr>
              <a:t>Over </a:t>
            </a:r>
            <a:r>
              <a:rPr lang="en-US" sz="950" b="1" dirty="0">
                <a:solidFill>
                  <a:schemeClr val="accent3"/>
                </a:solidFill>
                <a:latin typeface="+mj-lt"/>
              </a:rPr>
              <a:t>the past 90 days, in East Africa, above-average rainfall was observed in many parts of </a:t>
            </a:r>
            <a:r>
              <a:rPr lang="en-US" sz="950" b="1" dirty="0" smtClean="0">
                <a:solidFill>
                  <a:schemeClr val="accent3"/>
                </a:solidFill>
                <a:latin typeface="+mj-lt"/>
              </a:rPr>
              <a:t>southern and eastern Sudan, South </a:t>
            </a:r>
            <a:r>
              <a:rPr lang="en-US" sz="950" b="1" dirty="0">
                <a:solidFill>
                  <a:schemeClr val="accent3"/>
                </a:solidFill>
                <a:latin typeface="+mj-lt"/>
              </a:rPr>
              <a:t>Sudan, Kenya, Tanzania, </a:t>
            </a:r>
            <a:r>
              <a:rPr lang="en-US" sz="950" b="1" dirty="0" smtClean="0">
                <a:solidFill>
                  <a:schemeClr val="accent3"/>
                </a:solidFill>
                <a:latin typeface="+mj-lt"/>
              </a:rPr>
              <a:t>Burundi, Rwanda, Uganda</a:t>
            </a:r>
            <a:r>
              <a:rPr lang="en-US" sz="950" b="1" dirty="0">
                <a:solidFill>
                  <a:schemeClr val="accent3"/>
                </a:solidFill>
                <a:latin typeface="+mj-lt"/>
              </a:rPr>
              <a:t>, </a:t>
            </a:r>
            <a:r>
              <a:rPr lang="en-US" sz="950" b="1" dirty="0" smtClean="0">
                <a:solidFill>
                  <a:schemeClr val="accent3"/>
                </a:solidFill>
                <a:latin typeface="+mj-lt"/>
              </a:rPr>
              <a:t>western </a:t>
            </a:r>
            <a:r>
              <a:rPr lang="en-US" sz="950" b="1" dirty="0">
                <a:solidFill>
                  <a:schemeClr val="accent3"/>
                </a:solidFill>
                <a:latin typeface="+mj-lt"/>
              </a:rPr>
              <a:t>and central Eritrea, northern, western, </a:t>
            </a:r>
            <a:r>
              <a:rPr lang="en-US" sz="950" b="1" dirty="0" smtClean="0">
                <a:solidFill>
                  <a:schemeClr val="accent3"/>
                </a:solidFill>
                <a:latin typeface="+mj-lt"/>
              </a:rPr>
              <a:t>and </a:t>
            </a:r>
            <a:r>
              <a:rPr lang="en-US" sz="950" b="1" dirty="0" smtClean="0">
                <a:solidFill>
                  <a:schemeClr val="accent3"/>
                </a:solidFill>
                <a:latin typeface="+mj-lt"/>
              </a:rPr>
              <a:t>southern </a:t>
            </a:r>
            <a:r>
              <a:rPr lang="en-US" sz="950" b="1" dirty="0">
                <a:solidFill>
                  <a:schemeClr val="accent3"/>
                </a:solidFill>
                <a:latin typeface="+mj-lt"/>
              </a:rPr>
              <a:t>Ethiopia, and southern, central, </a:t>
            </a:r>
            <a:r>
              <a:rPr lang="en-US" sz="950" b="1" dirty="0" smtClean="0">
                <a:solidFill>
                  <a:schemeClr val="accent3"/>
                </a:solidFill>
                <a:latin typeface="+mj-lt"/>
              </a:rPr>
              <a:t>and western </a:t>
            </a:r>
            <a:r>
              <a:rPr lang="en-US" sz="950" b="1" dirty="0">
                <a:solidFill>
                  <a:schemeClr val="accent3"/>
                </a:solidFill>
                <a:latin typeface="+mj-lt"/>
              </a:rPr>
              <a:t>Somalia. Rainfall was below-average over </a:t>
            </a:r>
            <a:r>
              <a:rPr lang="en-US" sz="950" b="1" dirty="0" smtClean="0">
                <a:solidFill>
                  <a:schemeClr val="accent3"/>
                </a:solidFill>
                <a:latin typeface="+mj-lt"/>
              </a:rPr>
              <a:t>parts of central </a:t>
            </a:r>
            <a:r>
              <a:rPr lang="en-US" sz="950" b="1" dirty="0" smtClean="0">
                <a:solidFill>
                  <a:schemeClr val="accent3"/>
                </a:solidFill>
                <a:latin typeface="+mj-lt"/>
              </a:rPr>
              <a:t>Ethiopia and </a:t>
            </a:r>
            <a:r>
              <a:rPr lang="en-US" sz="950" b="1" dirty="0" smtClean="0">
                <a:solidFill>
                  <a:schemeClr val="accent3"/>
                </a:solidFill>
                <a:latin typeface="+mj-lt"/>
              </a:rPr>
              <a:t>southeastern South Sudan. In </a:t>
            </a:r>
            <a:r>
              <a:rPr lang="en-US" sz="950" b="1" dirty="0">
                <a:solidFill>
                  <a:schemeClr val="accent3"/>
                </a:solidFill>
                <a:latin typeface="+mj-lt"/>
              </a:rPr>
              <a:t>Central Africa, rainfall was above-average in many parts of CAR</a:t>
            </a:r>
            <a:r>
              <a:rPr lang="en-US" sz="950" b="1" dirty="0" smtClean="0">
                <a:solidFill>
                  <a:schemeClr val="accent3"/>
                </a:solidFill>
                <a:latin typeface="+mj-lt"/>
              </a:rPr>
              <a:t>, much of </a:t>
            </a:r>
            <a:r>
              <a:rPr lang="en-US" sz="950" b="1" dirty="0" smtClean="0">
                <a:solidFill>
                  <a:schemeClr val="accent3"/>
                </a:solidFill>
                <a:latin typeface="+mj-lt"/>
              </a:rPr>
              <a:t>northern, eastern, </a:t>
            </a:r>
            <a:r>
              <a:rPr lang="en-US" sz="950" b="1" dirty="0" smtClean="0">
                <a:solidFill>
                  <a:schemeClr val="accent3"/>
                </a:solidFill>
                <a:latin typeface="+mj-lt"/>
              </a:rPr>
              <a:t>and central DRC, northern, central, and southwestern Congo</a:t>
            </a:r>
            <a:r>
              <a:rPr lang="en-US" sz="950" b="1" dirty="0">
                <a:solidFill>
                  <a:schemeClr val="accent3"/>
                </a:solidFill>
                <a:latin typeface="+mj-lt"/>
              </a:rPr>
              <a:t>, </a:t>
            </a:r>
            <a:r>
              <a:rPr lang="en-US" sz="950" b="1" dirty="0" smtClean="0">
                <a:solidFill>
                  <a:schemeClr val="accent3"/>
                </a:solidFill>
                <a:latin typeface="+mj-lt"/>
              </a:rPr>
              <a:t>parts of </a:t>
            </a:r>
            <a:r>
              <a:rPr lang="en-US" sz="950" b="1" dirty="0" smtClean="0">
                <a:solidFill>
                  <a:schemeClr val="accent3"/>
                </a:solidFill>
                <a:latin typeface="+mj-lt"/>
              </a:rPr>
              <a:t>central</a:t>
            </a:r>
            <a:r>
              <a:rPr lang="en-US" sz="950" b="1" dirty="0" smtClean="0">
                <a:solidFill>
                  <a:schemeClr val="accent3"/>
                </a:solidFill>
                <a:latin typeface="+mj-lt"/>
              </a:rPr>
              <a:t>, northwestern, </a:t>
            </a:r>
            <a:r>
              <a:rPr lang="en-US" sz="950" b="1" dirty="0">
                <a:solidFill>
                  <a:schemeClr val="accent3"/>
                </a:solidFill>
                <a:latin typeface="+mj-lt"/>
              </a:rPr>
              <a:t>and </a:t>
            </a:r>
            <a:r>
              <a:rPr lang="en-US" sz="950" b="1" dirty="0" smtClean="0">
                <a:solidFill>
                  <a:schemeClr val="accent3"/>
                </a:solidFill>
                <a:latin typeface="+mj-lt"/>
              </a:rPr>
              <a:t>south-central </a:t>
            </a:r>
            <a:r>
              <a:rPr lang="en-US" sz="950" b="1" dirty="0">
                <a:solidFill>
                  <a:schemeClr val="accent3"/>
                </a:solidFill>
                <a:latin typeface="+mj-lt"/>
              </a:rPr>
              <a:t>Gabon, </a:t>
            </a:r>
            <a:r>
              <a:rPr lang="en-US" sz="950" b="1" dirty="0" smtClean="0">
                <a:solidFill>
                  <a:schemeClr val="accent3"/>
                </a:solidFill>
                <a:latin typeface="+mj-lt"/>
              </a:rPr>
              <a:t>western and northern Equatorial Guinea, </a:t>
            </a:r>
            <a:r>
              <a:rPr lang="en-US" sz="950" b="1" dirty="0" smtClean="0">
                <a:solidFill>
                  <a:schemeClr val="accent3"/>
                </a:solidFill>
                <a:latin typeface="+mj-lt"/>
              </a:rPr>
              <a:t>southern and west-central Chad, and most of southern and central </a:t>
            </a:r>
            <a:r>
              <a:rPr lang="en-US" sz="950" b="1" dirty="0">
                <a:solidFill>
                  <a:schemeClr val="accent3"/>
                </a:solidFill>
                <a:latin typeface="+mj-lt"/>
              </a:rPr>
              <a:t>Cameroon. Rainfall was below-average over </a:t>
            </a:r>
            <a:r>
              <a:rPr lang="en-US" sz="950" b="1" dirty="0" smtClean="0">
                <a:solidFill>
                  <a:schemeClr val="accent3"/>
                </a:solidFill>
                <a:latin typeface="+mj-lt"/>
              </a:rPr>
              <a:t>west-central </a:t>
            </a:r>
            <a:r>
              <a:rPr lang="en-US" sz="950" b="1" dirty="0" smtClean="0">
                <a:solidFill>
                  <a:schemeClr val="accent3"/>
                </a:solidFill>
                <a:latin typeface="+mj-lt"/>
              </a:rPr>
              <a:t>and south-central </a:t>
            </a:r>
            <a:r>
              <a:rPr lang="en-US" sz="950" b="1" dirty="0">
                <a:solidFill>
                  <a:schemeClr val="accent3"/>
                </a:solidFill>
                <a:latin typeface="+mj-lt"/>
              </a:rPr>
              <a:t>Cameroon, southern Equatorial Guinea, </a:t>
            </a:r>
            <a:r>
              <a:rPr lang="en-US" sz="950" b="1" dirty="0" smtClean="0">
                <a:solidFill>
                  <a:schemeClr val="accent3"/>
                </a:solidFill>
                <a:latin typeface="+mj-lt"/>
              </a:rPr>
              <a:t>northern, west-central, and </a:t>
            </a:r>
            <a:r>
              <a:rPr lang="en-US" sz="950" b="1" dirty="0" smtClean="0">
                <a:solidFill>
                  <a:schemeClr val="accent3"/>
                </a:solidFill>
                <a:latin typeface="+mj-lt"/>
              </a:rPr>
              <a:t>eastern </a:t>
            </a:r>
            <a:r>
              <a:rPr lang="en-US" sz="950" b="1" dirty="0">
                <a:solidFill>
                  <a:schemeClr val="accent3"/>
                </a:solidFill>
                <a:latin typeface="+mj-lt"/>
              </a:rPr>
              <a:t>Gabon, </a:t>
            </a:r>
            <a:r>
              <a:rPr lang="en-US" sz="950" b="1" dirty="0" smtClean="0">
                <a:solidFill>
                  <a:schemeClr val="accent3"/>
                </a:solidFill>
                <a:latin typeface="+mj-lt"/>
              </a:rPr>
              <a:t>south-central and northwestern Congo, and pockets </a:t>
            </a:r>
            <a:r>
              <a:rPr lang="en-US" sz="950" b="1" dirty="0">
                <a:solidFill>
                  <a:schemeClr val="accent3"/>
                </a:solidFill>
                <a:latin typeface="+mj-lt"/>
              </a:rPr>
              <a:t>of </a:t>
            </a:r>
            <a:r>
              <a:rPr lang="en-US" sz="950" b="1" dirty="0" smtClean="0">
                <a:solidFill>
                  <a:schemeClr val="accent3"/>
                </a:solidFill>
                <a:latin typeface="+mj-lt"/>
              </a:rPr>
              <a:t>southern and central DRC. </a:t>
            </a:r>
            <a:r>
              <a:rPr lang="en-US" sz="950" b="1" dirty="0">
                <a:solidFill>
                  <a:schemeClr val="accent3"/>
                </a:solidFill>
                <a:latin typeface="+mj-lt"/>
              </a:rPr>
              <a:t>In West Africa, rainfall was above-average over </a:t>
            </a:r>
            <a:r>
              <a:rPr lang="en-US" sz="950" b="1" dirty="0" smtClean="0">
                <a:solidFill>
                  <a:schemeClr val="accent3"/>
                </a:solidFill>
                <a:latin typeface="+mj-lt"/>
              </a:rPr>
              <a:t>western and southeastern Guinea</a:t>
            </a:r>
            <a:r>
              <a:rPr lang="en-US" sz="950" b="1" dirty="0">
                <a:solidFill>
                  <a:schemeClr val="accent3"/>
                </a:solidFill>
                <a:latin typeface="+mj-lt"/>
              </a:rPr>
              <a:t>, Sierra Leone, </a:t>
            </a:r>
            <a:r>
              <a:rPr lang="en-US" sz="950" b="1" dirty="0" smtClean="0">
                <a:solidFill>
                  <a:schemeClr val="accent3"/>
                </a:solidFill>
                <a:latin typeface="+mj-lt"/>
              </a:rPr>
              <a:t>western and </a:t>
            </a:r>
            <a:r>
              <a:rPr lang="en-US" sz="950" b="1" dirty="0" smtClean="0">
                <a:solidFill>
                  <a:schemeClr val="accent3"/>
                </a:solidFill>
                <a:latin typeface="+mj-lt"/>
              </a:rPr>
              <a:t>north-central </a:t>
            </a:r>
            <a:r>
              <a:rPr lang="en-US" sz="950" b="1" dirty="0">
                <a:solidFill>
                  <a:schemeClr val="accent3"/>
                </a:solidFill>
                <a:latin typeface="+mj-lt"/>
              </a:rPr>
              <a:t>Liberia, many parts of Cote </a:t>
            </a:r>
            <a:r>
              <a:rPr lang="en-US" sz="950" b="1" dirty="0" smtClean="0">
                <a:solidFill>
                  <a:schemeClr val="accent3"/>
                </a:solidFill>
                <a:latin typeface="+mj-lt"/>
              </a:rPr>
              <a:t>d’Ivoire, </a:t>
            </a:r>
            <a:r>
              <a:rPr lang="en-US" sz="950" b="1" dirty="0" smtClean="0">
                <a:solidFill>
                  <a:schemeClr val="accent3"/>
                </a:solidFill>
                <a:latin typeface="+mj-lt"/>
              </a:rPr>
              <a:t>southwestern Burkina Faso, southern and much of western Togo</a:t>
            </a:r>
            <a:r>
              <a:rPr lang="en-US" sz="950" b="1" dirty="0">
                <a:solidFill>
                  <a:schemeClr val="accent3"/>
                </a:solidFill>
                <a:latin typeface="+mj-lt"/>
              </a:rPr>
              <a:t>, </a:t>
            </a:r>
            <a:r>
              <a:rPr lang="en-US" sz="950" b="1" dirty="0" smtClean="0">
                <a:solidFill>
                  <a:schemeClr val="accent3"/>
                </a:solidFill>
                <a:latin typeface="+mj-lt"/>
              </a:rPr>
              <a:t>southern and northwestern Benin</a:t>
            </a:r>
            <a:r>
              <a:rPr lang="en-US" sz="950" b="1" dirty="0" smtClean="0">
                <a:solidFill>
                  <a:schemeClr val="accent3"/>
                </a:solidFill>
                <a:latin typeface="+mj-lt"/>
              </a:rPr>
              <a:t>, central, southern, and parts of northwestern Ghana, and </a:t>
            </a:r>
            <a:r>
              <a:rPr lang="en-US" sz="950" b="1" dirty="0" smtClean="0">
                <a:solidFill>
                  <a:schemeClr val="accent3"/>
                </a:solidFill>
                <a:latin typeface="+mj-lt"/>
              </a:rPr>
              <a:t>southwestern, central, parts of northeastern, and southeastern </a:t>
            </a:r>
            <a:r>
              <a:rPr lang="en-US" sz="950" b="1" dirty="0" smtClean="0">
                <a:solidFill>
                  <a:schemeClr val="accent3"/>
                </a:solidFill>
                <a:latin typeface="+mj-lt"/>
              </a:rPr>
              <a:t>Nigeria</a:t>
            </a:r>
            <a:r>
              <a:rPr lang="en-US" sz="950" b="1" dirty="0">
                <a:solidFill>
                  <a:schemeClr val="accent3"/>
                </a:solidFill>
                <a:latin typeface="+mj-lt"/>
              </a:rPr>
              <a:t>. Below-average rainfall was observed over </a:t>
            </a:r>
            <a:r>
              <a:rPr lang="en-US" sz="950" b="1" dirty="0" smtClean="0">
                <a:solidFill>
                  <a:schemeClr val="accent3"/>
                </a:solidFill>
                <a:latin typeface="+mj-lt"/>
              </a:rPr>
              <a:t>Senegal</a:t>
            </a:r>
            <a:r>
              <a:rPr lang="en-US" sz="950" b="1" dirty="0">
                <a:solidFill>
                  <a:schemeClr val="accent3"/>
                </a:solidFill>
                <a:latin typeface="+mj-lt"/>
              </a:rPr>
              <a:t>, Gambia, </a:t>
            </a:r>
            <a:r>
              <a:rPr lang="en-US" sz="950" b="1" dirty="0" smtClean="0">
                <a:solidFill>
                  <a:schemeClr val="accent3"/>
                </a:solidFill>
                <a:latin typeface="+mj-lt"/>
              </a:rPr>
              <a:t>southern, east-central, </a:t>
            </a:r>
            <a:r>
              <a:rPr lang="en-US" sz="950" b="1" dirty="0" smtClean="0">
                <a:solidFill>
                  <a:schemeClr val="accent3"/>
                </a:solidFill>
                <a:latin typeface="+mj-lt"/>
              </a:rPr>
              <a:t>and northern </a:t>
            </a:r>
            <a:r>
              <a:rPr lang="en-US" sz="950" b="1" dirty="0">
                <a:solidFill>
                  <a:schemeClr val="accent3"/>
                </a:solidFill>
                <a:latin typeface="+mj-lt"/>
              </a:rPr>
              <a:t>Mauritania, western Mali, </a:t>
            </a:r>
            <a:r>
              <a:rPr lang="en-US" sz="950" b="1" dirty="0" smtClean="0">
                <a:solidFill>
                  <a:schemeClr val="accent3"/>
                </a:solidFill>
                <a:latin typeface="+mj-lt"/>
              </a:rPr>
              <a:t>parts of southwestern </a:t>
            </a:r>
            <a:r>
              <a:rPr lang="en-US" sz="950" b="1" dirty="0" smtClean="0">
                <a:solidFill>
                  <a:schemeClr val="accent3"/>
                </a:solidFill>
                <a:latin typeface="+mj-lt"/>
              </a:rPr>
              <a:t>Cote d’Ivoire, central Guinea, south-central and southeastern </a:t>
            </a:r>
            <a:r>
              <a:rPr lang="en-US" sz="950" b="1" dirty="0" smtClean="0">
                <a:solidFill>
                  <a:schemeClr val="accent3"/>
                </a:solidFill>
                <a:latin typeface="+mj-lt"/>
              </a:rPr>
              <a:t>Liberia, parts of west-central Ghana</a:t>
            </a:r>
            <a:r>
              <a:rPr lang="en-US" sz="950" b="1" dirty="0" smtClean="0">
                <a:solidFill>
                  <a:schemeClr val="accent3"/>
                </a:solidFill>
                <a:latin typeface="+mj-lt"/>
              </a:rPr>
              <a:t>, parts of </a:t>
            </a:r>
            <a:r>
              <a:rPr lang="en-US" sz="950" b="1" dirty="0" smtClean="0">
                <a:solidFill>
                  <a:schemeClr val="accent3"/>
                </a:solidFill>
                <a:latin typeface="+mj-lt"/>
              </a:rPr>
              <a:t>central Benin, and </a:t>
            </a:r>
            <a:r>
              <a:rPr lang="en-US" sz="950" b="1" dirty="0" smtClean="0">
                <a:solidFill>
                  <a:schemeClr val="accent3"/>
                </a:solidFill>
                <a:latin typeface="+mj-lt"/>
              </a:rPr>
              <a:t>south-central </a:t>
            </a:r>
            <a:r>
              <a:rPr lang="en-US" sz="950" b="1" dirty="0">
                <a:solidFill>
                  <a:schemeClr val="accent3"/>
                </a:solidFill>
                <a:latin typeface="+mj-lt"/>
              </a:rPr>
              <a:t>Nigeria. In southern Africa, above-average rainfall was observed over </a:t>
            </a:r>
            <a:r>
              <a:rPr lang="en-US" sz="950" b="1" dirty="0" smtClean="0">
                <a:solidFill>
                  <a:schemeClr val="accent3"/>
                </a:solidFill>
                <a:latin typeface="+mj-lt"/>
              </a:rPr>
              <a:t>most of western Angola</a:t>
            </a:r>
            <a:r>
              <a:rPr lang="en-US" sz="950" b="1" dirty="0">
                <a:solidFill>
                  <a:schemeClr val="accent3"/>
                </a:solidFill>
                <a:latin typeface="+mj-lt"/>
              </a:rPr>
              <a:t>, </a:t>
            </a:r>
            <a:r>
              <a:rPr lang="en-US" sz="950" b="1" dirty="0" smtClean="0">
                <a:solidFill>
                  <a:schemeClr val="accent3"/>
                </a:solidFill>
                <a:latin typeface="+mj-lt"/>
              </a:rPr>
              <a:t>northwestern </a:t>
            </a:r>
            <a:r>
              <a:rPr lang="en-US" sz="950" b="1" dirty="0">
                <a:solidFill>
                  <a:schemeClr val="accent3"/>
                </a:solidFill>
                <a:latin typeface="+mj-lt"/>
              </a:rPr>
              <a:t>Namibia, </a:t>
            </a:r>
            <a:r>
              <a:rPr lang="en-US" sz="950" b="1" dirty="0" smtClean="0">
                <a:solidFill>
                  <a:schemeClr val="accent3"/>
                </a:solidFill>
                <a:latin typeface="+mj-lt"/>
              </a:rPr>
              <a:t>northeastern and </a:t>
            </a:r>
            <a:r>
              <a:rPr lang="en-US" sz="950" b="1" dirty="0" smtClean="0">
                <a:solidFill>
                  <a:schemeClr val="accent3"/>
                </a:solidFill>
                <a:latin typeface="+mj-lt"/>
              </a:rPr>
              <a:t>parts of southeastern </a:t>
            </a:r>
            <a:r>
              <a:rPr lang="en-US" sz="950" b="1" dirty="0">
                <a:solidFill>
                  <a:schemeClr val="accent3"/>
                </a:solidFill>
                <a:latin typeface="+mj-lt"/>
              </a:rPr>
              <a:t>Zambia, </a:t>
            </a:r>
            <a:r>
              <a:rPr lang="en-US" sz="950" b="1" dirty="0" smtClean="0">
                <a:solidFill>
                  <a:schemeClr val="accent3"/>
                </a:solidFill>
                <a:latin typeface="+mj-lt"/>
              </a:rPr>
              <a:t>southeastern </a:t>
            </a:r>
            <a:r>
              <a:rPr lang="en-US" sz="950" b="1" dirty="0" smtClean="0">
                <a:solidFill>
                  <a:schemeClr val="accent3"/>
                </a:solidFill>
                <a:latin typeface="+mj-lt"/>
              </a:rPr>
              <a:t>Zimbabwe</a:t>
            </a:r>
            <a:r>
              <a:rPr lang="en-US" sz="950" b="1" dirty="0">
                <a:solidFill>
                  <a:schemeClr val="accent3"/>
                </a:solidFill>
                <a:latin typeface="+mj-lt"/>
              </a:rPr>
              <a:t>, </a:t>
            </a:r>
            <a:r>
              <a:rPr lang="en-US" sz="950" b="1" dirty="0" smtClean="0">
                <a:solidFill>
                  <a:schemeClr val="accent3"/>
                </a:solidFill>
                <a:latin typeface="+mj-lt"/>
              </a:rPr>
              <a:t>southwestern and southeastern Botswana, southern, </a:t>
            </a:r>
            <a:r>
              <a:rPr lang="en-US" sz="950" b="1" dirty="0" smtClean="0">
                <a:solidFill>
                  <a:schemeClr val="accent3"/>
                </a:solidFill>
                <a:latin typeface="+mj-lt"/>
              </a:rPr>
              <a:t>parts of west-central</a:t>
            </a:r>
            <a:r>
              <a:rPr lang="en-US" sz="950" b="1" dirty="0" smtClean="0">
                <a:solidFill>
                  <a:schemeClr val="accent3"/>
                </a:solidFill>
                <a:latin typeface="+mj-lt"/>
              </a:rPr>
              <a:t>, and northern Mozambique</a:t>
            </a:r>
            <a:r>
              <a:rPr lang="en-US" sz="950" b="1" dirty="0">
                <a:solidFill>
                  <a:schemeClr val="accent3"/>
                </a:solidFill>
                <a:latin typeface="+mj-lt"/>
              </a:rPr>
              <a:t>, eastern </a:t>
            </a:r>
            <a:r>
              <a:rPr lang="en-US" sz="950" b="1" dirty="0" smtClean="0">
                <a:solidFill>
                  <a:schemeClr val="accent3"/>
                </a:solidFill>
                <a:latin typeface="+mj-lt"/>
              </a:rPr>
              <a:t>and parts of central South </a:t>
            </a:r>
            <a:r>
              <a:rPr lang="en-US" sz="950" b="1" dirty="0">
                <a:solidFill>
                  <a:schemeClr val="accent3"/>
                </a:solidFill>
                <a:latin typeface="+mj-lt"/>
              </a:rPr>
              <a:t>Africa, </a:t>
            </a:r>
            <a:r>
              <a:rPr lang="en-US" sz="950" b="1" dirty="0" smtClean="0">
                <a:solidFill>
                  <a:schemeClr val="accent3"/>
                </a:solidFill>
                <a:latin typeface="+mj-lt"/>
              </a:rPr>
              <a:t>western </a:t>
            </a:r>
            <a:r>
              <a:rPr lang="en-US" sz="950" b="1" dirty="0" err="1" smtClean="0">
                <a:solidFill>
                  <a:schemeClr val="accent3"/>
                </a:solidFill>
                <a:latin typeface="+mj-lt"/>
              </a:rPr>
              <a:t>Eswatini</a:t>
            </a:r>
            <a:r>
              <a:rPr lang="en-US" sz="950" b="1" dirty="0">
                <a:solidFill>
                  <a:schemeClr val="accent3"/>
                </a:solidFill>
                <a:latin typeface="+mj-lt"/>
              </a:rPr>
              <a:t>, Lesotho, </a:t>
            </a:r>
            <a:r>
              <a:rPr lang="en-US" sz="950" b="1" dirty="0" smtClean="0">
                <a:solidFill>
                  <a:schemeClr val="accent3"/>
                </a:solidFill>
                <a:latin typeface="+mj-lt"/>
              </a:rPr>
              <a:t>northern, central, </a:t>
            </a:r>
            <a:r>
              <a:rPr lang="en-US" sz="950" b="1" dirty="0" smtClean="0">
                <a:solidFill>
                  <a:schemeClr val="accent3"/>
                </a:solidFill>
                <a:latin typeface="+mj-lt"/>
              </a:rPr>
              <a:t>and </a:t>
            </a:r>
            <a:r>
              <a:rPr lang="en-US" sz="950" b="1" dirty="0" smtClean="0">
                <a:solidFill>
                  <a:schemeClr val="accent3"/>
                </a:solidFill>
                <a:latin typeface="+mj-lt"/>
              </a:rPr>
              <a:t>parts of southern </a:t>
            </a:r>
            <a:r>
              <a:rPr lang="en-US" sz="950" b="1" dirty="0" smtClean="0">
                <a:solidFill>
                  <a:schemeClr val="accent3"/>
                </a:solidFill>
                <a:latin typeface="+mj-lt"/>
              </a:rPr>
              <a:t>Malawi, and coastal pockets </a:t>
            </a:r>
            <a:r>
              <a:rPr lang="en-US" sz="950" b="1" dirty="0">
                <a:solidFill>
                  <a:schemeClr val="accent3"/>
                </a:solidFill>
                <a:latin typeface="+mj-lt"/>
              </a:rPr>
              <a:t>of </a:t>
            </a:r>
            <a:r>
              <a:rPr lang="en-US" sz="950" b="1" dirty="0" smtClean="0">
                <a:solidFill>
                  <a:schemeClr val="accent3"/>
                </a:solidFill>
                <a:latin typeface="+mj-lt"/>
              </a:rPr>
              <a:t>northern and southeastern </a:t>
            </a:r>
            <a:r>
              <a:rPr lang="en-US" sz="950" b="1" dirty="0" smtClean="0">
                <a:solidFill>
                  <a:schemeClr val="accent3"/>
                </a:solidFill>
                <a:latin typeface="+mj-lt"/>
              </a:rPr>
              <a:t>Madagascar</a:t>
            </a:r>
            <a:r>
              <a:rPr lang="en-US" sz="950" b="1" dirty="0">
                <a:solidFill>
                  <a:schemeClr val="accent3"/>
                </a:solidFill>
                <a:latin typeface="+mj-lt"/>
              </a:rPr>
              <a:t>. Below-average rainfall was observed over </a:t>
            </a:r>
            <a:r>
              <a:rPr lang="en-US" sz="950" b="1" dirty="0" smtClean="0">
                <a:solidFill>
                  <a:schemeClr val="accent3"/>
                </a:solidFill>
                <a:latin typeface="+mj-lt"/>
              </a:rPr>
              <a:t>much of eastern, central, and parts of northern Angola</a:t>
            </a:r>
            <a:r>
              <a:rPr lang="en-US" sz="950" b="1" dirty="0">
                <a:solidFill>
                  <a:schemeClr val="accent3"/>
                </a:solidFill>
                <a:latin typeface="+mj-lt"/>
              </a:rPr>
              <a:t>, </a:t>
            </a:r>
            <a:r>
              <a:rPr lang="en-US" sz="950" b="1" dirty="0" smtClean="0">
                <a:solidFill>
                  <a:schemeClr val="accent3"/>
                </a:solidFill>
                <a:latin typeface="+mj-lt"/>
              </a:rPr>
              <a:t>northeastern, central, and southeastern Namibia</a:t>
            </a:r>
            <a:r>
              <a:rPr lang="en-US" sz="950" b="1" dirty="0">
                <a:solidFill>
                  <a:schemeClr val="accent3"/>
                </a:solidFill>
                <a:latin typeface="+mj-lt"/>
              </a:rPr>
              <a:t>, </a:t>
            </a:r>
            <a:r>
              <a:rPr lang="en-US" sz="950" b="1" dirty="0" smtClean="0">
                <a:solidFill>
                  <a:schemeClr val="accent3"/>
                </a:solidFill>
                <a:latin typeface="+mj-lt"/>
              </a:rPr>
              <a:t>western, central, </a:t>
            </a:r>
            <a:r>
              <a:rPr lang="en-US" sz="950" b="1" dirty="0">
                <a:solidFill>
                  <a:schemeClr val="accent3"/>
                </a:solidFill>
                <a:latin typeface="+mj-lt"/>
              </a:rPr>
              <a:t>and </a:t>
            </a:r>
            <a:r>
              <a:rPr lang="en-US" sz="950" b="1" dirty="0" smtClean="0">
                <a:solidFill>
                  <a:schemeClr val="accent3"/>
                </a:solidFill>
                <a:latin typeface="+mj-lt"/>
              </a:rPr>
              <a:t>parts of southeastern </a:t>
            </a:r>
            <a:r>
              <a:rPr lang="en-US" sz="950" b="1" dirty="0">
                <a:solidFill>
                  <a:schemeClr val="accent3"/>
                </a:solidFill>
                <a:latin typeface="+mj-lt"/>
              </a:rPr>
              <a:t>Zambia, </a:t>
            </a:r>
            <a:r>
              <a:rPr lang="en-US" sz="950" b="1" dirty="0" smtClean="0">
                <a:solidFill>
                  <a:schemeClr val="accent3"/>
                </a:solidFill>
                <a:latin typeface="+mj-lt"/>
              </a:rPr>
              <a:t>much of central and northern Botswana</a:t>
            </a:r>
            <a:r>
              <a:rPr lang="en-US" sz="950" b="1" dirty="0">
                <a:solidFill>
                  <a:schemeClr val="accent3"/>
                </a:solidFill>
                <a:latin typeface="+mj-lt"/>
              </a:rPr>
              <a:t>, </a:t>
            </a:r>
            <a:r>
              <a:rPr lang="en-US" sz="950" b="1" dirty="0" smtClean="0">
                <a:solidFill>
                  <a:schemeClr val="accent3"/>
                </a:solidFill>
                <a:latin typeface="+mj-lt"/>
              </a:rPr>
              <a:t>most of Zimbabwe</a:t>
            </a:r>
            <a:r>
              <a:rPr lang="en-US" sz="950" b="1" dirty="0">
                <a:solidFill>
                  <a:schemeClr val="accent3"/>
                </a:solidFill>
                <a:latin typeface="+mj-lt"/>
              </a:rPr>
              <a:t>, </a:t>
            </a:r>
            <a:r>
              <a:rPr lang="en-US" sz="950" b="1" dirty="0" smtClean="0">
                <a:solidFill>
                  <a:schemeClr val="accent3"/>
                </a:solidFill>
                <a:latin typeface="+mj-lt"/>
              </a:rPr>
              <a:t>southwestern </a:t>
            </a:r>
            <a:r>
              <a:rPr lang="en-US" sz="950" b="1" dirty="0">
                <a:solidFill>
                  <a:schemeClr val="accent3"/>
                </a:solidFill>
                <a:latin typeface="+mj-lt"/>
              </a:rPr>
              <a:t>and </a:t>
            </a:r>
            <a:r>
              <a:rPr lang="en-US" sz="950" b="1" dirty="0" smtClean="0">
                <a:solidFill>
                  <a:schemeClr val="accent3"/>
                </a:solidFill>
                <a:latin typeface="+mj-lt"/>
              </a:rPr>
              <a:t>parts of </a:t>
            </a:r>
            <a:r>
              <a:rPr lang="en-US" sz="950" b="1" dirty="0" smtClean="0">
                <a:solidFill>
                  <a:schemeClr val="accent3"/>
                </a:solidFill>
                <a:latin typeface="+mj-lt"/>
              </a:rPr>
              <a:t>northeastern </a:t>
            </a:r>
            <a:r>
              <a:rPr lang="en-US" sz="950" b="1" dirty="0">
                <a:solidFill>
                  <a:schemeClr val="accent3"/>
                </a:solidFill>
                <a:latin typeface="+mj-lt"/>
              </a:rPr>
              <a:t>South Africa, central </a:t>
            </a:r>
            <a:r>
              <a:rPr lang="en-US" sz="950" b="1" dirty="0" smtClean="0">
                <a:solidFill>
                  <a:schemeClr val="accent3"/>
                </a:solidFill>
                <a:latin typeface="+mj-lt"/>
              </a:rPr>
              <a:t>and southeastern Mozambique, parts of southern Malawi, and much of </a:t>
            </a:r>
            <a:r>
              <a:rPr lang="en-US" sz="950" b="1" dirty="0" smtClean="0">
                <a:solidFill>
                  <a:schemeClr val="accent3"/>
                </a:solidFill>
                <a:latin typeface="+mj-lt"/>
              </a:rPr>
              <a:t>southern </a:t>
            </a:r>
            <a:r>
              <a:rPr lang="en-US" sz="950" b="1" dirty="0" smtClean="0">
                <a:solidFill>
                  <a:schemeClr val="accent3"/>
                </a:solidFill>
                <a:latin typeface="+mj-lt"/>
              </a:rPr>
              <a:t>and central </a:t>
            </a:r>
            <a:r>
              <a:rPr lang="en-US" sz="950" b="1" dirty="0">
                <a:solidFill>
                  <a:schemeClr val="accent3"/>
                </a:solidFill>
                <a:latin typeface="+mj-lt"/>
              </a:rPr>
              <a:t>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63" y="803073"/>
            <a:ext cx="3588306" cy="35883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725" y="803072"/>
            <a:ext cx="3588308" cy="35883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30822" y="4689122"/>
            <a:ext cx="9060248" cy="1615787"/>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1000" b="1" dirty="0" smtClean="0">
                <a:solidFill>
                  <a:schemeClr val="lt1"/>
                </a:solidFill>
              </a:rPr>
              <a:t>Over </a:t>
            </a:r>
            <a:r>
              <a:rPr lang="en-US" sz="1000" b="1" dirty="0">
                <a:solidFill>
                  <a:schemeClr val="lt1"/>
                </a:solidFill>
              </a:rPr>
              <a:t>the past 30 days, in East Africa, above-average rainfall was observed in many parts of Tanzania, </a:t>
            </a:r>
            <a:r>
              <a:rPr lang="en-US" sz="1000" b="1" dirty="0" smtClean="0">
                <a:solidFill>
                  <a:schemeClr val="lt1"/>
                </a:solidFill>
              </a:rPr>
              <a:t>parts of east-central </a:t>
            </a:r>
            <a:r>
              <a:rPr lang="en-US" sz="1000" b="1" dirty="0">
                <a:solidFill>
                  <a:schemeClr val="lt1"/>
                </a:solidFill>
              </a:rPr>
              <a:t>and southern Uganda, </a:t>
            </a:r>
            <a:r>
              <a:rPr lang="en-US" sz="1000" b="1" dirty="0" smtClean="0">
                <a:solidFill>
                  <a:schemeClr val="lt1"/>
                </a:solidFill>
              </a:rPr>
              <a:t>southern </a:t>
            </a:r>
            <a:r>
              <a:rPr lang="en-US" sz="1000" b="1" dirty="0" smtClean="0">
                <a:solidFill>
                  <a:schemeClr val="lt1"/>
                </a:solidFill>
              </a:rPr>
              <a:t>and northwestern Kenya</a:t>
            </a:r>
            <a:r>
              <a:rPr lang="en-US" sz="1000" b="1" dirty="0">
                <a:solidFill>
                  <a:schemeClr val="lt1"/>
                </a:solidFill>
              </a:rPr>
              <a:t>, </a:t>
            </a:r>
            <a:r>
              <a:rPr lang="en-US" sz="1000" b="1" dirty="0" smtClean="0">
                <a:solidFill>
                  <a:schemeClr val="lt1"/>
                </a:solidFill>
              </a:rPr>
              <a:t>northern and central Burundi</a:t>
            </a:r>
            <a:r>
              <a:rPr lang="en-US" sz="1000" b="1" dirty="0" smtClean="0">
                <a:solidFill>
                  <a:schemeClr val="lt1"/>
                </a:solidFill>
              </a:rPr>
              <a:t>, Rwanda</a:t>
            </a:r>
            <a:r>
              <a:rPr lang="en-US" sz="1000" b="1" dirty="0">
                <a:solidFill>
                  <a:schemeClr val="lt1"/>
                </a:solidFill>
              </a:rPr>
              <a:t>, f</a:t>
            </a:r>
            <a:r>
              <a:rPr lang="en-US" sz="1000" b="1" dirty="0" smtClean="0">
                <a:solidFill>
                  <a:schemeClr val="lt1"/>
                </a:solidFill>
              </a:rPr>
              <a:t>ar southeastern Somalia, and </a:t>
            </a:r>
            <a:r>
              <a:rPr lang="en-US" sz="1000" b="1" dirty="0" smtClean="0">
                <a:solidFill>
                  <a:schemeClr val="lt1"/>
                </a:solidFill>
              </a:rPr>
              <a:t>pockets </a:t>
            </a:r>
            <a:r>
              <a:rPr lang="en-US" sz="1000" b="1" dirty="0" smtClean="0">
                <a:solidFill>
                  <a:schemeClr val="lt1"/>
                </a:solidFill>
              </a:rPr>
              <a:t>of southwestern Ethiopia. </a:t>
            </a:r>
            <a:r>
              <a:rPr lang="en-US" sz="1000" b="1" dirty="0">
                <a:solidFill>
                  <a:schemeClr val="lt1"/>
                </a:solidFill>
              </a:rPr>
              <a:t>Rainfall was below-average over </a:t>
            </a:r>
            <a:r>
              <a:rPr lang="en-US" sz="1000" b="1" dirty="0" smtClean="0">
                <a:solidFill>
                  <a:schemeClr val="lt1"/>
                </a:solidFill>
              </a:rPr>
              <a:t>east-central and southwestern </a:t>
            </a:r>
            <a:r>
              <a:rPr lang="en-US" sz="1000" b="1" dirty="0" smtClean="0">
                <a:solidFill>
                  <a:schemeClr val="lt1"/>
                </a:solidFill>
              </a:rPr>
              <a:t>South Sudan and parts of </a:t>
            </a:r>
            <a:r>
              <a:rPr lang="en-US" sz="1000" b="1" dirty="0" smtClean="0">
                <a:solidFill>
                  <a:schemeClr val="lt1"/>
                </a:solidFill>
              </a:rPr>
              <a:t>central and </a:t>
            </a:r>
            <a:r>
              <a:rPr lang="en-US" sz="1000" b="1" dirty="0" smtClean="0">
                <a:solidFill>
                  <a:schemeClr val="lt1"/>
                </a:solidFill>
              </a:rPr>
              <a:t>western </a:t>
            </a:r>
            <a:r>
              <a:rPr lang="en-US" sz="1000" b="1" dirty="0" smtClean="0">
                <a:solidFill>
                  <a:schemeClr val="lt1"/>
                </a:solidFill>
              </a:rPr>
              <a:t>Ethiopia. </a:t>
            </a:r>
            <a:r>
              <a:rPr lang="en-US" sz="1000" b="1" dirty="0">
                <a:solidFill>
                  <a:schemeClr val="lt1"/>
                </a:solidFill>
              </a:rPr>
              <a:t>In Central Africa, rainfall was above-average </a:t>
            </a:r>
            <a:r>
              <a:rPr lang="en-US" sz="1000" b="1" dirty="0" smtClean="0">
                <a:solidFill>
                  <a:schemeClr val="lt1"/>
                </a:solidFill>
              </a:rPr>
              <a:t>across </a:t>
            </a:r>
            <a:r>
              <a:rPr lang="en-US" sz="1000" b="1" dirty="0" smtClean="0">
                <a:solidFill>
                  <a:schemeClr val="lt1"/>
                </a:solidFill>
              </a:rPr>
              <a:t>parts of </a:t>
            </a:r>
            <a:r>
              <a:rPr lang="en-US" sz="1000" b="1" dirty="0" smtClean="0">
                <a:solidFill>
                  <a:schemeClr val="lt1"/>
                </a:solidFill>
              </a:rPr>
              <a:t>southeastern </a:t>
            </a:r>
            <a:r>
              <a:rPr lang="en-US" sz="1000" b="1" dirty="0" smtClean="0">
                <a:solidFill>
                  <a:schemeClr val="lt1"/>
                </a:solidFill>
              </a:rPr>
              <a:t>DRC. </a:t>
            </a:r>
            <a:r>
              <a:rPr lang="en-US" sz="1000" b="1" dirty="0">
                <a:solidFill>
                  <a:schemeClr val="lt1"/>
                </a:solidFill>
              </a:rPr>
              <a:t>Below-average rainfall was observed in </a:t>
            </a:r>
            <a:r>
              <a:rPr lang="en-US" sz="1000" b="1" dirty="0" smtClean="0">
                <a:solidFill>
                  <a:schemeClr val="lt1"/>
                </a:solidFill>
              </a:rPr>
              <a:t>Equatorial </a:t>
            </a:r>
            <a:r>
              <a:rPr lang="en-US" sz="1000" b="1" dirty="0">
                <a:solidFill>
                  <a:schemeClr val="lt1"/>
                </a:solidFill>
              </a:rPr>
              <a:t>Guinea, </a:t>
            </a:r>
            <a:r>
              <a:rPr lang="en-US" sz="1000" b="1" dirty="0" smtClean="0">
                <a:solidFill>
                  <a:schemeClr val="lt1"/>
                </a:solidFill>
              </a:rPr>
              <a:t>most of Gabon</a:t>
            </a:r>
            <a:r>
              <a:rPr lang="en-US" sz="1000" b="1" dirty="0">
                <a:solidFill>
                  <a:schemeClr val="lt1"/>
                </a:solidFill>
              </a:rPr>
              <a:t>, </a:t>
            </a:r>
            <a:r>
              <a:rPr lang="en-US" sz="1000" b="1" dirty="0" smtClean="0">
                <a:solidFill>
                  <a:schemeClr val="lt1"/>
                </a:solidFill>
              </a:rPr>
              <a:t>most of </a:t>
            </a:r>
            <a:r>
              <a:rPr lang="en-US" sz="1000" b="1" dirty="0" smtClean="0">
                <a:solidFill>
                  <a:schemeClr val="lt1"/>
                </a:solidFill>
              </a:rPr>
              <a:t>Congo</a:t>
            </a:r>
            <a:r>
              <a:rPr lang="en-US" sz="1000" b="1" dirty="0">
                <a:solidFill>
                  <a:schemeClr val="lt1"/>
                </a:solidFill>
              </a:rPr>
              <a:t>, </a:t>
            </a:r>
            <a:r>
              <a:rPr lang="en-US" sz="1000" b="1" dirty="0" smtClean="0">
                <a:solidFill>
                  <a:schemeClr val="lt1"/>
                </a:solidFill>
              </a:rPr>
              <a:t>much </a:t>
            </a:r>
            <a:r>
              <a:rPr lang="en-US" sz="1000" b="1" dirty="0" smtClean="0">
                <a:solidFill>
                  <a:schemeClr val="lt1"/>
                </a:solidFill>
              </a:rPr>
              <a:t>DRC</a:t>
            </a:r>
            <a:r>
              <a:rPr lang="en-US" sz="1000" b="1" dirty="0">
                <a:solidFill>
                  <a:schemeClr val="lt1"/>
                </a:solidFill>
              </a:rPr>
              <a:t>, </a:t>
            </a:r>
            <a:r>
              <a:rPr lang="en-US" sz="1000" b="1" dirty="0" smtClean="0">
                <a:solidFill>
                  <a:schemeClr val="lt1"/>
                </a:solidFill>
              </a:rPr>
              <a:t>southern CAR, and southern </a:t>
            </a:r>
            <a:r>
              <a:rPr lang="en-US" sz="1000" b="1" dirty="0">
                <a:solidFill>
                  <a:schemeClr val="lt1"/>
                </a:solidFill>
              </a:rPr>
              <a:t>Cameroon. In West Africa, rainfall was </a:t>
            </a:r>
            <a:r>
              <a:rPr lang="en-US" sz="1000" b="1" dirty="0" smtClean="0">
                <a:solidFill>
                  <a:schemeClr val="lt1"/>
                </a:solidFill>
              </a:rPr>
              <a:t>above-average from coastal areas of eastern Liberia to southwestern Ghana. Rainfall was below average </a:t>
            </a:r>
            <a:r>
              <a:rPr lang="en-US" sz="1000" b="1" dirty="0" smtClean="0">
                <a:solidFill>
                  <a:schemeClr val="lt1"/>
                </a:solidFill>
              </a:rPr>
              <a:t>in </a:t>
            </a:r>
            <a:r>
              <a:rPr lang="en-US" sz="1000" b="1" dirty="0" smtClean="0">
                <a:solidFill>
                  <a:schemeClr val="lt1"/>
                </a:solidFill>
              </a:rPr>
              <a:t>central Liberia, </a:t>
            </a:r>
            <a:r>
              <a:rPr lang="en-US" sz="1000" b="1" dirty="0" smtClean="0">
                <a:solidFill>
                  <a:schemeClr val="lt1"/>
                </a:solidFill>
              </a:rPr>
              <a:t>parts of northwestern </a:t>
            </a:r>
            <a:r>
              <a:rPr lang="en-US" sz="1000" b="1" dirty="0" smtClean="0">
                <a:solidFill>
                  <a:schemeClr val="lt1"/>
                </a:solidFill>
              </a:rPr>
              <a:t>Ghana,  and </a:t>
            </a:r>
            <a:r>
              <a:rPr lang="en-US" sz="1000" b="1" dirty="0" smtClean="0">
                <a:solidFill>
                  <a:schemeClr val="lt1"/>
                </a:solidFill>
              </a:rPr>
              <a:t>southwestern and south-central </a:t>
            </a:r>
            <a:r>
              <a:rPr lang="en-US" sz="1000" b="1" dirty="0" smtClean="0">
                <a:solidFill>
                  <a:schemeClr val="lt1"/>
                </a:solidFill>
              </a:rPr>
              <a:t>Nigeria. In </a:t>
            </a:r>
            <a:r>
              <a:rPr lang="en-US" sz="1000" b="1" dirty="0">
                <a:solidFill>
                  <a:schemeClr val="lt1"/>
                </a:solidFill>
              </a:rPr>
              <a:t>southern Africa, above-average rainfall was observed </a:t>
            </a:r>
            <a:r>
              <a:rPr lang="en-US" sz="1000" b="1" dirty="0" smtClean="0">
                <a:solidFill>
                  <a:schemeClr val="lt1"/>
                </a:solidFill>
              </a:rPr>
              <a:t>in pockets </a:t>
            </a:r>
            <a:r>
              <a:rPr lang="en-US" sz="1000" b="1" dirty="0" smtClean="0">
                <a:solidFill>
                  <a:schemeClr val="lt1"/>
                </a:solidFill>
              </a:rPr>
              <a:t>of </a:t>
            </a:r>
            <a:r>
              <a:rPr lang="en-US" sz="1000" b="1" dirty="0" smtClean="0">
                <a:solidFill>
                  <a:schemeClr val="lt1"/>
                </a:solidFill>
              </a:rPr>
              <a:t>north-central and east-central </a:t>
            </a:r>
            <a:r>
              <a:rPr lang="en-US" sz="1000" b="1" dirty="0" smtClean="0">
                <a:solidFill>
                  <a:schemeClr val="lt1"/>
                </a:solidFill>
              </a:rPr>
              <a:t>Namibia, </a:t>
            </a:r>
            <a:r>
              <a:rPr lang="en-US" sz="1000" b="1" dirty="0" smtClean="0">
                <a:solidFill>
                  <a:schemeClr val="lt1"/>
                </a:solidFill>
              </a:rPr>
              <a:t>eastern </a:t>
            </a:r>
            <a:r>
              <a:rPr lang="en-US" sz="1000" b="1" dirty="0" smtClean="0">
                <a:solidFill>
                  <a:schemeClr val="lt1"/>
                </a:solidFill>
              </a:rPr>
              <a:t>Zambia, </a:t>
            </a:r>
            <a:r>
              <a:rPr lang="en-US" sz="1000" b="1" dirty="0" smtClean="0">
                <a:solidFill>
                  <a:schemeClr val="lt1"/>
                </a:solidFill>
              </a:rPr>
              <a:t>west-central and </a:t>
            </a:r>
            <a:r>
              <a:rPr lang="en-US" sz="1000" b="1" dirty="0" smtClean="0">
                <a:solidFill>
                  <a:schemeClr val="lt1"/>
                </a:solidFill>
              </a:rPr>
              <a:t>parts of northern Mozambique, </a:t>
            </a:r>
            <a:r>
              <a:rPr lang="en-US" sz="1000" b="1" dirty="0" smtClean="0">
                <a:solidFill>
                  <a:schemeClr val="lt1"/>
                </a:solidFill>
              </a:rPr>
              <a:t>northeastern </a:t>
            </a:r>
            <a:r>
              <a:rPr lang="en-US" sz="1000" b="1" dirty="0" smtClean="0">
                <a:solidFill>
                  <a:schemeClr val="lt1"/>
                </a:solidFill>
              </a:rPr>
              <a:t>Zimbabwe, </a:t>
            </a:r>
            <a:r>
              <a:rPr lang="en-US" sz="1000" b="1" dirty="0" smtClean="0">
                <a:solidFill>
                  <a:schemeClr val="lt1"/>
                </a:solidFill>
              </a:rPr>
              <a:t>parts of southern Botswana</a:t>
            </a:r>
            <a:r>
              <a:rPr lang="en-US" sz="1000" b="1" dirty="0" smtClean="0">
                <a:solidFill>
                  <a:schemeClr val="lt1"/>
                </a:solidFill>
              </a:rPr>
              <a:t>, </a:t>
            </a:r>
            <a:r>
              <a:rPr lang="en-US" sz="1000" b="1" dirty="0" smtClean="0">
                <a:solidFill>
                  <a:schemeClr val="lt1"/>
                </a:solidFill>
              </a:rPr>
              <a:t>eastern and southern Lesotho, </a:t>
            </a:r>
            <a:r>
              <a:rPr lang="en-US" sz="1000" b="1" dirty="0" smtClean="0">
                <a:solidFill>
                  <a:schemeClr val="lt1"/>
                </a:solidFill>
              </a:rPr>
              <a:t>southeastern and </a:t>
            </a:r>
            <a:r>
              <a:rPr lang="en-US" sz="1000" b="1" dirty="0" smtClean="0">
                <a:solidFill>
                  <a:schemeClr val="lt1"/>
                </a:solidFill>
              </a:rPr>
              <a:t>central </a:t>
            </a:r>
            <a:r>
              <a:rPr lang="en-US" sz="1000" b="1" dirty="0" smtClean="0">
                <a:solidFill>
                  <a:schemeClr val="lt1"/>
                </a:solidFill>
              </a:rPr>
              <a:t>South Africa, Malawi, and southern, east-central, and far northern Madagascar. </a:t>
            </a:r>
            <a:r>
              <a:rPr lang="en-US" sz="1000" b="1" dirty="0">
                <a:solidFill>
                  <a:schemeClr val="lt1"/>
                </a:solidFill>
              </a:rPr>
              <a:t>Below-average rainfall was observed </a:t>
            </a:r>
            <a:r>
              <a:rPr lang="en-US" sz="1000" b="1" dirty="0" smtClean="0">
                <a:solidFill>
                  <a:schemeClr val="lt1"/>
                </a:solidFill>
              </a:rPr>
              <a:t>in Angola, western Zambia, most of Namibia, northern and central Botswana, central and eastern Zimbabwe, eastern South Africa, southern and central Mozambique, </a:t>
            </a:r>
            <a:r>
              <a:rPr lang="en-US" sz="1000" b="1" dirty="0" err="1" smtClean="0">
                <a:solidFill>
                  <a:schemeClr val="lt1"/>
                </a:solidFill>
              </a:rPr>
              <a:t>Eswatini</a:t>
            </a:r>
            <a:r>
              <a:rPr lang="en-US" sz="1000" b="1" dirty="0" smtClean="0">
                <a:solidFill>
                  <a:schemeClr val="lt1"/>
                </a:solidFill>
              </a:rPr>
              <a:t>, and far southwestern, west-central, and parts of northern Madagascar.</a:t>
            </a:r>
            <a:endParaRPr lang="en-US" sz="10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7" y="801510"/>
            <a:ext cx="3770490" cy="37704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867" y="801510"/>
            <a:ext cx="3770490" cy="37704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92780" y="4785451"/>
            <a:ext cx="8985067" cy="1631175"/>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lt1"/>
                </a:solidFill>
              </a:rPr>
              <a:t>During the past 7 days, in East Africa, rainfall was above-average in southeastern Uganda, southwestern Kenya, eastern Rwanda, and throughout much of Tanzania (especially west-central portions of the country). Rainfall was below average in southwestern Tanzania and west-central Ethiopia. In central Africa, above-average rainfall was observed over pockets of southeastern DRC, parts of west-central Gabon, and parts of north-central DRC. Rainfall was below-average over northwestern, central, and southern DRC, Congo, most of Gabon, Equatorial Guinea, and southern Cameroon. In West Africa, rainfall was near-normal over most of the region. In southern Africa, rainfall was above-average over pockets of northeastern Zambia, east-central Malawi, west-central Angola, south-central and southwestern Botswana, far northwestern Mozambique, and northern and west-central Madagascar. Below-average rainfall was observed over northern, most of central, and eastern Angola, most of Zambia, northern, western, and southern Malawi, Zimbabwe, northern and central Botswana, most of Mozambique, most of northern Namibia, Lesotho, </a:t>
            </a:r>
            <a:r>
              <a:rPr lang="en-US" sz="1000" b="1" dirty="0" err="1">
                <a:solidFill>
                  <a:schemeClr val="lt1"/>
                </a:solidFill>
              </a:rPr>
              <a:t>Eswatini</a:t>
            </a:r>
            <a:r>
              <a:rPr lang="en-US" sz="1000" b="1" dirty="0">
                <a:solidFill>
                  <a:schemeClr val="lt1"/>
                </a:solidFill>
              </a:rPr>
              <a:t>, parts of central and eastern South Africa, and parts of central and most of eastern and southern Madagascar. </a:t>
            </a:r>
          </a:p>
          <a:p>
            <a:pPr algn="just"/>
            <a:endParaRPr lang="en-US" sz="10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25" y="922337"/>
            <a:ext cx="3819158" cy="38191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049" y="921968"/>
            <a:ext cx="3819527" cy="38195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6011" y="5706706"/>
            <a:ext cx="8967391" cy="1015622"/>
          </a:xfrm>
          <a:prstGeom prst="rect">
            <a:avLst/>
          </a:prstGeom>
          <a:noFill/>
          <a:ln>
            <a:noFill/>
          </a:ln>
        </p:spPr>
        <p:txBody>
          <a:bodyPr spcFirstLastPara="1" wrap="square" lIns="91425" tIns="45700" rIns="91425" bIns="45700" anchor="t" anchorCtr="0">
            <a:spAutoFit/>
          </a:bodyPr>
          <a:lstStyle/>
          <a:p>
            <a:pPr algn="just">
              <a:buSzPts val="1200"/>
            </a:pPr>
            <a:r>
              <a:rPr lang="en-US" sz="1200" b="1" dirty="0" smtClean="0">
                <a:solidFill>
                  <a:schemeClr val="bg1"/>
                </a:solidFill>
              </a:rPr>
              <a:t>At </a:t>
            </a:r>
            <a:r>
              <a:rPr lang="en-US" sz="1200" b="1" dirty="0">
                <a:solidFill>
                  <a:schemeClr val="bg1"/>
                </a:solidFill>
              </a:rPr>
              <a:t>700-hPa level (left panel), </a:t>
            </a:r>
            <a:r>
              <a:rPr lang="en-US" sz="1200" b="1" dirty="0" smtClean="0">
                <a:solidFill>
                  <a:schemeClr val="bg1"/>
                </a:solidFill>
              </a:rPr>
              <a:t>the anomalous </a:t>
            </a:r>
            <a:r>
              <a:rPr lang="en-US" sz="1200" b="1" dirty="0">
                <a:solidFill>
                  <a:schemeClr val="bg1"/>
                </a:solidFill>
              </a:rPr>
              <a:t>lower-level </a:t>
            </a:r>
            <a:r>
              <a:rPr lang="en-US" sz="1200" b="1" dirty="0" smtClean="0">
                <a:solidFill>
                  <a:schemeClr val="bg1"/>
                </a:solidFill>
              </a:rPr>
              <a:t>convergence near Tanzania </a:t>
            </a:r>
            <a:r>
              <a:rPr lang="en-US" sz="1200" b="1" dirty="0" smtClean="0">
                <a:solidFill>
                  <a:schemeClr val="bg1"/>
                </a:solidFill>
              </a:rPr>
              <a:t>and western/northern Madagascar may have </a:t>
            </a:r>
            <a:r>
              <a:rPr lang="en-US" sz="1200" b="1" dirty="0">
                <a:solidFill>
                  <a:schemeClr val="bg1"/>
                </a:solidFill>
              </a:rPr>
              <a:t>contributed to the observed above-average rainfall in </a:t>
            </a:r>
            <a:r>
              <a:rPr lang="en-US" sz="1200" b="1" dirty="0" smtClean="0">
                <a:solidFill>
                  <a:schemeClr val="bg1"/>
                </a:solidFill>
              </a:rPr>
              <a:t>the region. At 200-hPa </a:t>
            </a:r>
            <a:r>
              <a:rPr lang="en-US" sz="1200" b="1" dirty="0">
                <a:solidFill>
                  <a:schemeClr val="bg1"/>
                </a:solidFill>
              </a:rPr>
              <a:t>level </a:t>
            </a:r>
            <a:r>
              <a:rPr lang="en-US" sz="1200" b="1" dirty="0" smtClean="0">
                <a:solidFill>
                  <a:schemeClr val="bg1"/>
                </a:solidFill>
              </a:rPr>
              <a:t>(right </a:t>
            </a:r>
            <a:r>
              <a:rPr lang="en-US" sz="1200" b="1" dirty="0">
                <a:solidFill>
                  <a:schemeClr val="bg1"/>
                </a:solidFill>
              </a:rPr>
              <a:t>panel), </a:t>
            </a:r>
            <a:r>
              <a:rPr lang="en-US" sz="1200" b="1" dirty="0" smtClean="0">
                <a:solidFill>
                  <a:schemeClr val="bg1"/>
                </a:solidFill>
              </a:rPr>
              <a:t>anomalous </a:t>
            </a:r>
            <a:r>
              <a:rPr lang="en-US" sz="1200" b="1" dirty="0" smtClean="0">
                <a:solidFill>
                  <a:schemeClr val="bg1"/>
                </a:solidFill>
              </a:rPr>
              <a:t>upper-level </a:t>
            </a:r>
            <a:r>
              <a:rPr lang="en-US" sz="1200" b="1" dirty="0" smtClean="0">
                <a:solidFill>
                  <a:schemeClr val="bg1"/>
                </a:solidFill>
              </a:rPr>
              <a:t>convergence near </a:t>
            </a:r>
            <a:r>
              <a:rPr lang="en-US" sz="1200" b="1" dirty="0" smtClean="0">
                <a:solidFill>
                  <a:schemeClr val="bg1"/>
                </a:solidFill>
              </a:rPr>
              <a:t>DRC, Congo, Gabon, Angola, Zimbabwe, and South Africa </a:t>
            </a:r>
            <a:r>
              <a:rPr lang="en-US" sz="1200" b="1" dirty="0" smtClean="0">
                <a:solidFill>
                  <a:schemeClr val="bg1"/>
                </a:solidFill>
              </a:rPr>
              <a:t>may have contributed to the below-average rainfall in the region.</a:t>
            </a:r>
            <a:endParaRPr lang="en-US" sz="1200" dirty="0">
              <a:solidFill>
                <a:schemeClr val="bg1"/>
              </a:solidFill>
            </a:endParaRPr>
          </a:p>
          <a:p>
            <a:pPr algn="just">
              <a:buSzPts val="1200"/>
            </a:pPr>
            <a:endParaRPr lang="en-US" sz="1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25" y="1378187"/>
            <a:ext cx="4231272" cy="42312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156" y="1378187"/>
            <a:ext cx="4231272" cy="4231272"/>
          </a:xfrm>
          <a:prstGeom prst="rect">
            <a:avLst/>
          </a:prstGeom>
        </p:spPr>
      </p:pic>
      <p:sp>
        <p:nvSpPr>
          <p:cNvPr id="9" name="Google Shape;148;p7"/>
          <p:cNvSpPr/>
          <p:nvPr/>
        </p:nvSpPr>
        <p:spPr>
          <a:xfrm rot="3065071">
            <a:off x="3028193" y="3535034"/>
            <a:ext cx="470517" cy="76292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8;p7"/>
          <p:cNvSpPr/>
          <p:nvPr/>
        </p:nvSpPr>
        <p:spPr>
          <a:xfrm rot="884007">
            <a:off x="6639166" y="3304960"/>
            <a:ext cx="800645" cy="944478"/>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48;p7"/>
          <p:cNvSpPr/>
          <p:nvPr/>
        </p:nvSpPr>
        <p:spPr>
          <a:xfrm rot="3065071">
            <a:off x="3696470" y="3747509"/>
            <a:ext cx="470517" cy="76292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48;p7"/>
          <p:cNvSpPr/>
          <p:nvPr/>
        </p:nvSpPr>
        <p:spPr>
          <a:xfrm rot="884007">
            <a:off x="7146427" y="4369321"/>
            <a:ext cx="800645" cy="448911"/>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460171"/>
            <a:ext cx="814499" cy="168467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824843" y="2618014"/>
            <a:ext cx="1860174" cy="118968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49341"/>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100" b="1" dirty="0">
                <a:solidFill>
                  <a:schemeClr val="lt1"/>
                </a:solidFill>
              </a:rPr>
              <a:t>Daily evolution of rainfall over the last 90 days at selected locations shows a </a:t>
            </a:r>
            <a:r>
              <a:rPr lang="en-US" sz="1100" b="1" dirty="0" smtClean="0">
                <a:solidFill>
                  <a:schemeClr val="lt1"/>
                </a:solidFill>
              </a:rPr>
              <a:t>growing deficits over </a:t>
            </a:r>
            <a:r>
              <a:rPr lang="en-US" sz="1100" b="1" dirty="0">
                <a:solidFill>
                  <a:schemeClr val="lt1"/>
                </a:solidFill>
              </a:rPr>
              <a:t>parts </a:t>
            </a:r>
            <a:r>
              <a:rPr lang="en-US" sz="1100" b="1" i="0" u="none" strike="noStrike" cap="none" dirty="0" smtClean="0">
                <a:solidFill>
                  <a:schemeClr val="lt1"/>
                </a:solidFill>
                <a:sym typeface="Arial"/>
              </a:rPr>
              <a:t>of east-central Angola (bottom </a:t>
            </a:r>
            <a:r>
              <a:rPr lang="en-US" sz="1100" b="1" i="0" u="none" strike="noStrike" cap="none" dirty="0">
                <a:solidFill>
                  <a:schemeClr val="lt1"/>
                </a:solidFill>
                <a:sym typeface="Arial"/>
              </a:rPr>
              <a:t>left</a:t>
            </a:r>
            <a:r>
              <a:rPr lang="en-US" sz="1100" b="1" i="0" u="none" strike="noStrike" cap="none" dirty="0" smtClean="0">
                <a:solidFill>
                  <a:schemeClr val="lt1"/>
                </a:solidFill>
                <a:sym typeface="Arial"/>
              </a:rPr>
              <a:t>) and northeastern Mozambique (bottom right). </a:t>
            </a:r>
            <a:r>
              <a:rPr lang="en-US" sz="1100" b="1" dirty="0">
                <a:solidFill>
                  <a:schemeClr val="lt1"/>
                </a:solidFill>
              </a:rPr>
              <a:t>R</a:t>
            </a:r>
            <a:r>
              <a:rPr lang="en-US" sz="1100" b="1" i="0" u="none" strike="noStrike" cap="none" dirty="0" smtClean="0">
                <a:solidFill>
                  <a:schemeClr val="lt1"/>
                </a:solidFill>
                <a:sym typeface="Arial"/>
              </a:rPr>
              <a:t>ainfall </a:t>
            </a:r>
            <a:r>
              <a:rPr lang="en-US" sz="1100" b="1" dirty="0" smtClean="0">
                <a:solidFill>
                  <a:schemeClr val="lt1"/>
                </a:solidFill>
              </a:rPr>
              <a:t>surpluses increased</a:t>
            </a:r>
            <a:r>
              <a:rPr lang="en-US" sz="1100" b="1" i="0" u="none" strike="noStrike" cap="none" dirty="0" smtClean="0">
                <a:solidFill>
                  <a:schemeClr val="lt1"/>
                </a:solidFill>
                <a:sym typeface="Arial"/>
              </a:rPr>
              <a:t> </a:t>
            </a:r>
            <a:r>
              <a:rPr lang="en-US" sz="1100" b="1" i="0" u="none" strike="noStrike" cap="none" dirty="0">
                <a:solidFill>
                  <a:schemeClr val="lt1"/>
                </a:solidFill>
                <a:sym typeface="Arial"/>
              </a:rPr>
              <a:t>over </a:t>
            </a:r>
            <a:r>
              <a:rPr lang="en-US" sz="1100" b="1" i="0" u="none" strike="noStrike" cap="none" dirty="0" smtClean="0">
                <a:solidFill>
                  <a:schemeClr val="lt1"/>
                </a:solidFill>
                <a:sym typeface="Arial"/>
              </a:rPr>
              <a:t>northeastern Tanzania due </a:t>
            </a:r>
            <a:r>
              <a:rPr lang="en-US" sz="1100" b="1" i="0" u="none" strike="noStrike" cap="none" dirty="0">
                <a:solidFill>
                  <a:schemeClr val="lt1"/>
                </a:solidFill>
                <a:sym typeface="Arial"/>
              </a:rPr>
              <a:t>to </a:t>
            </a:r>
            <a:r>
              <a:rPr lang="en-US" sz="1100" b="1" i="0" u="none" strike="noStrike" cap="none" dirty="0" smtClean="0">
                <a:solidFill>
                  <a:schemeClr val="lt1"/>
                </a:solidFill>
                <a:sym typeface="Arial"/>
              </a:rPr>
              <a:t>the recent moderate rainfall (top </a:t>
            </a:r>
            <a:r>
              <a:rPr lang="en-US" sz="1100" b="1" i="0" u="none" strike="noStrike" cap="none" dirty="0">
                <a:solidFill>
                  <a:schemeClr val="lt1"/>
                </a:solidFill>
                <a:sym typeface="Arial"/>
              </a:rPr>
              <a:t>right). </a:t>
            </a:r>
            <a:endParaRPr sz="1100" b="1" i="0" u="none" strike="noStrike" cap="none" dirty="0">
              <a:solidFill>
                <a:schemeClr val="lt1"/>
              </a:solidFill>
              <a:sym typeface="Arial"/>
            </a:endParaRPr>
          </a:p>
        </p:txBody>
      </p:sp>
      <p:cxnSp>
        <p:nvCxnSpPr>
          <p:cNvPr id="161" name="Google Shape;161;p8"/>
          <p:cNvCxnSpPr/>
          <p:nvPr/>
        </p:nvCxnSpPr>
        <p:spPr>
          <a:xfrm flipH="1">
            <a:off x="2754086" y="1522219"/>
            <a:ext cx="2008417" cy="701086"/>
          </a:xfrm>
          <a:prstGeom prst="straightConnector1">
            <a:avLst/>
          </a:prstGeom>
          <a:noFill/>
          <a:ln w="50800" cap="flat" cmpd="sng">
            <a:solidFill>
              <a:srgbClr val="FF0000"/>
            </a:solidFill>
            <a:prstDash val="solid"/>
            <a:round/>
            <a:headEnd type="none" w="sm" len="sm"/>
            <a:tailEnd type="triangle" w="med" len="med"/>
          </a:ln>
        </p:spPr>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4427" y="556267"/>
            <a:ext cx="3479391" cy="27061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074" y="3545622"/>
            <a:ext cx="3367638" cy="261927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823" y="3394287"/>
            <a:ext cx="3599685" cy="27997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42932" y="1519157"/>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06 – 12 Feb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04503" y="5305146"/>
            <a:ext cx="8950286" cy="1107955"/>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lt1"/>
                </a:solidFill>
              </a:rPr>
              <a:t>For </a:t>
            </a:r>
            <a:r>
              <a:rPr lang="en-US" sz="1100" b="1" dirty="0">
                <a:solidFill>
                  <a:schemeClr val="lt1"/>
                </a:solidFill>
              </a:rPr>
              <a:t>week-1 (left panel) the GEFS forecasts indicate a moderate to high chance (over 70%) for rainfall to exceed 50 mm </a:t>
            </a:r>
            <a:r>
              <a:rPr lang="en-US" sz="1100" b="1" dirty="0" smtClean="0">
                <a:solidFill>
                  <a:schemeClr val="lt1"/>
                </a:solidFill>
              </a:rPr>
              <a:t>over </a:t>
            </a:r>
            <a:r>
              <a:rPr lang="en-US" sz="1100" b="1" dirty="0" smtClean="0">
                <a:solidFill>
                  <a:schemeClr val="lt1"/>
                </a:solidFill>
              </a:rPr>
              <a:t>much </a:t>
            </a:r>
            <a:r>
              <a:rPr lang="en-US" sz="1100" b="1" dirty="0" smtClean="0">
                <a:solidFill>
                  <a:schemeClr val="lt1"/>
                </a:solidFill>
              </a:rPr>
              <a:t>of central </a:t>
            </a:r>
            <a:r>
              <a:rPr lang="en-US" sz="1100" b="1" dirty="0" smtClean="0">
                <a:solidFill>
                  <a:schemeClr val="lt1"/>
                </a:solidFill>
              </a:rPr>
              <a:t>and southern Tanzania, northern, central, and western Angola, south-central, southeastern, and east-central DRC, Burundi, southwestern Rwanda, northern Zambia, northern Mozambique, northern Malawi, and parts of northern, eastern, and west-central Madagascar. </a:t>
            </a:r>
            <a:r>
              <a:rPr lang="en-US" sz="1100" b="1" dirty="0">
                <a:solidFill>
                  <a:schemeClr val="lt1"/>
                </a:solidFill>
              </a:rPr>
              <a:t>For week-2 (right panel), the GEFS forecasts indicate a moderate to high chance (over 70%) for rainfall to exceed 50 mm </a:t>
            </a:r>
            <a:r>
              <a:rPr lang="en-US" sz="1100" b="1" dirty="0" smtClean="0">
                <a:solidFill>
                  <a:schemeClr val="lt1"/>
                </a:solidFill>
              </a:rPr>
              <a:t>over parts of southern Tanzania, northern Mozambique, wester Malawi, northern and eastern Zambia, southeastern DRC, central Angola, and northern and central Madagascar.</a:t>
            </a:r>
            <a:endParaRPr lang="en-US" sz="1100" b="1" dirty="0">
              <a:solidFill>
                <a:schemeClr val="lt1"/>
              </a:solidFill>
            </a:endParaRP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30</a:t>
            </a:r>
            <a:r>
              <a:rPr lang="en-US" sz="1600" b="1" dirty="0" smtClean="0">
                <a:solidFill>
                  <a:srgbClr val="FFFF00"/>
                </a:solidFill>
              </a:rPr>
              <a:t> Jan – 05 Feb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66" y="1972533"/>
            <a:ext cx="4212884" cy="31596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72533"/>
            <a:ext cx="4212884" cy="31596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5011</TotalTime>
  <Words>2626</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389</cp:revision>
  <cp:lastPrinted>2023-11-06T15:14:42Z</cp:lastPrinted>
  <dcterms:modified xsi:type="dcterms:W3CDTF">2024-01-29T17:17:31Z</dcterms:modified>
</cp:coreProperties>
</file>