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50" autoAdjust="0"/>
    <p:restoredTop sz="94231"/>
  </p:normalViewPr>
  <p:slideViewPr>
    <p:cSldViewPr snapToGrid="0">
      <p:cViewPr varScale="1">
        <p:scale>
          <a:sx n="100" d="100"/>
          <a:sy n="100" d="100"/>
        </p:scale>
        <p:origin x="7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12</a:t>
            </a:r>
            <a:r>
              <a:rPr lang="en-US" sz="2800" b="1" i="0" u="none" strike="noStrike" cap="none" dirty="0" smtClean="0">
                <a:solidFill>
                  <a:schemeClr val="lt1"/>
                </a:solidFill>
                <a:latin typeface="Arial"/>
                <a:ea typeface="Arial"/>
                <a:cs typeface="Arial"/>
                <a:sym typeface="Arial"/>
              </a:rPr>
              <a:t> February </a:t>
            </a:r>
            <a:r>
              <a:rPr lang="en-US" sz="2800" b="1" i="0" u="none" strike="noStrike" cap="none" dirty="0" smtClean="0">
                <a:solidFill>
                  <a:schemeClr val="lt1"/>
                </a:solidFill>
                <a:latin typeface="Arial"/>
                <a:ea typeface="Arial"/>
                <a:cs typeface="Arial"/>
                <a:sym typeface="Arial"/>
              </a:rPr>
              <a:t>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13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19</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Feb 2024</a:t>
            </a:r>
            <a:endParaRPr dirty="0"/>
          </a:p>
        </p:txBody>
      </p:sp>
      <p:sp>
        <p:nvSpPr>
          <p:cNvPr id="186" name="Google Shape;186;p10"/>
          <p:cNvSpPr txBox="1"/>
          <p:nvPr/>
        </p:nvSpPr>
        <p:spPr>
          <a:xfrm>
            <a:off x="4409495" y="1472184"/>
            <a:ext cx="4528500" cy="4524275"/>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The probabilistic forecasts call for above 50% chance for weekly total rainfall to be below-normal (below the lower </a:t>
            </a:r>
            <a:r>
              <a:rPr lang="en-US" sz="1200" b="1" dirty="0" err="1" smtClean="0">
                <a:solidFill>
                  <a:schemeClr val="bg1"/>
                </a:solidFill>
                <a:latin typeface="Arial" panose="020B0604020202020204" pitchFamily="34" charset="0"/>
              </a:rPr>
              <a:t>tercile</a:t>
            </a:r>
            <a:r>
              <a:rPr lang="en-US" sz="1200" b="1" dirty="0" smtClean="0">
                <a:solidFill>
                  <a:schemeClr val="bg1"/>
                </a:solidFill>
                <a:latin typeface="Arial" panose="020B0604020202020204" pitchFamily="34" charset="0"/>
              </a:rPr>
              <a:t>) over </a:t>
            </a:r>
            <a:r>
              <a:rPr lang="en-US" sz="1200" b="1" dirty="0" smtClean="0">
                <a:solidFill>
                  <a:schemeClr val="bg1"/>
                </a:solidFill>
                <a:latin typeface="Arial" panose="020B0604020202020204" pitchFamily="34" charset="0"/>
              </a:rPr>
              <a:t>central and southern Congo, western and northern parts of Angola, much of DR Congo, Uganda, Rwanda, Burundi, much of Tanzania, southeastern South Sudan, central and southwestern parts of Ethiopia, western Kenya, northeastern Mozambique, and northern and southeastern parts of Madagascar. There is above 80% chance for above-normal rainfall over northwestern Angola, central and eastern parts of DR Congo, southern part of Uganda, Rwanda, Burundi, and western and southern parts of Tanzania.</a:t>
            </a:r>
            <a:r>
              <a:rPr lang="en-US" sz="1200" b="1" dirty="0">
                <a:solidFill>
                  <a:schemeClr val="bg1"/>
                </a:solidFill>
              </a:rPr>
              <a:t/>
            </a:r>
            <a:br>
              <a:rPr lang="en-US" sz="1200" b="1" dirty="0">
                <a:solidFill>
                  <a:schemeClr val="bg1"/>
                </a:solidFill>
              </a:rPr>
            </a:br>
            <a:endParaRPr lang="en-US" sz="1200" b="1" dirty="0" smtClean="0">
              <a:solidFill>
                <a:schemeClr val="bg1"/>
              </a:solidFill>
            </a:endParaRPr>
          </a:p>
          <a:p>
            <a:pPr algn="just" fontAlgn="base"/>
            <a:r>
              <a:rPr lang="en-US" sz="1200" b="1" dirty="0" smtClean="0">
                <a:solidFill>
                  <a:schemeClr val="bg1"/>
                </a:solidFill>
              </a:rPr>
              <a:t>2</a:t>
            </a:r>
            <a:r>
              <a:rPr lang="en-US" sz="1200" b="1" dirty="0" smtClean="0">
                <a:solidFill>
                  <a:schemeClr val="bg1"/>
                </a:solidFill>
              </a:rPr>
              <a:t>. </a:t>
            </a:r>
            <a:r>
              <a:rPr lang="en-US" sz="1200" b="1" dirty="0" smtClean="0">
                <a:solidFill>
                  <a:schemeClr val="bg1"/>
                </a:solidFill>
                <a:latin typeface="Arial" panose="020B0604020202020204" pitchFamily="34" charset="0"/>
              </a:rPr>
              <a:t>The </a:t>
            </a:r>
            <a:r>
              <a:rPr lang="en-US" sz="1200" b="1" dirty="0">
                <a:solidFill>
                  <a:schemeClr val="bg1"/>
                </a:solidFill>
                <a:latin typeface="Arial" panose="020B0604020202020204" pitchFamily="34" charset="0"/>
              </a:rPr>
              <a:t>probabilistic forecasts call for above 50% chance for weekly rainfall to be above-normal (above 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a:t>
            </a:r>
            <a:r>
              <a:rPr lang="en-US" sz="1200" b="1" dirty="0">
                <a:solidFill>
                  <a:schemeClr val="bg1"/>
                </a:solidFill>
                <a:latin typeface="Arial" panose="020B0604020202020204" pitchFamily="34" charset="0"/>
              </a:rPr>
              <a:t>central and </a:t>
            </a:r>
            <a:r>
              <a:rPr lang="en-US" sz="1200" b="1" dirty="0" smtClean="0">
                <a:solidFill>
                  <a:schemeClr val="bg1"/>
                </a:solidFill>
                <a:latin typeface="Arial" panose="020B0604020202020204" pitchFamily="34" charset="0"/>
              </a:rPr>
              <a:t>eastern Angola</a:t>
            </a:r>
            <a:r>
              <a:rPr lang="en-US" sz="1200" b="1" dirty="0">
                <a:solidFill>
                  <a:schemeClr val="bg1"/>
                </a:solidFill>
                <a:latin typeface="Arial" panose="020B0604020202020204" pitchFamily="34" charset="0"/>
              </a:rPr>
              <a:t>, southern DR Congo, much of </a:t>
            </a:r>
            <a:r>
              <a:rPr lang="en-US" sz="1200" b="1" dirty="0" smtClean="0">
                <a:solidFill>
                  <a:schemeClr val="bg1"/>
                </a:solidFill>
                <a:latin typeface="Arial" panose="020B0604020202020204" pitchFamily="34" charset="0"/>
              </a:rPr>
              <a:t>Zambia, central </a:t>
            </a:r>
            <a:r>
              <a:rPr lang="en-US" sz="1200" b="1" dirty="0">
                <a:solidFill>
                  <a:schemeClr val="bg1"/>
                </a:solidFill>
                <a:latin typeface="Arial" panose="020B0604020202020204" pitchFamily="34" charset="0"/>
              </a:rPr>
              <a:t>and southern Malawi, much of </a:t>
            </a:r>
            <a:r>
              <a:rPr lang="en-US" sz="1200" b="1" dirty="0" smtClean="0">
                <a:solidFill>
                  <a:schemeClr val="bg1"/>
                </a:solidFill>
                <a:latin typeface="Arial" panose="020B0604020202020204" pitchFamily="34" charset="0"/>
              </a:rPr>
              <a:t>Mozambique, much </a:t>
            </a:r>
            <a:r>
              <a:rPr lang="en-US" sz="1200" b="1" dirty="0">
                <a:solidFill>
                  <a:schemeClr val="bg1"/>
                </a:solidFill>
                <a:latin typeface="Arial" panose="020B0604020202020204" pitchFamily="34" charset="0"/>
              </a:rPr>
              <a:t>of Namibia, Botswana, Zimbabwe, much </a:t>
            </a:r>
            <a:r>
              <a:rPr lang="en-US" sz="1200" b="1" dirty="0" smtClean="0">
                <a:solidFill>
                  <a:schemeClr val="bg1"/>
                </a:solidFill>
                <a:latin typeface="Arial" panose="020B0604020202020204" pitchFamily="34" charset="0"/>
              </a:rPr>
              <a:t>of South </a:t>
            </a:r>
            <a:r>
              <a:rPr lang="en-US" sz="1200" b="1" dirty="0">
                <a:solidFill>
                  <a:schemeClr val="bg1"/>
                </a:solidFill>
                <a:latin typeface="Arial" panose="020B0604020202020204" pitchFamily="34" charset="0"/>
              </a:rPr>
              <a:t>Africa, Lesotho, and </a:t>
            </a:r>
            <a:r>
              <a:rPr lang="en-US" sz="1200" b="1" dirty="0" err="1">
                <a:solidFill>
                  <a:schemeClr val="bg1"/>
                </a:solidFill>
                <a:latin typeface="Arial" panose="020B0604020202020204" pitchFamily="34" charset="0"/>
              </a:rPr>
              <a:t>Eswatini</a:t>
            </a:r>
            <a:r>
              <a:rPr lang="en-US" sz="1200" b="1" dirty="0">
                <a:solidFill>
                  <a:schemeClr val="bg1"/>
                </a:solidFill>
                <a:latin typeface="Arial" panose="020B0604020202020204" pitchFamily="34" charset="0"/>
              </a:rPr>
              <a:t>. There is </a:t>
            </a:r>
            <a:r>
              <a:rPr lang="en-US" sz="1200" b="1" dirty="0" smtClean="0">
                <a:solidFill>
                  <a:schemeClr val="bg1"/>
                </a:solidFill>
                <a:latin typeface="Arial" panose="020B0604020202020204" pitchFamily="34" charset="0"/>
              </a:rPr>
              <a:t>above 80</a:t>
            </a:r>
            <a:r>
              <a:rPr lang="en-US" sz="1200" b="1" dirty="0">
                <a:solidFill>
                  <a:schemeClr val="bg1"/>
                </a:solidFill>
                <a:latin typeface="Arial" panose="020B0604020202020204" pitchFamily="34" charset="0"/>
              </a:rPr>
              <a:t>% chance for below-normal rainfall over eastern</a:t>
            </a:r>
          </a:p>
          <a:p>
            <a:pPr algn="just" fontAlgn="base"/>
            <a:r>
              <a:rPr lang="en-US" sz="1200" b="1" dirty="0">
                <a:solidFill>
                  <a:schemeClr val="bg1"/>
                </a:solidFill>
                <a:latin typeface="Arial" panose="020B0604020202020204" pitchFamily="34" charset="0"/>
              </a:rPr>
              <a:t>Angola, western and central Zambia, </a:t>
            </a:r>
            <a:r>
              <a:rPr lang="en-US" sz="1200" b="1" dirty="0" smtClean="0">
                <a:solidFill>
                  <a:schemeClr val="bg1"/>
                </a:solidFill>
                <a:latin typeface="Arial" panose="020B0604020202020204" pitchFamily="34" charset="0"/>
              </a:rPr>
              <a:t>central Mozambique</a:t>
            </a:r>
            <a:r>
              <a:rPr lang="en-US" sz="1200" b="1" dirty="0">
                <a:solidFill>
                  <a:schemeClr val="bg1"/>
                </a:solidFill>
                <a:latin typeface="Arial" panose="020B0604020202020204" pitchFamily="34" charset="0"/>
              </a:rPr>
              <a:t>, central and eastern Namibia, </a:t>
            </a:r>
            <a:r>
              <a:rPr lang="en-US" sz="1200" b="1" dirty="0" smtClean="0">
                <a:solidFill>
                  <a:schemeClr val="bg1"/>
                </a:solidFill>
                <a:latin typeface="Arial" panose="020B0604020202020204" pitchFamily="34" charset="0"/>
              </a:rPr>
              <a:t>western and </a:t>
            </a:r>
            <a:r>
              <a:rPr lang="en-US" sz="1200" b="1" dirty="0">
                <a:solidFill>
                  <a:schemeClr val="bg1"/>
                </a:solidFill>
                <a:latin typeface="Arial" panose="020B0604020202020204" pitchFamily="34" charset="0"/>
              </a:rPr>
              <a:t>northern Botswana, northern and </a:t>
            </a:r>
            <a:r>
              <a:rPr lang="en-US" sz="1200" b="1" dirty="0" smtClean="0">
                <a:solidFill>
                  <a:schemeClr val="bg1"/>
                </a:solidFill>
                <a:latin typeface="Arial" panose="020B0604020202020204" pitchFamily="34" charset="0"/>
              </a:rPr>
              <a:t>central Zimbabwe</a:t>
            </a:r>
            <a:r>
              <a:rPr lang="en-US" sz="1200" b="1" dirty="0">
                <a:solidFill>
                  <a:schemeClr val="bg1"/>
                </a:solidFill>
                <a:latin typeface="Arial" panose="020B0604020202020204" pitchFamily="34" charset="0"/>
              </a:rPr>
              <a:t>, central South Africa, and Lesotho</a:t>
            </a:r>
            <a:r>
              <a:rPr lang="en-US" sz="1200" b="1" dirty="0" smtClean="0">
                <a:solidFill>
                  <a:schemeClr val="bg1"/>
                </a:solidFill>
                <a:latin typeface="Arial" panose="020B0604020202020204" pitchFamily="34" charset="0"/>
              </a:rPr>
              <a:t>.</a:t>
            </a:r>
            <a:endParaRPr lang="en-US" sz="1200" b="1"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 y="1472184"/>
            <a:ext cx="3867912" cy="5005533"/>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20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26 </a:t>
            </a:r>
            <a:r>
              <a:rPr lang="en-US" sz="1600" b="1" dirty="0" smtClean="0">
                <a:solidFill>
                  <a:srgbClr val="FFFF00"/>
                </a:solidFill>
              </a:rPr>
              <a:t>Feb</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398621" y="1472184"/>
            <a:ext cx="4528500" cy="4893607"/>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 chance for weekly total rainfall to be </a:t>
            </a:r>
            <a:r>
              <a:rPr lang="en-US" sz="1200" b="1" dirty="0" smtClean="0">
                <a:solidFill>
                  <a:schemeClr val="bg1"/>
                </a:solidFill>
                <a:latin typeface="Arial" panose="020B0604020202020204" pitchFamily="34" charset="0"/>
              </a:rPr>
              <a:t>above-normal (above </a:t>
            </a:r>
            <a:r>
              <a:rPr lang="en-US" sz="1200" b="1" dirty="0">
                <a:solidFill>
                  <a:schemeClr val="bg1"/>
                </a:solidFill>
                <a:latin typeface="Arial" panose="020B0604020202020204" pitchFamily="34" charset="0"/>
              </a:rPr>
              <a:t>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southeastern </a:t>
            </a:r>
            <a:r>
              <a:rPr lang="en-US" sz="1200" b="1" dirty="0" smtClean="0">
                <a:solidFill>
                  <a:schemeClr val="bg1"/>
                </a:solidFill>
                <a:latin typeface="Arial" panose="020B0604020202020204" pitchFamily="34" charset="0"/>
              </a:rPr>
              <a:t>Guinea, northern </a:t>
            </a:r>
            <a:r>
              <a:rPr lang="en-US" sz="1200" b="1" dirty="0">
                <a:solidFill>
                  <a:schemeClr val="bg1"/>
                </a:solidFill>
                <a:latin typeface="Arial" panose="020B0604020202020204" pitchFamily="34" charset="0"/>
              </a:rPr>
              <a:t>Liberia, central Cote d’Ivoire, western </a:t>
            </a:r>
            <a:r>
              <a:rPr lang="en-US" sz="1200" b="1" dirty="0" smtClean="0">
                <a:solidFill>
                  <a:schemeClr val="bg1"/>
                </a:solidFill>
                <a:latin typeface="Arial" panose="020B0604020202020204" pitchFamily="34" charset="0"/>
              </a:rPr>
              <a:t>part of </a:t>
            </a:r>
            <a:r>
              <a:rPr lang="en-US" sz="1200" b="1" dirty="0">
                <a:solidFill>
                  <a:schemeClr val="bg1"/>
                </a:solidFill>
                <a:latin typeface="Arial" panose="020B0604020202020204" pitchFamily="34" charset="0"/>
              </a:rPr>
              <a:t>Ghana, southern Gabon, southern </a:t>
            </a:r>
            <a:r>
              <a:rPr lang="en-US" sz="1200" b="1" dirty="0" smtClean="0">
                <a:solidFill>
                  <a:schemeClr val="bg1"/>
                </a:solidFill>
                <a:latin typeface="Arial" panose="020B0604020202020204" pitchFamily="34" charset="0"/>
              </a:rPr>
              <a:t>Congo, western </a:t>
            </a:r>
            <a:r>
              <a:rPr lang="en-US" sz="1200" b="1" dirty="0">
                <a:solidFill>
                  <a:schemeClr val="bg1"/>
                </a:solidFill>
                <a:latin typeface="Arial" panose="020B0604020202020204" pitchFamily="34" charset="0"/>
              </a:rPr>
              <a:t>and eastern parts of DR Congo, </a:t>
            </a:r>
            <a:r>
              <a:rPr lang="en-US" sz="1200" b="1" dirty="0" smtClean="0">
                <a:solidFill>
                  <a:schemeClr val="bg1"/>
                </a:solidFill>
                <a:latin typeface="Arial" panose="020B0604020202020204" pitchFamily="34" charset="0"/>
              </a:rPr>
              <a:t>western and </a:t>
            </a:r>
            <a:r>
              <a:rPr lang="en-US" sz="1200" b="1" dirty="0">
                <a:solidFill>
                  <a:schemeClr val="bg1"/>
                </a:solidFill>
                <a:latin typeface="Arial" panose="020B0604020202020204" pitchFamily="34" charset="0"/>
              </a:rPr>
              <a:t>northern parts of Angola, central </a:t>
            </a:r>
            <a:r>
              <a:rPr lang="en-US" sz="1200" b="1" dirty="0" smtClean="0">
                <a:solidFill>
                  <a:schemeClr val="bg1"/>
                </a:solidFill>
                <a:latin typeface="Arial" panose="020B0604020202020204" pitchFamily="34" charset="0"/>
              </a:rPr>
              <a:t>and southwestern </a:t>
            </a:r>
            <a:r>
              <a:rPr lang="en-US" sz="1200" b="1" dirty="0">
                <a:solidFill>
                  <a:schemeClr val="bg1"/>
                </a:solidFill>
                <a:latin typeface="Arial" panose="020B0604020202020204" pitchFamily="34" charset="0"/>
              </a:rPr>
              <a:t>parts of Ethiopia, southern </a:t>
            </a:r>
            <a:r>
              <a:rPr lang="en-US" sz="1200" b="1" dirty="0" smtClean="0">
                <a:solidFill>
                  <a:schemeClr val="bg1"/>
                </a:solidFill>
                <a:latin typeface="Arial" panose="020B0604020202020204" pitchFamily="34" charset="0"/>
              </a:rPr>
              <a:t>Uganda, southern </a:t>
            </a:r>
            <a:r>
              <a:rPr lang="en-US" sz="1200" b="1" dirty="0">
                <a:solidFill>
                  <a:schemeClr val="bg1"/>
                </a:solidFill>
                <a:latin typeface="Arial" panose="020B0604020202020204" pitchFamily="34" charset="0"/>
              </a:rPr>
              <a:t>and central parts of Kenya, </a:t>
            </a:r>
            <a:r>
              <a:rPr lang="en-US" sz="1200" b="1" dirty="0" smtClean="0">
                <a:solidFill>
                  <a:schemeClr val="bg1"/>
                </a:solidFill>
                <a:latin typeface="Arial" panose="020B0604020202020204" pitchFamily="34" charset="0"/>
              </a:rPr>
              <a:t>Rwanda, Burundi</a:t>
            </a:r>
            <a:r>
              <a:rPr lang="en-US" sz="1200" b="1" dirty="0">
                <a:solidFill>
                  <a:schemeClr val="bg1"/>
                </a:solidFill>
                <a:latin typeface="Arial" panose="020B0604020202020204" pitchFamily="34" charset="0"/>
              </a:rPr>
              <a:t>, and much of Tanzania. There is above </a:t>
            </a:r>
            <a:r>
              <a:rPr lang="en-US" sz="1200" b="1" dirty="0" smtClean="0">
                <a:solidFill>
                  <a:schemeClr val="bg1"/>
                </a:solidFill>
                <a:latin typeface="Arial" panose="020B0604020202020204" pitchFamily="34" charset="0"/>
              </a:rPr>
              <a:t>80% chance </a:t>
            </a:r>
            <a:r>
              <a:rPr lang="en-US" sz="1200" b="1" dirty="0">
                <a:solidFill>
                  <a:schemeClr val="bg1"/>
                </a:solidFill>
                <a:latin typeface="Arial" panose="020B0604020202020204" pitchFamily="34" charset="0"/>
              </a:rPr>
              <a:t>for above-normal rainfall over </a:t>
            </a:r>
            <a:r>
              <a:rPr lang="en-US" sz="1200" b="1" dirty="0" smtClean="0">
                <a:solidFill>
                  <a:schemeClr val="bg1"/>
                </a:solidFill>
                <a:latin typeface="Arial" panose="020B0604020202020204" pitchFamily="34" charset="0"/>
              </a:rPr>
              <a:t>northwestern Angola</a:t>
            </a:r>
            <a:r>
              <a:rPr lang="en-US" sz="1200" b="1" dirty="0">
                <a:solidFill>
                  <a:schemeClr val="bg1"/>
                </a:solidFill>
                <a:latin typeface="Arial" panose="020B0604020202020204" pitchFamily="34" charset="0"/>
              </a:rPr>
              <a:t>, and northern and central parts of Tanzania</a:t>
            </a:r>
            <a:r>
              <a:rPr lang="en-US" sz="1200" b="1" dirty="0" smtClean="0">
                <a:solidFill>
                  <a:schemeClr val="bg1"/>
                </a:solidFill>
                <a:latin typeface="Arial" panose="020B0604020202020204" pitchFamily="34" charset="0"/>
              </a:rPr>
              <a:t>.</a:t>
            </a:r>
          </a:p>
          <a:p>
            <a:pPr algn="just" fontAlgn="base"/>
            <a:r>
              <a:rPr lang="en-US" sz="1200" b="1" dirty="0">
                <a:solidFill>
                  <a:schemeClr val="bg1"/>
                </a:solidFill>
              </a:rPr>
              <a:t/>
            </a:r>
            <a:br>
              <a:rPr lang="en-US" sz="1200" b="1" dirty="0">
                <a:solidFill>
                  <a:schemeClr val="bg1"/>
                </a:solidFill>
              </a:rPr>
            </a:br>
            <a:r>
              <a:rPr lang="en-US" sz="1200" b="1" dirty="0" smtClean="0">
                <a:solidFill>
                  <a:schemeClr val="bg1"/>
                </a:solidFill>
              </a:rPr>
              <a:t>2. </a:t>
            </a:r>
            <a:r>
              <a:rPr lang="en-US" sz="1200" b="1" dirty="0" smtClean="0">
                <a:solidFill>
                  <a:schemeClr val="bg1"/>
                </a:solidFill>
                <a:latin typeface="Arial" panose="020B0604020202020204" pitchFamily="34" charset="0"/>
              </a:rPr>
              <a:t>The </a:t>
            </a:r>
            <a:r>
              <a:rPr lang="en-US" sz="1200" b="1" dirty="0">
                <a:solidFill>
                  <a:schemeClr val="bg1"/>
                </a:solidFill>
                <a:latin typeface="Arial" panose="020B0604020202020204" pitchFamily="34" charset="0"/>
              </a:rPr>
              <a:t>probabilistic forecasts call for above 50% chance for weekly rainfall to be </a:t>
            </a:r>
            <a:r>
              <a:rPr lang="en-US" sz="1200" b="1" dirty="0" smtClean="0">
                <a:solidFill>
                  <a:schemeClr val="bg1"/>
                </a:solidFill>
                <a:latin typeface="Arial" panose="020B0604020202020204" pitchFamily="34" charset="0"/>
              </a:rPr>
              <a:t>below-normal (below </a:t>
            </a:r>
            <a:r>
              <a:rPr lang="en-US" sz="1200" b="1" dirty="0">
                <a:solidFill>
                  <a:schemeClr val="bg1"/>
                </a:solidFill>
                <a:latin typeface="Arial" panose="020B0604020202020204" pitchFamily="34" charset="0"/>
              </a:rPr>
              <a:t>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southern </a:t>
            </a:r>
            <a:r>
              <a:rPr lang="en-US" sz="1200" b="1" dirty="0" smtClean="0">
                <a:solidFill>
                  <a:schemeClr val="bg1"/>
                </a:solidFill>
                <a:latin typeface="Arial" panose="020B0604020202020204" pitchFamily="34" charset="0"/>
              </a:rPr>
              <a:t>Nigeria, Equatorial </a:t>
            </a:r>
            <a:r>
              <a:rPr lang="en-US" sz="1200" b="1" dirty="0">
                <a:solidFill>
                  <a:schemeClr val="bg1"/>
                </a:solidFill>
                <a:latin typeface="Arial" panose="020B0604020202020204" pitchFamily="34" charset="0"/>
              </a:rPr>
              <a:t>Guinea, southwestern CAR, </a:t>
            </a:r>
            <a:r>
              <a:rPr lang="en-US" sz="1200" b="1" dirty="0" smtClean="0">
                <a:solidFill>
                  <a:schemeClr val="bg1"/>
                </a:solidFill>
                <a:latin typeface="Arial" panose="020B0604020202020204" pitchFamily="34" charset="0"/>
              </a:rPr>
              <a:t>northern Congo</a:t>
            </a:r>
            <a:r>
              <a:rPr lang="en-US" sz="1200" b="1" dirty="0">
                <a:solidFill>
                  <a:schemeClr val="bg1"/>
                </a:solidFill>
                <a:latin typeface="Arial" panose="020B0604020202020204" pitchFamily="34" charset="0"/>
              </a:rPr>
              <a:t>, northwestern and southern parts of </a:t>
            </a:r>
            <a:r>
              <a:rPr lang="en-US" sz="1200" b="1" dirty="0" smtClean="0">
                <a:solidFill>
                  <a:schemeClr val="bg1"/>
                </a:solidFill>
                <a:latin typeface="Arial" panose="020B0604020202020204" pitchFamily="34" charset="0"/>
              </a:rPr>
              <a:t>DR Congo</a:t>
            </a:r>
            <a:r>
              <a:rPr lang="en-US" sz="1200" b="1" dirty="0">
                <a:solidFill>
                  <a:schemeClr val="bg1"/>
                </a:solidFill>
                <a:latin typeface="Arial" panose="020B0604020202020204" pitchFamily="34" charset="0"/>
              </a:rPr>
              <a:t>, eastern and southern parts of Angola, </a:t>
            </a:r>
            <a:r>
              <a:rPr lang="en-US" sz="1200" b="1" dirty="0" smtClean="0">
                <a:solidFill>
                  <a:schemeClr val="bg1"/>
                </a:solidFill>
                <a:latin typeface="Arial" panose="020B0604020202020204" pitchFamily="34" charset="0"/>
              </a:rPr>
              <a:t>much of </a:t>
            </a:r>
            <a:r>
              <a:rPr lang="en-US" sz="1200" b="1" dirty="0">
                <a:solidFill>
                  <a:schemeClr val="bg1"/>
                </a:solidFill>
                <a:latin typeface="Arial" panose="020B0604020202020204" pitchFamily="34" charset="0"/>
              </a:rPr>
              <a:t>Zambia, much of Malawi, much of </a:t>
            </a:r>
            <a:r>
              <a:rPr lang="en-US" sz="1200" b="1" dirty="0" smtClean="0">
                <a:solidFill>
                  <a:schemeClr val="bg1"/>
                </a:solidFill>
                <a:latin typeface="Arial" panose="020B0604020202020204" pitchFamily="34" charset="0"/>
              </a:rPr>
              <a:t>Mozambique, Namibia</a:t>
            </a:r>
            <a:r>
              <a:rPr lang="en-US" sz="1200" b="1" dirty="0">
                <a:solidFill>
                  <a:schemeClr val="bg1"/>
                </a:solidFill>
                <a:latin typeface="Arial" panose="020B0604020202020204" pitchFamily="34" charset="0"/>
              </a:rPr>
              <a:t>, much of Botswana, Zimbabwe, </a:t>
            </a:r>
            <a:r>
              <a:rPr lang="en-US" sz="1200" b="1" dirty="0" smtClean="0">
                <a:solidFill>
                  <a:schemeClr val="bg1"/>
                </a:solidFill>
                <a:latin typeface="Arial" panose="020B0604020202020204" pitchFamily="34" charset="0"/>
              </a:rPr>
              <a:t>western and </a:t>
            </a:r>
            <a:r>
              <a:rPr lang="en-US" sz="1200" b="1" dirty="0">
                <a:solidFill>
                  <a:schemeClr val="bg1"/>
                </a:solidFill>
                <a:latin typeface="Arial" panose="020B0604020202020204" pitchFamily="34" charset="0"/>
              </a:rPr>
              <a:t>central parts of South Africa, western </a:t>
            </a:r>
            <a:r>
              <a:rPr lang="en-US" sz="1200" b="1" dirty="0" smtClean="0">
                <a:solidFill>
                  <a:schemeClr val="bg1"/>
                </a:solidFill>
                <a:latin typeface="Arial" panose="020B0604020202020204" pitchFamily="34" charset="0"/>
              </a:rPr>
              <a:t>Lesotho, and </a:t>
            </a:r>
            <a:r>
              <a:rPr lang="en-US" sz="1200" b="1" dirty="0">
                <a:solidFill>
                  <a:schemeClr val="bg1"/>
                </a:solidFill>
                <a:latin typeface="Arial" panose="020B0604020202020204" pitchFamily="34" charset="0"/>
              </a:rPr>
              <a:t>much of Madagascar. There is above </a:t>
            </a:r>
            <a:r>
              <a:rPr lang="en-US" sz="1200" b="1" dirty="0" smtClean="0">
                <a:solidFill>
                  <a:schemeClr val="bg1"/>
                </a:solidFill>
                <a:latin typeface="Arial" panose="020B0604020202020204" pitchFamily="34" charset="0"/>
              </a:rPr>
              <a:t>80% chance </a:t>
            </a:r>
            <a:r>
              <a:rPr lang="en-US" sz="1200" b="1" dirty="0">
                <a:solidFill>
                  <a:schemeClr val="bg1"/>
                </a:solidFill>
                <a:latin typeface="Arial" panose="020B0604020202020204" pitchFamily="34" charset="0"/>
              </a:rPr>
              <a:t>for below-normal rainfall over northern </a:t>
            </a:r>
            <a:r>
              <a:rPr lang="en-US" sz="1200" b="1" dirty="0" smtClean="0">
                <a:solidFill>
                  <a:schemeClr val="bg1"/>
                </a:solidFill>
                <a:latin typeface="Arial" panose="020B0604020202020204" pitchFamily="34" charset="0"/>
              </a:rPr>
              <a:t>and central </a:t>
            </a:r>
            <a:r>
              <a:rPr lang="en-US" sz="1200" b="1" dirty="0">
                <a:solidFill>
                  <a:schemeClr val="bg1"/>
                </a:solidFill>
                <a:latin typeface="Arial" panose="020B0604020202020204" pitchFamily="34" charset="0"/>
              </a:rPr>
              <a:t>parts of Namibia, eastern Angola, </a:t>
            </a:r>
            <a:r>
              <a:rPr lang="en-US" sz="1200" b="1" dirty="0" smtClean="0">
                <a:solidFill>
                  <a:schemeClr val="bg1"/>
                </a:solidFill>
                <a:latin typeface="Arial" panose="020B0604020202020204" pitchFamily="34" charset="0"/>
              </a:rPr>
              <a:t>western and </a:t>
            </a:r>
            <a:r>
              <a:rPr lang="en-US" sz="1200" b="1" dirty="0">
                <a:solidFill>
                  <a:schemeClr val="bg1"/>
                </a:solidFill>
                <a:latin typeface="Arial" panose="020B0604020202020204" pitchFamily="34" charset="0"/>
              </a:rPr>
              <a:t>central parts of Zambia, central Mozambique,</a:t>
            </a:r>
          </a:p>
          <a:p>
            <a:pPr algn="just" fontAlgn="base"/>
            <a:r>
              <a:rPr lang="en-US" sz="1200" b="1" dirty="0">
                <a:solidFill>
                  <a:schemeClr val="bg1"/>
                </a:solidFill>
                <a:latin typeface="Arial" panose="020B0604020202020204" pitchFamily="34" charset="0"/>
              </a:rPr>
              <a:t>northern and southern parts of Botswana, </a:t>
            </a:r>
            <a:r>
              <a:rPr lang="en-US" sz="1200" b="1" dirty="0" smtClean="0">
                <a:solidFill>
                  <a:schemeClr val="bg1"/>
                </a:solidFill>
                <a:latin typeface="Arial" panose="020B0604020202020204" pitchFamily="34" charset="0"/>
              </a:rPr>
              <a:t>northern and </a:t>
            </a:r>
            <a:r>
              <a:rPr lang="en-US" sz="1200" b="1" dirty="0">
                <a:solidFill>
                  <a:schemeClr val="bg1"/>
                </a:solidFill>
                <a:latin typeface="Arial" panose="020B0604020202020204" pitchFamily="34" charset="0"/>
              </a:rPr>
              <a:t>central parts of Zimbabwe, western part </a:t>
            </a:r>
            <a:r>
              <a:rPr lang="en-US" sz="1200" b="1" dirty="0" smtClean="0">
                <a:solidFill>
                  <a:schemeClr val="bg1"/>
                </a:solidFill>
                <a:latin typeface="Arial" panose="020B0604020202020204" pitchFamily="34" charset="0"/>
              </a:rPr>
              <a:t>of South </a:t>
            </a:r>
            <a:r>
              <a:rPr lang="en-US" sz="1200" b="1" dirty="0">
                <a:solidFill>
                  <a:schemeClr val="bg1"/>
                </a:solidFill>
                <a:latin typeface="Arial" panose="020B0604020202020204" pitchFamily="34" charset="0"/>
              </a:rPr>
              <a:t>Africa, and northern part of Madagascar</a:t>
            </a:r>
            <a:r>
              <a:rPr lang="en-US" sz="1200" b="1" dirty="0" smtClean="0">
                <a:solidFill>
                  <a:schemeClr val="bg1"/>
                </a:solidFill>
                <a:latin typeface="Arial" panose="020B0604020202020204" pitchFamily="34" charset="0"/>
              </a:rPr>
              <a:t>.</a:t>
            </a:r>
            <a:endParaRPr lang="en-US" sz="1200" b="1" dirty="0">
              <a:solidFill>
                <a:schemeClr val="bg1"/>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 y="1472184"/>
            <a:ext cx="3867912" cy="5005533"/>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50" b="1" dirty="0">
                <a:solidFill>
                  <a:schemeClr val="bg1"/>
                </a:solidFill>
                <a:latin typeface="+mj-lt"/>
              </a:rPr>
              <a:t>Over the past 30 days, in East Africa, rainfall was above-average in west-central Ethiopia, eastern Uganda, southern and central Kenya, much of Tanzania, most places in Rwanda and Burundi. Rainfall was slightly below-average in southwestern South Sudan, parts of central and western Ethiopia. In Central Africa, rainfall was above-average over parts of central and eastern DRC, part in western Gabon, and south-central Congo. Rainfall was below-average across southern Cameroon, Equatorial Guinea, most of Gabon, most of Congo, much of DRC, and southern CAR. In West Africa, rainfall was below average along the Gulf of Guinea from eastern Liberia to southern Nigeria. In southern Africa, rainfall was above-average in western Angola, northwestern and central Namibia, part of northeastern South Africa, northeastern Mozambique, central and northern Madagascar. Rainfall was below-average in northern and eastern Angola, western Zambia, northeastern Namibia, western Botswana, much of Zimbabwe, central South Africa, western and central Mozambique, Lesotho, </a:t>
            </a:r>
            <a:r>
              <a:rPr lang="en-US" sz="950" b="1" dirty="0" err="1">
                <a:solidFill>
                  <a:schemeClr val="bg1"/>
                </a:solidFill>
                <a:latin typeface="+mj-lt"/>
              </a:rPr>
              <a:t>Eswatini</a:t>
            </a:r>
            <a:r>
              <a:rPr lang="en-US" sz="950" b="1" dirty="0">
                <a:solidFill>
                  <a:schemeClr val="bg1"/>
                </a:solidFill>
                <a:latin typeface="+mj-lt"/>
              </a:rPr>
              <a:t>, and southern Madagascar.</a:t>
            </a:r>
          </a:p>
          <a:p>
            <a:pPr algn="just">
              <a:buClr>
                <a:schemeClr val="bg1"/>
              </a:buClr>
              <a:buSzPts val="950"/>
            </a:pPr>
            <a:endParaRPr lang="en-US" sz="950" b="1" dirty="0" smtClean="0">
              <a:solidFill>
                <a:schemeClr val="lt1"/>
              </a:solidFill>
              <a:latin typeface="+mj-lt"/>
            </a:endParaRPr>
          </a:p>
          <a:p>
            <a:pPr algn="just">
              <a:buClr>
                <a:schemeClr val="bg1"/>
              </a:buClr>
              <a:buSzPts val="950"/>
            </a:pPr>
            <a:r>
              <a:rPr lang="en-US" sz="950" b="1" dirty="0">
                <a:solidFill>
                  <a:schemeClr val="bg1"/>
                </a:solidFill>
                <a:latin typeface="+mj-lt"/>
              </a:rPr>
              <a:t>During the past 7 days, in East Africa, rainfall was above-average across west-central Ethiopia, eastern Uganda, and pocket areas in western and central Tanzania. Rainfall was below average in parts of central and southern Tanzania. In central Africa, rainfall was above-average in southeastern Gabon, parts of western and central DRC. Rainfall was below-average in western Cameroon, southwestern Equatorial Guinea, northwestern Gabon, northern Congo, and many parts in northern and southern DRC. In West Africa, rainfall was near-average across most of the region. In southern Africa, rainfall was above-average over west-central and southwestern Angola, northwestern Namibia, northeastern South Africa, southern Mozambique, and much of Madagascar. Rainfall was below-average over part of northern and eastern Angola, eastern and south-central Namibia, much of Zambia, Botswana, central South Africa, Zimbabwe, western, central and northern Mozambique, and Malawi.</a:t>
            </a:r>
          </a:p>
          <a:p>
            <a:pPr algn="just">
              <a:buClr>
                <a:schemeClr val="bg1"/>
              </a:buClr>
              <a:buSzPts val="950"/>
            </a:pPr>
            <a:endParaRPr lang="en-US" sz="950" b="1" dirty="0" smtClean="0">
              <a:solidFill>
                <a:schemeClr val="bg1"/>
              </a:solidFill>
              <a:latin typeface="+mj-lt"/>
            </a:endParaRPr>
          </a:p>
          <a:p>
            <a:pPr algn="just">
              <a:buClr>
                <a:schemeClr val="bg1"/>
              </a:buClr>
              <a:buSzPts val="950"/>
            </a:pPr>
            <a:r>
              <a:rPr lang="en-US" sz="950" b="1" dirty="0">
                <a:solidFill>
                  <a:schemeClr val="bg1"/>
                </a:solidFill>
                <a:latin typeface="+mj-lt"/>
              </a:rPr>
              <a:t>The Week-1 outlook calls for above-average rainfall in central and southwestern Ethiopia</a:t>
            </a:r>
            <a:r>
              <a:rPr lang="en-US" sz="950" b="1" dirty="0" smtClean="0">
                <a:solidFill>
                  <a:schemeClr val="bg1"/>
                </a:solidFill>
                <a:latin typeface="+mj-lt"/>
              </a:rPr>
              <a:t>, southeastern South Sudan, Uganda, northwestern Kenya, much of DRC, parts of Congo, northwestern Angola, Rwanda, Burundi, much of Tanzania, northeastern Mozambique, and parts of northern and southeastern Madagascar. </a:t>
            </a:r>
            <a:r>
              <a:rPr lang="en-US" sz="950" b="1" dirty="0">
                <a:solidFill>
                  <a:schemeClr val="bg1"/>
                </a:solidFill>
                <a:latin typeface="+mj-lt"/>
              </a:rPr>
              <a:t>In contrast, there is an increased chance for below-average rainfall </a:t>
            </a:r>
            <a:r>
              <a:rPr lang="en-US" sz="950" b="1" dirty="0" smtClean="0">
                <a:solidFill>
                  <a:schemeClr val="bg1"/>
                </a:solidFill>
                <a:latin typeface="+mj-lt"/>
              </a:rPr>
              <a:t>across much of southern Africa from southeastern Angola Namibia, Zambia, Botswana, Zimbabwe, much of South Africa, Lesotho, </a:t>
            </a:r>
            <a:r>
              <a:rPr lang="en-US" sz="950" b="1" dirty="0" err="1" smtClean="0">
                <a:solidFill>
                  <a:schemeClr val="bg1"/>
                </a:solidFill>
                <a:latin typeface="+mj-lt"/>
              </a:rPr>
              <a:t>Eswatini</a:t>
            </a:r>
            <a:r>
              <a:rPr lang="en-US" sz="950" b="1" dirty="0" smtClean="0">
                <a:solidFill>
                  <a:schemeClr val="bg1"/>
                </a:solidFill>
                <a:latin typeface="+mj-lt"/>
              </a:rPr>
              <a:t>, central and southern Mozambique. </a:t>
            </a:r>
            <a:r>
              <a:rPr lang="en-US" sz="950" b="1" dirty="0">
                <a:solidFill>
                  <a:schemeClr val="bg1"/>
                </a:solidFill>
                <a:latin typeface="+mj-lt"/>
              </a:rPr>
              <a:t>The Week-2 outlook primarily calls for below-average </a:t>
            </a:r>
            <a:r>
              <a:rPr lang="en-US" sz="950" b="1" dirty="0" smtClean="0">
                <a:solidFill>
                  <a:schemeClr val="bg1"/>
                </a:solidFill>
                <a:latin typeface="+mj-lt"/>
              </a:rPr>
              <a:t>rainfall across southern Africa, including southern and eastern Angola, Namibia, Zambia, western and northern Botswana, Zimbabwe, Malawi, much of Mozambique, western South Africa, much of Madagascar, southern Nigeria, Equatorial Guinea, parts of northern Congo, southwestern CAR, and part of northern DRC. Above-average rainfall is expected in parts of southern Guinea-Conakry, central Cote d’Ivoire, southern Gabon, southwestern Congo, far western DRC, northwestern Angola, eastern DRC, Rwanda, Burundi, much of Tanzania, southern Kenya, and southwestern and central Ethiopia.</a:t>
            </a:r>
            <a:endParaRPr lang="en-US" sz="950" b="1" dirty="0">
              <a:solidFill>
                <a:schemeClr val="bg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3493224"/>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a:solidFill>
                  <a:schemeClr val="bg1"/>
                </a:solidFill>
              </a:rPr>
              <a:t>During the past 7 days, in East Africa, rainfall was above-average across west-central Ethiopia, eastern Uganda, and pocket areas in western and central Tanzania. Rainfall was below average in parts of central and southern Tanzania. In central Africa, rainfall was above-average in southeastern Gabon, parts of western and central DRC. Rainfall was below-average in western Cameroon, southwestern Equatorial Guinea, northwestern Gabon, northern Congo, and many parts in northern and southern DRC. In West Africa, rainfall was near-average across most of the region. In southern Africa, rainfall was above-average over west-central and southwestern Angola, northwestern Namibia, northeastern South Africa, southern Mozambique, and much of Madagascar. Rainfall was below-average over part of northern and eastern Angola, eastern and south-central Namibia, much of Zambia, Botswana, central South Africa, Zimbabwe, western, central and northern Mozambique, and Malawi</a:t>
            </a:r>
            <a:r>
              <a:rPr lang="en-US" sz="1100" b="1" dirty="0" smtClean="0">
                <a:solidFill>
                  <a:schemeClr val="bg1"/>
                </a:solidFill>
              </a:rPr>
              <a:t>.</a:t>
            </a:r>
            <a:r>
              <a:rPr lang="en-US" sz="1100" b="1" dirty="0" smtClean="0">
                <a:solidFill>
                  <a:schemeClr val="lt1"/>
                </a:solidFill>
              </a:rPr>
              <a:t> </a:t>
            </a:r>
          </a:p>
          <a:p>
            <a:pPr marL="152400" algn="just">
              <a:buClrTx/>
              <a:buSzPts val="1200"/>
            </a:pPr>
            <a:r>
              <a:rPr lang="en-US" sz="1100" b="1" dirty="0" smtClean="0">
                <a:solidFill>
                  <a:schemeClr val="lt1"/>
                </a:solidFill>
              </a:rPr>
              <a:t> </a:t>
            </a:r>
          </a:p>
          <a:p>
            <a:pPr marL="323850" indent="-171450" algn="just">
              <a:buClrTx/>
              <a:buSzPts val="1200"/>
              <a:buFont typeface="Arial" panose="020B0604020202020204" pitchFamily="34" charset="0"/>
              <a:buChar char="•"/>
            </a:pPr>
            <a:r>
              <a:rPr lang="en-US" sz="1100" b="1" dirty="0">
                <a:solidFill>
                  <a:schemeClr val="bg1"/>
                </a:solidFill>
              </a:rPr>
              <a:t>The Week-1 outlook calls for above-average rainfall in central and southwestern Ethiopia, southeastern South Sudan, Uganda, northwestern Kenya, much of DRC, parts of Congo, northwestern Angola, Rwanda, Burundi, much of Tanzania, northeastern Mozambique, and parts of northern and southeastern Madagascar. In contrast, there is an increased chance for below-average rainfall across much of southern Africa from southeastern Angola Namibia, Zambia, Botswana, Zimbabwe, much of South Africa, Lesotho, </a:t>
            </a:r>
            <a:r>
              <a:rPr lang="en-US" sz="1100" b="1" dirty="0" err="1">
                <a:solidFill>
                  <a:schemeClr val="bg1"/>
                </a:solidFill>
              </a:rPr>
              <a:t>Eswatini</a:t>
            </a:r>
            <a:r>
              <a:rPr lang="en-US" sz="1100" b="1" dirty="0">
                <a:solidFill>
                  <a:schemeClr val="bg1"/>
                </a:solidFill>
              </a:rPr>
              <a:t>, central and southern Mozambique. The Week-2 outlook primarily calls for below-average rainfall across southern Africa, including southern and eastern Angola, Namibia, Zambia, western and northern Botswana, Zimbabwe, Malawi, much of Mozambique, western South Africa, much of Madagascar, southern Nigeria, Equatorial Guinea, parts of northern Congo, southwestern CAR, and part of northern DRC. Above-average rainfall is expected in parts of southern Guinea-Conakry, central Cote d’Ivoire, southern Gabon, southwestern Congo, far western DRC, northwestern Angola, eastern DRC, Rwanda, Burundi, much of Tanzania, southern Kenya, and southwestern and central Ethiopia.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43543" y="5153216"/>
            <a:ext cx="9100457" cy="1615787"/>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a:solidFill>
                  <a:schemeClr val="bg1"/>
                </a:solidFill>
              </a:rPr>
              <a:t>Over the past 90 days, in East Africa, rainfall was above-average in South Sudan, most parts in Ethiopia, Uganda, Kenya, southern Somalia, and Tanzania. In Central Africa, rainfall was above-average in southern CAR, northern, eastern, and central DRC, many parts in Congo, parts of Gabon, western Equatorial Guinea, and most of southern and north-central Cameroon. Rainfall was below-average over western Cameroon, southeastern Equatorial Guinea, northern and eastern Gabon, parts of Congo, and parts of western and central DRC. In West Africa, rainfall was above-average over western and southeastern Guinea, Sierra Leone, western Liberia, northern and southern Cote d’Ivoire, southern Ghana, southwestern Togo, north-central Benin, and many parts of central Nigeria. Rainfall was below-average in eastern Liberia, parts of southwestern Cote d’Ivoire, northwestern Ghana, southern Benin, and southern Nigeria. In southern Africa, rainfall was above-average over western Angola, northwestern Namibia, northeastern Zambia, southeastern Zimbabwe, northeastern Malawi, northern and southern Mozambique, parts of eastern, central, and northeastern South Africa, western </a:t>
            </a:r>
            <a:r>
              <a:rPr lang="en-US" sz="1000" b="1" dirty="0" err="1">
                <a:solidFill>
                  <a:schemeClr val="bg1"/>
                </a:solidFill>
              </a:rPr>
              <a:t>Eswatini</a:t>
            </a:r>
            <a:r>
              <a:rPr lang="en-US" sz="1000" b="1" dirty="0">
                <a:solidFill>
                  <a:schemeClr val="bg1"/>
                </a:solidFill>
              </a:rPr>
              <a:t>, Lesotho, northernmost and far southeastern Madagascar. Rainfall was below-average over central and eastern Angola, northeastern Namibia, western and southern Zambia, northern Botswana, Zimbabwe, parts of southern and east-central South Africa, central and southeastern Mozambique, southern Malawi, and much of western and southern Madagascar.</a:t>
            </a:r>
            <a:endParaRPr lang="en-US" sz="1000" b="1" dirty="0">
              <a:solidFill>
                <a:schemeClr val="bg1"/>
              </a:solidFill>
              <a:latin typeface="+mj-lt"/>
            </a:endParaRPr>
          </a:p>
        </p:txBody>
      </p:sp>
      <p:pic>
        <p:nvPicPr>
          <p:cNvPr id="1026" name="Picture 2" descr="https://www.cpc.ncep.noaa.gov/products/international/africa_rfe/africa_rfe_90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99" y="829930"/>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pc.ncep.noaa.gov/products/international/africa_rfe/africa_rfe_90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346" y="829930"/>
            <a:ext cx="4233672" cy="423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163114" y="5174992"/>
            <a:ext cx="9060248" cy="1323399"/>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Over the past 30 days, in East Africa, rainfall was above-average in west-central Ethiopia, eastern Uganda, southern and central Kenya, much of Tanzania, most places in Rwanda and Burundi. Rainfall was slightly below-average in southwestern South Sudan, parts of central and western Ethiopia. In Central Africa, rainfall was above-average over parts of central and eastern DRC, part in western Gabon, and south-central Congo. Rainfall was below-average across southern Cameroon, Equatorial Guinea, most of Gabon, most of Congo, much of DRC, and southern CAR. In West Africa, rainfall was below average along the Gulf of Guinea from eastern Liberia to southern Nigeria. In southern Africa, rainfall was above-average in western Angola, northwestern and central Namibia, part of northeastern South Africa, northeastern Mozambique, central and northern Madagascar. Rainfall was below-average in northern and eastern Angola, western Zambia, northeastern Namibia, western Botswana, much of Zimbabwe, central South Africa, western and central Mozambique, Lesotho, </a:t>
            </a:r>
            <a:r>
              <a:rPr lang="en-US" sz="1000" b="1" dirty="0" err="1">
                <a:solidFill>
                  <a:schemeClr val="bg1"/>
                </a:solidFill>
              </a:rPr>
              <a:t>Eswatini</a:t>
            </a:r>
            <a:r>
              <a:rPr lang="en-US" sz="1000" b="1" dirty="0">
                <a:solidFill>
                  <a:schemeClr val="bg1"/>
                </a:solidFill>
              </a:rPr>
              <a:t>, and southern Madagascar.</a:t>
            </a:r>
            <a:endParaRPr lang="en-US" sz="1000" dirty="0">
              <a:solidFill>
                <a:schemeClr val="bg1"/>
              </a:solidFill>
            </a:endParaRPr>
          </a:p>
        </p:txBody>
      </p:sp>
      <p:pic>
        <p:nvPicPr>
          <p:cNvPr id="2050" name="Picture 2" descr="https://www.cpc.ncep.noaa.gov/products/international/africa_rfe/africa_rfe_30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cpc.ncep.noaa.gov/products/international/africa_rfe/africa_rfe_30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64"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301625" y="5247685"/>
            <a:ext cx="8701698" cy="1323399"/>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During the past 7 days, in East Africa, rainfall was above-average across west-central Ethiopia, eastern Uganda, and pocket areas in western and central Tanzania. Rainfall was below average in parts of central and southern Tanzania. In central Africa, rainfall was above-average in southeastern Gabon, parts of western and central DRC. Rainfall was below-average in western Cameroon, southwestern Equatorial Guinea, northwestern Gabon, northern Congo, and many parts in northern and southern DRC. In West Africa, rainfall was near-average across most of the region. In southern Africa, rainfall was above-average over west-central and southwestern Angola, northwestern Namibia, northeastern South Africa, southern Mozambique, and much of Madagascar. Rainfall was below-average over part of northern and eastern Angola, eastern and south-central Namibia, much of Zambia, Botswana, central South Africa, Zimbabwe, western, central and northern Mozambique, and Malawi.</a:t>
            </a:r>
            <a:endParaRPr lang="en-US" sz="1000" dirty="0">
              <a:solidFill>
                <a:schemeClr val="bg1"/>
              </a:solidFill>
            </a:endParaRPr>
          </a:p>
        </p:txBody>
      </p:sp>
      <p:pic>
        <p:nvPicPr>
          <p:cNvPr id="3074" name="Picture 2" descr="https://www.cpc.ncep.noaa.gov/products/international/africa_rfe/africa_rfe_7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cpc.ncep.noaa.gov/products/international/africa_rfe/africa_rfe_7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64"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100" name="Picture 4" descr="https://www.cpc.ncep.noaa.gov/products/international/cdas/cdas_7day_af_200wind_an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30" y="1378187"/>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cdas/cdas_7day_af_700wind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16" y="1378187"/>
            <a:ext cx="4233672" cy="4233672"/>
          </a:xfrm>
          <a:prstGeom prst="rect">
            <a:avLst/>
          </a:prstGeom>
          <a:noFill/>
          <a:extLst>
            <a:ext uri="{909E8E84-426E-40DD-AFC4-6F175D3DCCD1}">
              <a14:hiddenFill xmlns:a14="http://schemas.microsoft.com/office/drawing/2010/main">
                <a:solidFill>
                  <a:srgbClr val="FFFFFF"/>
                </a:solidFill>
              </a14:hiddenFill>
            </a:ext>
          </a:extLst>
        </p:spPr>
      </p:pic>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06706"/>
            <a:ext cx="8967391" cy="1015622"/>
          </a:xfrm>
          <a:prstGeom prst="rect">
            <a:avLst/>
          </a:prstGeom>
          <a:noFill/>
          <a:ln>
            <a:noFill/>
          </a:ln>
        </p:spPr>
        <p:txBody>
          <a:bodyPr spcFirstLastPara="1" wrap="square" lIns="91425" tIns="45700" rIns="91425" bIns="45700" anchor="t" anchorCtr="0">
            <a:spAutoFit/>
          </a:bodyPr>
          <a:lstStyle/>
          <a:p>
            <a:pPr algn="just">
              <a:buSzPts val="1200"/>
            </a:pPr>
            <a:r>
              <a:rPr lang="en-US" sz="1200" b="1" dirty="0" smtClean="0">
                <a:solidFill>
                  <a:schemeClr val="bg1"/>
                </a:solidFill>
              </a:rPr>
              <a:t>At </a:t>
            </a:r>
            <a:r>
              <a:rPr lang="en-US" sz="1200" b="1" dirty="0">
                <a:solidFill>
                  <a:schemeClr val="bg1"/>
                </a:solidFill>
              </a:rPr>
              <a:t>700-hPa level (left panel), </a:t>
            </a:r>
            <a:r>
              <a:rPr lang="en-US" sz="1200" b="1" dirty="0" smtClean="0">
                <a:solidFill>
                  <a:schemeClr val="bg1"/>
                </a:solidFill>
              </a:rPr>
              <a:t>the anomalous </a:t>
            </a:r>
            <a:r>
              <a:rPr lang="en-US" sz="1200" b="1" dirty="0">
                <a:solidFill>
                  <a:schemeClr val="bg1"/>
                </a:solidFill>
              </a:rPr>
              <a:t>lower-level </a:t>
            </a:r>
            <a:r>
              <a:rPr lang="en-US" sz="1200" b="1" dirty="0" smtClean="0">
                <a:solidFill>
                  <a:schemeClr val="bg1"/>
                </a:solidFill>
              </a:rPr>
              <a:t>convergence </a:t>
            </a:r>
            <a:r>
              <a:rPr lang="en-US" sz="1200" b="1" dirty="0" smtClean="0">
                <a:solidFill>
                  <a:schemeClr val="bg1"/>
                </a:solidFill>
              </a:rPr>
              <a:t>in southern Mozambique and over Madagascar may </a:t>
            </a:r>
            <a:r>
              <a:rPr lang="en-US" sz="1200" b="1" dirty="0" smtClean="0">
                <a:solidFill>
                  <a:schemeClr val="bg1"/>
                </a:solidFill>
              </a:rPr>
              <a:t>have </a:t>
            </a:r>
            <a:r>
              <a:rPr lang="en-US" sz="1200" b="1" dirty="0">
                <a:solidFill>
                  <a:schemeClr val="bg1"/>
                </a:solidFill>
              </a:rPr>
              <a:t>contributed to the observed above-average rainfall in </a:t>
            </a:r>
            <a:r>
              <a:rPr lang="en-US" sz="1200" b="1" dirty="0" smtClean="0">
                <a:solidFill>
                  <a:schemeClr val="bg1"/>
                </a:solidFill>
              </a:rPr>
              <a:t>the region. At 200-hPa </a:t>
            </a:r>
            <a:r>
              <a:rPr lang="en-US" sz="1200" b="1" dirty="0">
                <a:solidFill>
                  <a:schemeClr val="bg1"/>
                </a:solidFill>
              </a:rPr>
              <a:t>level </a:t>
            </a:r>
            <a:r>
              <a:rPr lang="en-US" sz="1200" b="1" dirty="0" smtClean="0">
                <a:solidFill>
                  <a:schemeClr val="bg1"/>
                </a:solidFill>
              </a:rPr>
              <a:t>(right </a:t>
            </a:r>
            <a:r>
              <a:rPr lang="en-US" sz="1200" b="1" dirty="0">
                <a:solidFill>
                  <a:schemeClr val="bg1"/>
                </a:solidFill>
              </a:rPr>
              <a:t>panel), </a:t>
            </a:r>
            <a:r>
              <a:rPr lang="en-US" sz="1200" b="1" dirty="0" smtClean="0">
                <a:solidFill>
                  <a:schemeClr val="bg1"/>
                </a:solidFill>
              </a:rPr>
              <a:t>anomalous upper-level convergence </a:t>
            </a:r>
            <a:r>
              <a:rPr lang="en-US" sz="1200" b="1" dirty="0" smtClean="0">
                <a:solidFill>
                  <a:schemeClr val="bg1"/>
                </a:solidFill>
              </a:rPr>
              <a:t>over eastern Angola, Zambia, Botswana, Zimbabwe, and northern Mozambique </a:t>
            </a:r>
            <a:r>
              <a:rPr lang="en-US" sz="1200" b="1" dirty="0" smtClean="0">
                <a:solidFill>
                  <a:schemeClr val="bg1"/>
                </a:solidFill>
              </a:rPr>
              <a:t>may have contributed to the below-average rainfall in the region.</a:t>
            </a:r>
            <a:endParaRPr lang="en-US" sz="1200" dirty="0">
              <a:solidFill>
                <a:schemeClr val="bg1"/>
              </a:solidFill>
            </a:endParaRPr>
          </a:p>
          <a:p>
            <a:pPr algn="just">
              <a:buSzPts val="1200"/>
            </a:pPr>
            <a:endParaRPr lang="en-US" sz="1200" dirty="0">
              <a:solidFill>
                <a:schemeClr val="bg1"/>
              </a:solidFill>
            </a:endParaRPr>
          </a:p>
        </p:txBody>
      </p:sp>
      <p:sp>
        <p:nvSpPr>
          <p:cNvPr id="9" name="Google Shape;148;p7"/>
          <p:cNvSpPr/>
          <p:nvPr/>
        </p:nvSpPr>
        <p:spPr>
          <a:xfrm rot="3065071">
            <a:off x="3579651" y="4048331"/>
            <a:ext cx="683737" cy="62926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8;p7"/>
          <p:cNvSpPr/>
          <p:nvPr/>
        </p:nvSpPr>
        <p:spPr>
          <a:xfrm rot="183199">
            <a:off x="6788875" y="3906892"/>
            <a:ext cx="1227018" cy="806518"/>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48;p7"/>
          <p:cNvSpPr/>
          <p:nvPr/>
        </p:nvSpPr>
        <p:spPr>
          <a:xfrm rot="3065071">
            <a:off x="2974334" y="4339510"/>
            <a:ext cx="495856" cy="504526"/>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460171"/>
            <a:ext cx="814499" cy="168467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a:t>
            </a:r>
            <a:r>
              <a:rPr lang="en-US" sz="1100" b="1" dirty="0" smtClean="0">
                <a:solidFill>
                  <a:schemeClr val="lt1"/>
                </a:solidFill>
              </a:rPr>
              <a:t>in </a:t>
            </a:r>
            <a:r>
              <a:rPr lang="en-US" sz="1100" b="1" dirty="0">
                <a:solidFill>
                  <a:schemeClr val="lt1"/>
                </a:solidFill>
              </a:rPr>
              <a:t>rainfall </a:t>
            </a:r>
            <a:r>
              <a:rPr lang="en-US" sz="1100" b="1" dirty="0" smtClean="0">
                <a:solidFill>
                  <a:schemeClr val="lt1"/>
                </a:solidFill>
              </a:rPr>
              <a:t>at </a:t>
            </a:r>
            <a:r>
              <a:rPr lang="en-US" sz="1100" b="1" dirty="0">
                <a:solidFill>
                  <a:schemeClr val="lt1"/>
                </a:solidFill>
              </a:rPr>
              <a:t>selected </a:t>
            </a:r>
            <a:r>
              <a:rPr lang="en-US" sz="1100" b="1" dirty="0">
                <a:solidFill>
                  <a:schemeClr val="lt1"/>
                </a:solidFill>
              </a:rPr>
              <a:t>locations over the </a:t>
            </a:r>
            <a:r>
              <a:rPr lang="en-US" sz="1100" b="1" dirty="0" smtClean="0">
                <a:solidFill>
                  <a:schemeClr val="lt1"/>
                </a:solidFill>
              </a:rPr>
              <a:t>past </a:t>
            </a:r>
            <a:r>
              <a:rPr lang="en-US" sz="1100" b="1" dirty="0">
                <a:solidFill>
                  <a:schemeClr val="lt1"/>
                </a:solidFill>
              </a:rPr>
              <a:t>90 days </a:t>
            </a:r>
            <a:r>
              <a:rPr lang="en-US" sz="1100" b="1" dirty="0">
                <a:solidFill>
                  <a:schemeClr val="lt1"/>
                </a:solidFill>
              </a:rPr>
              <a:t>shows </a:t>
            </a:r>
            <a:r>
              <a:rPr lang="en-US" sz="1100" b="1" dirty="0" smtClean="0">
                <a:solidFill>
                  <a:schemeClr val="lt1"/>
                </a:solidFill>
              </a:rPr>
              <a:t>growing </a:t>
            </a:r>
            <a:r>
              <a:rPr lang="en-US" sz="1100" b="1" dirty="0" smtClean="0">
                <a:solidFill>
                  <a:schemeClr val="lt1"/>
                </a:solidFill>
              </a:rPr>
              <a:t>deficits over </a:t>
            </a:r>
            <a:r>
              <a:rPr lang="en-US" sz="1100" b="1" dirty="0">
                <a:solidFill>
                  <a:schemeClr val="lt1"/>
                </a:solidFill>
              </a:rPr>
              <a:t>parts </a:t>
            </a:r>
            <a:r>
              <a:rPr lang="en-US" sz="1100" b="1" i="0" u="none" strike="noStrike" cap="none" dirty="0" smtClean="0">
                <a:solidFill>
                  <a:schemeClr val="lt1"/>
                </a:solidFill>
                <a:sym typeface="Arial"/>
              </a:rPr>
              <a:t>of </a:t>
            </a:r>
            <a:r>
              <a:rPr lang="en-US" sz="1100" b="1" i="0" u="none" strike="noStrike" cap="none" dirty="0" smtClean="0">
                <a:solidFill>
                  <a:schemeClr val="lt1"/>
                </a:solidFill>
                <a:sym typeface="Arial"/>
              </a:rPr>
              <a:t>eastern </a:t>
            </a:r>
            <a:r>
              <a:rPr lang="en-US" sz="1100" b="1" i="0" u="none" strike="noStrike" cap="none" dirty="0" smtClean="0">
                <a:solidFill>
                  <a:schemeClr val="lt1"/>
                </a:solidFill>
                <a:sym typeface="Arial"/>
              </a:rPr>
              <a:t>Angola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northeastern Mozambique (bottom right). </a:t>
            </a:r>
            <a:r>
              <a:rPr lang="en-US" sz="1100" b="1" dirty="0">
                <a:solidFill>
                  <a:schemeClr val="lt1"/>
                </a:solidFill>
              </a:rPr>
              <a:t>R</a:t>
            </a:r>
            <a:r>
              <a:rPr lang="en-US" sz="1100" b="1" i="0" u="none" strike="noStrike" cap="none" dirty="0" smtClean="0">
                <a:solidFill>
                  <a:schemeClr val="lt1"/>
                </a:solidFill>
                <a:sym typeface="Arial"/>
              </a:rPr>
              <a:t>ainfall </a:t>
            </a:r>
            <a:r>
              <a:rPr lang="en-US" sz="1100" b="1" dirty="0" smtClean="0">
                <a:solidFill>
                  <a:schemeClr val="lt1"/>
                </a:solidFill>
              </a:rPr>
              <a:t>surpluses </a:t>
            </a:r>
            <a:r>
              <a:rPr lang="en-US" sz="1100" b="1" dirty="0" smtClean="0">
                <a:solidFill>
                  <a:schemeClr val="lt1"/>
                </a:solidFill>
              </a:rPr>
              <a:t>persisted</a:t>
            </a:r>
            <a:r>
              <a:rPr lang="en-US" sz="1100" b="1" i="0" u="none" strike="noStrike" cap="none" dirty="0" smtClean="0">
                <a:solidFill>
                  <a:schemeClr val="lt1"/>
                </a:solidFill>
                <a:sym typeface="Arial"/>
              </a:rPr>
              <a:t> in </a:t>
            </a:r>
            <a:r>
              <a:rPr lang="en-US" sz="1100" b="1" i="0" u="none" strike="noStrike" cap="none" dirty="0" smtClean="0">
                <a:solidFill>
                  <a:schemeClr val="lt1"/>
                </a:solidFill>
                <a:sym typeface="Arial"/>
              </a:rPr>
              <a:t>northeastern Tanzania due </a:t>
            </a:r>
            <a:r>
              <a:rPr lang="en-US" sz="1100" b="1" i="0" u="none" strike="noStrike" cap="none" dirty="0">
                <a:solidFill>
                  <a:schemeClr val="lt1"/>
                </a:solidFill>
                <a:sym typeface="Arial"/>
              </a:rPr>
              <a:t>to </a:t>
            </a:r>
            <a:r>
              <a:rPr lang="en-US" sz="1100" b="1" i="0" u="none" strike="noStrike" cap="none" dirty="0" smtClean="0">
                <a:solidFill>
                  <a:schemeClr val="lt1"/>
                </a:solidFill>
                <a:sym typeface="Arial"/>
              </a:rPr>
              <a:t>heavy and above-average rainfall during  January (top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905125" y="1522219"/>
            <a:ext cx="1857381" cy="773306"/>
          </a:xfrm>
          <a:prstGeom prst="straightConnector1">
            <a:avLst/>
          </a:prstGeom>
          <a:noFill/>
          <a:ln w="50800" cap="flat" cmpd="sng">
            <a:solidFill>
              <a:srgbClr val="FF0000"/>
            </a:solidFill>
            <a:prstDash val="solid"/>
            <a:round/>
            <a:headEnd type="none" w="sm" len="sm"/>
            <a:tailEnd type="triangle" w="med" len="med"/>
          </a:ln>
        </p:spPr>
      </p:cxnSp>
      <p:pic>
        <p:nvPicPr>
          <p:cNvPr id="5122" name="Picture 2" descr="https://www.cpc.ncep.noaa.gov/products/international/africa_rfe/africa_rfe_90day_ptts_DarEsSalaam_Tanzani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823" y="537272"/>
            <a:ext cx="35269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cpc.ncep.noaa.gov/products/international/africa_rfe/africa_rfe_90day_ptts_Nampula_Mozambiqu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3822" y="3372058"/>
            <a:ext cx="35269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rfe/africa_rfe_90day_ptts_Cazombo_Angol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407" y="3578069"/>
            <a:ext cx="3350623" cy="2606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20 </a:t>
            </a:r>
            <a:r>
              <a:rPr lang="en-US" sz="1600" b="1" dirty="0" smtClean="0">
                <a:solidFill>
                  <a:srgbClr val="FFFF00"/>
                </a:solidFill>
              </a:rPr>
              <a:t>– </a:t>
            </a:r>
            <a:r>
              <a:rPr lang="en-US" sz="1600" b="1" dirty="0" smtClean="0">
                <a:solidFill>
                  <a:srgbClr val="FFFF00"/>
                </a:solidFill>
              </a:rPr>
              <a:t>26 </a:t>
            </a:r>
            <a:r>
              <a:rPr lang="en-US" sz="1600" b="1" dirty="0" smtClean="0">
                <a:solidFill>
                  <a:srgbClr val="FFFF00"/>
                </a:solidFill>
              </a:rPr>
              <a:t>Feb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318865" y="5305146"/>
            <a:ext cx="8544719" cy="861734"/>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For week-1 (left panel) the GEFS forecasts indicate a moderate to high chance (over 70%) for rainfall to exceed 50 mm over western Angola, eastern DRC, Rwanda, Burundi, much of Tanzania, northeastern Zambia, northern Malawi, northern Mozambique, and the northern two-thirds of Madagascar. For week-2 (right panel), the GEFS forecasts indicate a moderate to high chance (over 70%) for rainfall to exceed 50 mm over western Angola, southern Tanzania, northeastern Zambia, northern Mozambique, and pocket areas in northern and west-central Madagascar.</a:t>
            </a:r>
            <a:endParaRPr lang="en-US" sz="1000" dirty="0">
              <a:solidFill>
                <a:schemeClr val="bg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13 Feb </a:t>
            </a:r>
            <a:r>
              <a:rPr lang="en-US" sz="1600" b="1" dirty="0" smtClean="0">
                <a:solidFill>
                  <a:srgbClr val="FFFF00"/>
                </a:solidFill>
              </a:rPr>
              <a:t>– </a:t>
            </a:r>
            <a:r>
              <a:rPr lang="en-US" sz="1600" b="1" dirty="0" smtClean="0">
                <a:solidFill>
                  <a:srgbClr val="FFFF00"/>
                </a:solidFill>
              </a:rPr>
              <a:t>19 </a:t>
            </a:r>
            <a:r>
              <a:rPr lang="en-US" sz="1600" b="1" dirty="0" smtClean="0">
                <a:solidFill>
                  <a:srgbClr val="FFFF00"/>
                </a:solidFill>
              </a:rPr>
              <a:t>Feb </a:t>
            </a:r>
            <a:r>
              <a:rPr lang="en-US" sz="1600" b="1" i="0" u="none" strike="noStrike" cap="none" dirty="0" smtClean="0">
                <a:solidFill>
                  <a:srgbClr val="FFFF00"/>
                </a:solidFill>
                <a:latin typeface="Arial"/>
                <a:ea typeface="Arial"/>
                <a:cs typeface="Arial"/>
                <a:sym typeface="Arial"/>
              </a:rPr>
              <a:t>2024</a:t>
            </a:r>
            <a:endParaRPr dirty="0"/>
          </a:p>
        </p:txBody>
      </p:sp>
      <p:pic>
        <p:nvPicPr>
          <p:cNvPr id="6146" name="Picture 2"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62" y="1972533"/>
            <a:ext cx="4215384" cy="31615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72533"/>
            <a:ext cx="4215384" cy="3161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5296</TotalTime>
  <Words>2368</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Miliaritiana Robjhon</cp:lastModifiedBy>
  <cp:revision>434</cp:revision>
  <cp:lastPrinted>2023-11-06T15:14:42Z</cp:lastPrinted>
  <dcterms:modified xsi:type="dcterms:W3CDTF">2024-02-12T18:55:39Z</dcterms:modified>
</cp:coreProperties>
</file>