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8" r:id="rId8"/>
    <p:sldId id="263" r:id="rId9"/>
    <p:sldId id="264" r:id="rId10"/>
    <p:sldId id="609" r:id="rId11"/>
    <p:sldId id="610"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jV2M/1X+ImpX15arA3hvDJUdaw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50" autoAdjust="0"/>
    <p:restoredTop sz="94231"/>
  </p:normalViewPr>
  <p:slideViewPr>
    <p:cSldViewPr snapToGrid="0">
      <p:cViewPr varScale="1">
        <p:scale>
          <a:sx n="101" d="100"/>
          <a:sy n="101" d="100"/>
        </p:scale>
        <p:origin x="216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1107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015903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dirty="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1" name="Google Shape;141;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42" name="Google Shape;142;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582271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1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1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1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1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1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9"/>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19"/>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1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2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2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2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a:solidFill>
                  <a:srgbClr val="FFFF00"/>
                </a:solidFill>
                <a:latin typeface="Arial"/>
                <a:ea typeface="Arial"/>
                <a:cs typeface="Arial"/>
                <a:sym typeface="Arial"/>
              </a:rPr>
              <a:t>The African Monsoon Recent Evolution and Current Status</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Include Week-1 and Week-2 Outlooks </a:t>
            </a:r>
            <a:endParaRPr/>
          </a:p>
        </p:txBody>
      </p:sp>
      <p:sp>
        <p:nvSpPr>
          <p:cNvPr id="90" name="Google Shape;90;p1"/>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lang="en-US"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20</a:t>
            </a:r>
            <a:r>
              <a:rPr lang="en-US" sz="2800" b="1" i="0" u="none" strike="noStrike" cap="none" dirty="0" smtClean="0">
                <a:solidFill>
                  <a:schemeClr val="lt1"/>
                </a:solidFill>
                <a:latin typeface="Arial"/>
                <a:ea typeface="Arial"/>
                <a:cs typeface="Arial"/>
                <a:sym typeface="Arial"/>
              </a:rPr>
              <a:t> </a:t>
            </a:r>
            <a:r>
              <a:rPr lang="en-US" sz="2800" b="1" i="0" u="none" strike="noStrike" cap="none" dirty="0" smtClean="0">
                <a:solidFill>
                  <a:schemeClr val="lt1"/>
                </a:solidFill>
                <a:latin typeface="Arial"/>
                <a:ea typeface="Arial"/>
                <a:cs typeface="Arial"/>
                <a:sym typeface="Arial"/>
              </a:rPr>
              <a:t>February 2024</a:t>
            </a:r>
            <a:endParaRPr lang="en-US" sz="2800" b="1" i="0" u="none" strike="noStrike" cap="none" dirty="0">
              <a:solidFill>
                <a:schemeClr val="lt1"/>
              </a:solidFill>
              <a:latin typeface="Times New Roman"/>
              <a:ea typeface="Times New Roman"/>
              <a:cs typeface="Times New Roman"/>
              <a:sym typeface="Times New Roman"/>
            </a:endParaRPr>
          </a:p>
        </p:txBody>
      </p:sp>
      <p:sp>
        <p:nvSpPr>
          <p:cNvPr id="91" name="Google Shape;91;p1"/>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10"/>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10"/>
          <p:cNvSpPr txBox="1"/>
          <p:nvPr/>
        </p:nvSpPr>
        <p:spPr>
          <a:xfrm>
            <a:off x="671256" y="227898"/>
            <a:ext cx="7696200" cy="67097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00"/>
                </a:solidFill>
                <a:latin typeface="Arial"/>
                <a:ea typeface="Arial"/>
                <a:cs typeface="Arial"/>
                <a:sym typeface="Arial"/>
              </a:rPr>
              <a:t>Week-1 Precipitation </a:t>
            </a:r>
            <a:r>
              <a:rPr lang="en-US" sz="2400" b="1" i="0" u="none" strike="noStrike" cap="none" dirty="0" smtClean="0">
                <a:solidFill>
                  <a:srgbClr val="FFFF00"/>
                </a:solidFill>
                <a:latin typeface="Arial"/>
                <a:ea typeface="Arial"/>
                <a:cs typeface="Arial"/>
                <a:sym typeface="Arial"/>
              </a:rPr>
              <a:t>Outlooks</a:t>
            </a:r>
            <a:endParaRPr sz="2400" b="1" i="0" u="none" strike="noStrike" cap="none" dirty="0">
              <a:solidFill>
                <a:srgbClr val="FFFF00"/>
              </a:solidFill>
              <a:latin typeface="Arial"/>
              <a:ea typeface="Arial"/>
              <a:cs typeface="Arial"/>
              <a:sym typeface="Arial"/>
            </a:endParaRPr>
          </a:p>
        </p:txBody>
      </p:sp>
      <p:sp>
        <p:nvSpPr>
          <p:cNvPr id="184" name="Google Shape;184;p10"/>
          <p:cNvSpPr txBox="1"/>
          <p:nvPr/>
        </p:nvSpPr>
        <p:spPr>
          <a:xfrm>
            <a:off x="387206" y="1022999"/>
            <a:ext cx="32565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None/>
            </a:pPr>
            <a:r>
              <a:rPr lang="en-US" sz="1600" b="1" dirty="0" smtClean="0">
                <a:solidFill>
                  <a:srgbClr val="FFFF00"/>
                </a:solidFill>
              </a:rPr>
              <a:t>21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27</a:t>
            </a:r>
            <a:r>
              <a:rPr lang="en-US" sz="1600" b="1" i="0" u="none" strike="noStrike" cap="none" dirty="0" smtClean="0">
                <a:solidFill>
                  <a:srgbClr val="FFFF00"/>
                </a:solidFill>
                <a:latin typeface="Arial"/>
                <a:ea typeface="Arial"/>
                <a:cs typeface="Arial"/>
                <a:sym typeface="Arial"/>
              </a:rPr>
              <a:t> </a:t>
            </a:r>
            <a:r>
              <a:rPr lang="en-US" sz="1600" b="1" i="0" u="none" strike="noStrike" cap="none" dirty="0" smtClean="0">
                <a:solidFill>
                  <a:srgbClr val="FFFF00"/>
                </a:solidFill>
                <a:latin typeface="Arial"/>
                <a:ea typeface="Arial"/>
                <a:cs typeface="Arial"/>
                <a:sym typeface="Arial"/>
              </a:rPr>
              <a:t>Feb 2024</a:t>
            </a:r>
            <a:endParaRPr dirty="0"/>
          </a:p>
        </p:txBody>
      </p:sp>
      <p:sp>
        <p:nvSpPr>
          <p:cNvPr id="186" name="Google Shape;186;p10"/>
          <p:cNvSpPr txBox="1"/>
          <p:nvPr/>
        </p:nvSpPr>
        <p:spPr>
          <a:xfrm>
            <a:off x="4409495" y="1472184"/>
            <a:ext cx="4528500" cy="4154943"/>
          </a:xfrm>
          <a:prstGeom prst="rect">
            <a:avLst/>
          </a:prstGeom>
          <a:noFill/>
          <a:ln>
            <a:noFill/>
          </a:ln>
        </p:spPr>
        <p:txBody>
          <a:bodyPr spcFirstLastPara="1" wrap="square" lIns="91425" tIns="45700" rIns="91425" bIns="45700" anchor="t" anchorCtr="0">
            <a:spAutoFit/>
          </a:bodyPr>
          <a:lstStyle/>
          <a:p>
            <a:pPr algn="just" fontAlgn="base"/>
            <a:r>
              <a:rPr lang="en-US" sz="1200" b="1" dirty="0" smtClean="0">
                <a:solidFill>
                  <a:schemeClr val="bg1"/>
                </a:solidFill>
              </a:rPr>
              <a:t>1) The </a:t>
            </a:r>
            <a:r>
              <a:rPr lang="en-US" sz="1200" b="1" dirty="0">
                <a:solidFill>
                  <a:schemeClr val="bg1"/>
                </a:solidFill>
              </a:rPr>
              <a:t>probabilistic forecasts call for above 50%</a:t>
            </a:r>
          </a:p>
          <a:p>
            <a:pPr algn="just" fontAlgn="base"/>
            <a:r>
              <a:rPr lang="en-US" sz="1200" b="1" dirty="0">
                <a:solidFill>
                  <a:schemeClr val="bg1"/>
                </a:solidFill>
              </a:rPr>
              <a:t>chance for weekly rainfall to be above-normal</a:t>
            </a:r>
          </a:p>
          <a:p>
            <a:pPr algn="just" fontAlgn="base"/>
            <a:r>
              <a:rPr lang="en-US" sz="1200" b="1" dirty="0">
                <a:solidFill>
                  <a:schemeClr val="bg1"/>
                </a:solidFill>
              </a:rPr>
              <a:t>(above the upper </a:t>
            </a:r>
            <a:r>
              <a:rPr lang="en-US" sz="1200" b="1" dirty="0" err="1">
                <a:solidFill>
                  <a:schemeClr val="bg1"/>
                </a:solidFill>
              </a:rPr>
              <a:t>tercile</a:t>
            </a:r>
            <a:r>
              <a:rPr lang="en-US" sz="1200" b="1" dirty="0">
                <a:solidFill>
                  <a:schemeClr val="bg1"/>
                </a:solidFill>
              </a:rPr>
              <a:t>) over Equatorial Guinea,</a:t>
            </a:r>
          </a:p>
          <a:p>
            <a:pPr algn="just" fontAlgn="base"/>
            <a:r>
              <a:rPr lang="en-US" sz="1200" b="1" dirty="0">
                <a:solidFill>
                  <a:schemeClr val="bg1"/>
                </a:solidFill>
              </a:rPr>
              <a:t>Gabon, central and southern Congo, western DR</a:t>
            </a:r>
          </a:p>
          <a:p>
            <a:pPr algn="just" fontAlgn="base"/>
            <a:r>
              <a:rPr lang="en-US" sz="1200" b="1" dirty="0">
                <a:solidFill>
                  <a:schemeClr val="bg1"/>
                </a:solidFill>
              </a:rPr>
              <a:t>Congo, northwestern Angola, western and southern</a:t>
            </a:r>
          </a:p>
          <a:p>
            <a:pPr algn="just" fontAlgn="base"/>
            <a:r>
              <a:rPr lang="en-US" sz="1200" b="1" dirty="0">
                <a:solidFill>
                  <a:schemeClr val="bg1"/>
                </a:solidFill>
              </a:rPr>
              <a:t>parts of Tanzania, and northern Madagascar. There</a:t>
            </a:r>
          </a:p>
          <a:p>
            <a:pPr algn="just" fontAlgn="base"/>
            <a:r>
              <a:rPr lang="en-US" sz="1200" b="1" dirty="0">
                <a:solidFill>
                  <a:schemeClr val="bg1"/>
                </a:solidFill>
              </a:rPr>
              <a:t>is above 80% chance for above-normal rainfall over</a:t>
            </a:r>
          </a:p>
          <a:p>
            <a:pPr algn="just" fontAlgn="base"/>
            <a:r>
              <a:rPr lang="en-US" sz="1200" b="1" dirty="0">
                <a:solidFill>
                  <a:schemeClr val="bg1"/>
                </a:solidFill>
              </a:rPr>
              <a:t>northwestern Angola.</a:t>
            </a:r>
          </a:p>
          <a:p>
            <a:pPr algn="just" fontAlgn="base"/>
            <a:endParaRPr lang="en-US" sz="1200" b="1" dirty="0">
              <a:solidFill>
                <a:schemeClr val="bg1"/>
              </a:solidFill>
            </a:endParaRPr>
          </a:p>
          <a:p>
            <a:pPr algn="just" fontAlgn="base"/>
            <a:r>
              <a:rPr lang="en-US" sz="1200" b="1" dirty="0" smtClean="0">
                <a:solidFill>
                  <a:schemeClr val="bg1"/>
                </a:solidFill>
              </a:rPr>
              <a:t>2) The </a:t>
            </a:r>
            <a:r>
              <a:rPr lang="en-US" sz="1200" b="1" dirty="0">
                <a:solidFill>
                  <a:schemeClr val="bg1"/>
                </a:solidFill>
              </a:rPr>
              <a:t>probabilistic forecasts call for above 50%</a:t>
            </a:r>
          </a:p>
          <a:p>
            <a:pPr algn="just" fontAlgn="base"/>
            <a:r>
              <a:rPr lang="en-US" sz="1200" b="1" dirty="0">
                <a:solidFill>
                  <a:schemeClr val="bg1"/>
                </a:solidFill>
              </a:rPr>
              <a:t>chance for weekly total rainfall to be below-normal</a:t>
            </a:r>
          </a:p>
          <a:p>
            <a:pPr algn="just" fontAlgn="base"/>
            <a:r>
              <a:rPr lang="en-US" sz="1200" b="1" dirty="0">
                <a:solidFill>
                  <a:schemeClr val="bg1"/>
                </a:solidFill>
              </a:rPr>
              <a:t>(below the lower </a:t>
            </a:r>
            <a:r>
              <a:rPr lang="en-US" sz="1200" b="1" dirty="0" err="1">
                <a:solidFill>
                  <a:schemeClr val="bg1"/>
                </a:solidFill>
              </a:rPr>
              <a:t>tercile</a:t>
            </a:r>
            <a:r>
              <a:rPr lang="en-US" sz="1200" b="1" dirty="0">
                <a:solidFill>
                  <a:schemeClr val="bg1"/>
                </a:solidFill>
              </a:rPr>
              <a:t>) over northeastern and</a:t>
            </a:r>
          </a:p>
          <a:p>
            <a:pPr algn="just" fontAlgn="base"/>
            <a:r>
              <a:rPr lang="en-US" sz="1200" b="1" dirty="0">
                <a:solidFill>
                  <a:schemeClr val="bg1"/>
                </a:solidFill>
              </a:rPr>
              <a:t>southern parts of DR Congo, western part of</a:t>
            </a:r>
          </a:p>
          <a:p>
            <a:pPr algn="just" fontAlgn="base"/>
            <a:r>
              <a:rPr lang="en-US" sz="1200" b="1" dirty="0">
                <a:solidFill>
                  <a:schemeClr val="bg1"/>
                </a:solidFill>
              </a:rPr>
              <a:t>Uganda, central and eastern parts of Angola, much</a:t>
            </a:r>
          </a:p>
          <a:p>
            <a:pPr algn="just" fontAlgn="base"/>
            <a:r>
              <a:rPr lang="en-US" sz="1200" b="1" dirty="0">
                <a:solidFill>
                  <a:schemeClr val="bg1"/>
                </a:solidFill>
              </a:rPr>
              <a:t>of Zambia, much of Malawi, much of Mozambique,</a:t>
            </a:r>
          </a:p>
          <a:p>
            <a:pPr algn="just" fontAlgn="base"/>
            <a:r>
              <a:rPr lang="en-US" sz="1200" b="1" dirty="0">
                <a:solidFill>
                  <a:schemeClr val="bg1"/>
                </a:solidFill>
              </a:rPr>
              <a:t>Namibia, Botswana, Zimbabwe, much of South</a:t>
            </a:r>
          </a:p>
          <a:p>
            <a:pPr algn="just" fontAlgn="base"/>
            <a:r>
              <a:rPr lang="en-US" sz="1200" b="1" dirty="0">
                <a:solidFill>
                  <a:schemeClr val="bg1"/>
                </a:solidFill>
              </a:rPr>
              <a:t>Africa, Lesotho, and </a:t>
            </a:r>
            <a:r>
              <a:rPr lang="en-US" sz="1200" b="1" dirty="0" err="1">
                <a:solidFill>
                  <a:schemeClr val="bg1"/>
                </a:solidFill>
              </a:rPr>
              <a:t>Eswatini</a:t>
            </a:r>
            <a:r>
              <a:rPr lang="en-US" sz="1200" b="1" dirty="0">
                <a:solidFill>
                  <a:schemeClr val="bg1"/>
                </a:solidFill>
              </a:rPr>
              <a:t>. There is above 80%</a:t>
            </a:r>
          </a:p>
          <a:p>
            <a:pPr algn="just" fontAlgn="base"/>
            <a:r>
              <a:rPr lang="en-US" sz="1200" b="1" dirty="0">
                <a:solidFill>
                  <a:schemeClr val="bg1"/>
                </a:solidFill>
              </a:rPr>
              <a:t>chance for below-normal rainfall over eastern part</a:t>
            </a:r>
          </a:p>
          <a:p>
            <a:pPr algn="just" fontAlgn="base"/>
            <a:r>
              <a:rPr lang="en-US" sz="1200" b="1" dirty="0">
                <a:solidFill>
                  <a:schemeClr val="bg1"/>
                </a:solidFill>
              </a:rPr>
              <a:t>of Angola, western and central parts of Zambia,</a:t>
            </a:r>
          </a:p>
          <a:p>
            <a:pPr algn="just" fontAlgn="base"/>
            <a:r>
              <a:rPr lang="en-US" sz="1200" b="1" dirty="0">
                <a:solidFill>
                  <a:schemeClr val="bg1"/>
                </a:solidFill>
              </a:rPr>
              <a:t>northeastern Namibia, northern Botswana, much of</a:t>
            </a:r>
          </a:p>
          <a:p>
            <a:pPr algn="just" fontAlgn="base"/>
            <a:r>
              <a:rPr lang="en-US" sz="1200" b="1" dirty="0">
                <a:solidFill>
                  <a:schemeClr val="bg1"/>
                </a:solidFill>
              </a:rPr>
              <a:t>Zimbabwe, western Mozambique, and western</a:t>
            </a:r>
          </a:p>
          <a:p>
            <a:pPr algn="just" fontAlgn="base"/>
            <a:r>
              <a:rPr lang="en-US" sz="1200" b="1" dirty="0">
                <a:solidFill>
                  <a:schemeClr val="bg1"/>
                </a:solidFill>
              </a:rPr>
              <a:t>South Africa.</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032" y="1463040"/>
            <a:ext cx="3867912" cy="5005533"/>
          </a:xfrm>
          <a:prstGeom prst="rect">
            <a:avLst/>
          </a:prstGeom>
        </p:spPr>
      </p:pic>
    </p:spTree>
    <p:extLst>
      <p:ext uri="{BB962C8B-B14F-4D97-AF65-F5344CB8AC3E}">
        <p14:creationId xmlns:p14="http://schemas.microsoft.com/office/powerpoint/2010/main" val="2720518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1"/>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11"/>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4" name="Google Shape;194;p11"/>
          <p:cNvSpPr txBox="1"/>
          <p:nvPr/>
        </p:nvSpPr>
        <p:spPr>
          <a:xfrm>
            <a:off x="356278" y="932155"/>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28 Feb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5 Mar</a:t>
            </a:r>
            <a:r>
              <a:rPr lang="en-US" sz="1600" b="1" i="0" u="none" strike="noStrike" cap="none" dirty="0" smtClean="0">
                <a:solidFill>
                  <a:srgbClr val="FFFF00"/>
                </a:solidFill>
                <a:latin typeface="Arial"/>
                <a:ea typeface="Arial"/>
                <a:cs typeface="Arial"/>
                <a:sym typeface="Arial"/>
              </a:rPr>
              <a:t> </a:t>
            </a:r>
            <a:r>
              <a:rPr lang="en-US" sz="1600" b="1" i="0" u="none" strike="noStrike" cap="none" dirty="0" smtClean="0">
                <a:solidFill>
                  <a:srgbClr val="FFFF00"/>
                </a:solidFill>
                <a:latin typeface="Arial"/>
                <a:ea typeface="Arial"/>
                <a:cs typeface="Arial"/>
                <a:sym typeface="Arial"/>
              </a:rPr>
              <a:t>2024</a:t>
            </a:r>
            <a:endParaRPr sz="1400" b="0" i="0" u="none" strike="noStrike" cap="none" dirty="0">
              <a:solidFill>
                <a:srgbClr val="000000"/>
              </a:solidFill>
              <a:latin typeface="Arial"/>
              <a:ea typeface="Arial"/>
              <a:cs typeface="Arial"/>
              <a:sym typeface="Arial"/>
            </a:endParaRPr>
          </a:p>
        </p:txBody>
      </p:sp>
      <p:sp>
        <p:nvSpPr>
          <p:cNvPr id="195" name="Google Shape;195;p11"/>
          <p:cNvSpPr txBox="1"/>
          <p:nvPr/>
        </p:nvSpPr>
        <p:spPr>
          <a:xfrm>
            <a:off x="731178" y="279949"/>
            <a:ext cx="7696200" cy="65220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lang="en-US" sz="2400" b="1" i="0" u="none" strike="noStrike" cap="none" dirty="0" smtClean="0">
              <a:solidFill>
                <a:srgbClr val="FFFF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smtClean="0">
                <a:solidFill>
                  <a:srgbClr val="FFFF00"/>
                </a:solidFill>
                <a:latin typeface="Arial"/>
                <a:ea typeface="Arial"/>
                <a:cs typeface="Arial"/>
                <a:sym typeface="Arial"/>
              </a:rPr>
              <a:t>Week-2 </a:t>
            </a:r>
            <a:r>
              <a:rPr lang="en-US" sz="2400" b="1" i="0" u="none" strike="noStrike" cap="none" dirty="0">
                <a:solidFill>
                  <a:srgbClr val="FFFF00"/>
                </a:solidFill>
                <a:latin typeface="Arial"/>
                <a:ea typeface="Arial"/>
                <a:cs typeface="Arial"/>
                <a:sym typeface="Arial"/>
              </a:rPr>
              <a:t>Precipitation Outlooks</a:t>
            </a:r>
            <a:br>
              <a:rPr lang="en-US" sz="2400" b="1" i="0" u="none" strike="noStrike" cap="none" dirty="0">
                <a:solidFill>
                  <a:srgbClr val="FFFF00"/>
                </a:solidFill>
                <a:latin typeface="Arial"/>
                <a:ea typeface="Arial"/>
                <a:cs typeface="Arial"/>
                <a:sym typeface="Arial"/>
              </a:rPr>
            </a:br>
            <a:endParaRPr sz="2400" b="1" i="0" u="none" strike="noStrike" cap="none" dirty="0">
              <a:solidFill>
                <a:srgbClr val="FFFF00"/>
              </a:solidFill>
              <a:latin typeface="Arial"/>
              <a:ea typeface="Arial"/>
              <a:cs typeface="Arial"/>
              <a:sym typeface="Arial"/>
            </a:endParaRPr>
          </a:p>
        </p:txBody>
      </p:sp>
      <p:sp>
        <p:nvSpPr>
          <p:cNvPr id="197" name="Google Shape;197;p11"/>
          <p:cNvSpPr txBox="1"/>
          <p:nvPr/>
        </p:nvSpPr>
        <p:spPr>
          <a:xfrm>
            <a:off x="4398621" y="1472184"/>
            <a:ext cx="4528500" cy="3970277"/>
          </a:xfrm>
          <a:prstGeom prst="rect">
            <a:avLst/>
          </a:prstGeom>
          <a:noFill/>
          <a:ln>
            <a:noFill/>
          </a:ln>
        </p:spPr>
        <p:txBody>
          <a:bodyPr spcFirstLastPara="1" wrap="square" lIns="91425" tIns="45700" rIns="91425" bIns="45700" anchor="t" anchorCtr="0">
            <a:spAutoFit/>
          </a:bodyPr>
          <a:lstStyle/>
          <a:p>
            <a:pPr algn="just" fontAlgn="base"/>
            <a:r>
              <a:rPr lang="en-US" sz="1200" b="1" dirty="0" smtClean="0">
                <a:solidFill>
                  <a:schemeClr val="bg1"/>
                </a:solidFill>
                <a:latin typeface="Arial" panose="020B0604020202020204" pitchFamily="34" charset="0"/>
              </a:rPr>
              <a:t>1) The </a:t>
            </a:r>
            <a:r>
              <a:rPr lang="en-US" sz="1200" b="1" dirty="0">
                <a:solidFill>
                  <a:schemeClr val="bg1"/>
                </a:solidFill>
                <a:latin typeface="Arial" panose="020B0604020202020204" pitchFamily="34" charset="0"/>
              </a:rPr>
              <a:t>probabilistic forecasts call for above 50%</a:t>
            </a:r>
          </a:p>
          <a:p>
            <a:pPr algn="just" fontAlgn="base"/>
            <a:r>
              <a:rPr lang="en-US" sz="1200" b="1" dirty="0">
                <a:solidFill>
                  <a:schemeClr val="bg1"/>
                </a:solidFill>
                <a:latin typeface="Arial" panose="020B0604020202020204" pitchFamily="34" charset="0"/>
              </a:rPr>
              <a:t>chance for weekly rainfall to be above-normal</a:t>
            </a:r>
          </a:p>
          <a:p>
            <a:pPr algn="just" fontAlgn="base"/>
            <a:r>
              <a:rPr lang="en-US" sz="1200" b="1" dirty="0">
                <a:solidFill>
                  <a:schemeClr val="bg1"/>
                </a:solidFill>
                <a:latin typeface="Arial" panose="020B0604020202020204" pitchFamily="34" charset="0"/>
              </a:rPr>
              <a:t>(above the upper </a:t>
            </a:r>
            <a:r>
              <a:rPr lang="en-US" sz="1200" b="1" dirty="0" err="1">
                <a:solidFill>
                  <a:schemeClr val="bg1"/>
                </a:solidFill>
                <a:latin typeface="Arial" panose="020B0604020202020204" pitchFamily="34" charset="0"/>
              </a:rPr>
              <a:t>tercile</a:t>
            </a:r>
            <a:r>
              <a:rPr lang="en-US" sz="1200" b="1" dirty="0">
                <a:solidFill>
                  <a:schemeClr val="bg1"/>
                </a:solidFill>
                <a:latin typeface="Arial" panose="020B0604020202020204" pitchFamily="34" charset="0"/>
              </a:rPr>
              <a:t>) over southeastern Nigeria,</a:t>
            </a:r>
          </a:p>
          <a:p>
            <a:pPr algn="just" fontAlgn="base"/>
            <a:r>
              <a:rPr lang="en-US" sz="1200" b="1" dirty="0">
                <a:solidFill>
                  <a:schemeClr val="bg1"/>
                </a:solidFill>
                <a:latin typeface="Arial" panose="020B0604020202020204" pitchFamily="34" charset="0"/>
              </a:rPr>
              <a:t>southern Cameroon, southern Gabon, southern</a:t>
            </a:r>
          </a:p>
          <a:p>
            <a:pPr algn="just" fontAlgn="base"/>
            <a:r>
              <a:rPr lang="en-US" sz="1200" b="1" dirty="0">
                <a:solidFill>
                  <a:schemeClr val="bg1"/>
                </a:solidFill>
                <a:latin typeface="Arial" panose="020B0604020202020204" pitchFamily="34" charset="0"/>
              </a:rPr>
              <a:t>Congo, western DR Congo, northern and western</a:t>
            </a:r>
          </a:p>
          <a:p>
            <a:pPr algn="just" fontAlgn="base"/>
            <a:r>
              <a:rPr lang="en-US" sz="1200" b="1" dirty="0">
                <a:solidFill>
                  <a:schemeClr val="bg1"/>
                </a:solidFill>
                <a:latin typeface="Arial" panose="020B0604020202020204" pitchFamily="34" charset="0"/>
              </a:rPr>
              <a:t>parts of Angola, southern part of Tanzania, and</a:t>
            </a:r>
          </a:p>
          <a:p>
            <a:pPr algn="just" fontAlgn="base"/>
            <a:r>
              <a:rPr lang="en-US" sz="1200" b="1" dirty="0">
                <a:solidFill>
                  <a:schemeClr val="bg1"/>
                </a:solidFill>
                <a:latin typeface="Arial" panose="020B0604020202020204" pitchFamily="34" charset="0"/>
              </a:rPr>
              <a:t>northern and central parts of Madagascar. There is</a:t>
            </a:r>
          </a:p>
          <a:p>
            <a:pPr algn="just" fontAlgn="base"/>
            <a:r>
              <a:rPr lang="en-US" sz="1200" b="1" dirty="0">
                <a:solidFill>
                  <a:schemeClr val="bg1"/>
                </a:solidFill>
                <a:latin typeface="Arial" panose="020B0604020202020204" pitchFamily="34" charset="0"/>
              </a:rPr>
              <a:t>above 80% chance for above-normal rainfall over</a:t>
            </a:r>
          </a:p>
          <a:p>
            <a:pPr algn="just" fontAlgn="base"/>
            <a:r>
              <a:rPr lang="en-US" sz="1200" b="1" dirty="0">
                <a:solidFill>
                  <a:schemeClr val="bg1"/>
                </a:solidFill>
                <a:latin typeface="Arial" panose="020B0604020202020204" pitchFamily="34" charset="0"/>
              </a:rPr>
              <a:t>western part of Angola.</a:t>
            </a:r>
          </a:p>
          <a:p>
            <a:pPr algn="just" fontAlgn="base"/>
            <a:endParaRPr lang="en-US" sz="1200" b="1" dirty="0">
              <a:solidFill>
                <a:schemeClr val="bg1"/>
              </a:solidFill>
              <a:latin typeface="Arial" panose="020B0604020202020204" pitchFamily="34" charset="0"/>
            </a:endParaRPr>
          </a:p>
          <a:p>
            <a:pPr algn="just" fontAlgn="base"/>
            <a:r>
              <a:rPr lang="en-US" sz="1200" b="1" dirty="0" smtClean="0">
                <a:solidFill>
                  <a:schemeClr val="bg1"/>
                </a:solidFill>
                <a:latin typeface="Arial" panose="020B0604020202020204" pitchFamily="34" charset="0"/>
              </a:rPr>
              <a:t>2) The </a:t>
            </a:r>
            <a:r>
              <a:rPr lang="en-US" sz="1200" b="1" dirty="0">
                <a:solidFill>
                  <a:schemeClr val="bg1"/>
                </a:solidFill>
                <a:latin typeface="Arial" panose="020B0604020202020204" pitchFamily="34" charset="0"/>
              </a:rPr>
              <a:t>probabilistic forecasts call for above 50%</a:t>
            </a:r>
          </a:p>
          <a:p>
            <a:pPr algn="just" fontAlgn="base"/>
            <a:r>
              <a:rPr lang="en-US" sz="1200" b="1" dirty="0">
                <a:solidFill>
                  <a:schemeClr val="bg1"/>
                </a:solidFill>
                <a:latin typeface="Arial" panose="020B0604020202020204" pitchFamily="34" charset="0"/>
              </a:rPr>
              <a:t>chance for weekly total rainfall to be below-normal</a:t>
            </a:r>
          </a:p>
          <a:p>
            <a:pPr algn="just" fontAlgn="base"/>
            <a:r>
              <a:rPr lang="en-US" sz="1200" b="1" dirty="0">
                <a:solidFill>
                  <a:schemeClr val="bg1"/>
                </a:solidFill>
                <a:latin typeface="Arial" panose="020B0604020202020204" pitchFamily="34" charset="0"/>
              </a:rPr>
              <a:t>(below the lower </a:t>
            </a:r>
            <a:r>
              <a:rPr lang="en-US" sz="1200" b="1" dirty="0" err="1">
                <a:solidFill>
                  <a:schemeClr val="bg1"/>
                </a:solidFill>
                <a:latin typeface="Arial" panose="020B0604020202020204" pitchFamily="34" charset="0"/>
              </a:rPr>
              <a:t>tercile</a:t>
            </a:r>
            <a:r>
              <a:rPr lang="en-US" sz="1200" b="1" dirty="0">
                <a:solidFill>
                  <a:schemeClr val="bg1"/>
                </a:solidFill>
                <a:latin typeface="Arial" panose="020B0604020202020204" pitchFamily="34" charset="0"/>
              </a:rPr>
              <a:t>) over eastern Angola,</a:t>
            </a:r>
          </a:p>
          <a:p>
            <a:pPr algn="just" fontAlgn="base"/>
            <a:r>
              <a:rPr lang="en-US" sz="1200" b="1" dirty="0">
                <a:solidFill>
                  <a:schemeClr val="bg1"/>
                </a:solidFill>
                <a:latin typeface="Arial" panose="020B0604020202020204" pitchFamily="34" charset="0"/>
              </a:rPr>
              <a:t>southern part of DR Congo, much of Zambia, central</a:t>
            </a:r>
          </a:p>
          <a:p>
            <a:pPr algn="just" fontAlgn="base"/>
            <a:r>
              <a:rPr lang="en-US" sz="1200" b="1" dirty="0">
                <a:solidFill>
                  <a:schemeClr val="bg1"/>
                </a:solidFill>
                <a:latin typeface="Arial" panose="020B0604020202020204" pitchFamily="34" charset="0"/>
              </a:rPr>
              <a:t>and southern Malawi, much of Mozambique,</a:t>
            </a:r>
          </a:p>
          <a:p>
            <a:pPr algn="just" fontAlgn="base"/>
            <a:r>
              <a:rPr lang="en-US" sz="1200" b="1" dirty="0">
                <a:solidFill>
                  <a:schemeClr val="bg1"/>
                </a:solidFill>
                <a:latin typeface="Arial" panose="020B0604020202020204" pitchFamily="34" charset="0"/>
              </a:rPr>
              <a:t>northeastern Namibia, northern and central parts of</a:t>
            </a:r>
          </a:p>
          <a:p>
            <a:pPr algn="just" fontAlgn="base"/>
            <a:r>
              <a:rPr lang="en-US" sz="1200" b="1" dirty="0">
                <a:solidFill>
                  <a:schemeClr val="bg1"/>
                </a:solidFill>
                <a:latin typeface="Arial" panose="020B0604020202020204" pitchFamily="34" charset="0"/>
              </a:rPr>
              <a:t>Botswana, Zimbabwe, northern and eastern parts of</a:t>
            </a:r>
          </a:p>
          <a:p>
            <a:pPr algn="just" fontAlgn="base"/>
            <a:r>
              <a:rPr lang="en-US" sz="1200" b="1" dirty="0">
                <a:solidFill>
                  <a:schemeClr val="bg1"/>
                </a:solidFill>
                <a:latin typeface="Arial" panose="020B0604020202020204" pitchFamily="34" charset="0"/>
              </a:rPr>
              <a:t>South Africa, and </a:t>
            </a:r>
            <a:r>
              <a:rPr lang="en-US" sz="1200" b="1" dirty="0" err="1">
                <a:solidFill>
                  <a:schemeClr val="bg1"/>
                </a:solidFill>
                <a:latin typeface="Arial" panose="020B0604020202020204" pitchFamily="34" charset="0"/>
              </a:rPr>
              <a:t>Eswatini</a:t>
            </a:r>
            <a:r>
              <a:rPr lang="en-US" sz="1200" b="1" dirty="0">
                <a:solidFill>
                  <a:schemeClr val="bg1"/>
                </a:solidFill>
                <a:latin typeface="Arial" panose="020B0604020202020204" pitchFamily="34" charset="0"/>
              </a:rPr>
              <a:t>. There is above 80%</a:t>
            </a:r>
          </a:p>
          <a:p>
            <a:pPr algn="just" fontAlgn="base"/>
            <a:r>
              <a:rPr lang="en-US" sz="1200" b="1" dirty="0">
                <a:solidFill>
                  <a:schemeClr val="bg1"/>
                </a:solidFill>
                <a:latin typeface="Arial" panose="020B0604020202020204" pitchFamily="34" charset="0"/>
              </a:rPr>
              <a:t>chance for below-normal rainfall over western part</a:t>
            </a:r>
          </a:p>
          <a:p>
            <a:pPr algn="just" fontAlgn="base"/>
            <a:r>
              <a:rPr lang="en-US" sz="1200" b="1" dirty="0">
                <a:solidFill>
                  <a:schemeClr val="bg1"/>
                </a:solidFill>
                <a:latin typeface="Arial" panose="020B0604020202020204" pitchFamily="34" charset="0"/>
              </a:rPr>
              <a:t>of Zambia, northern Zimbabwe, and western part of</a:t>
            </a:r>
          </a:p>
          <a:p>
            <a:pPr algn="just" fontAlgn="base"/>
            <a:r>
              <a:rPr lang="en-US" sz="1200" b="1" dirty="0">
                <a:solidFill>
                  <a:schemeClr val="bg1"/>
                </a:solidFill>
                <a:latin typeface="Arial" panose="020B0604020202020204" pitchFamily="34" charset="0"/>
              </a:rPr>
              <a:t>Mozambique.</a:t>
            </a:r>
            <a:endParaRPr lang="en-US" sz="1200" b="1" dirty="0">
              <a:solidFill>
                <a:schemeClr val="bg1"/>
              </a:solidFill>
              <a:latin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032" y="1463040"/>
            <a:ext cx="3867912" cy="5005533"/>
          </a:xfrm>
          <a:prstGeom prst="rect">
            <a:avLst/>
          </a:prstGeom>
        </p:spPr>
      </p:pic>
    </p:spTree>
    <p:extLst>
      <p:ext uri="{BB962C8B-B14F-4D97-AF65-F5344CB8AC3E}">
        <p14:creationId xmlns:p14="http://schemas.microsoft.com/office/powerpoint/2010/main" val="1992119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txBox="1">
            <a:spLocks noGrp="1"/>
          </p:cNvSpPr>
          <p:nvPr>
            <p:ph type="body" idx="1"/>
          </p:nvPr>
        </p:nvSpPr>
        <p:spPr>
          <a:xfrm>
            <a:off x="45156" y="762397"/>
            <a:ext cx="9008533" cy="5898048"/>
          </a:xfrm>
          <a:prstGeom prst="rect">
            <a:avLst/>
          </a:prstGeom>
          <a:noFill/>
          <a:ln>
            <a:noFill/>
          </a:ln>
        </p:spPr>
        <p:txBody>
          <a:bodyPr spcFirstLastPara="1" wrap="square" lIns="91425" tIns="45700" rIns="91425" bIns="45700" anchor="t" anchorCtr="0">
            <a:noAutofit/>
          </a:bodyPr>
          <a:lstStyle/>
          <a:p>
            <a:pPr algn="just">
              <a:buClr>
                <a:schemeClr val="bg1"/>
              </a:buClr>
              <a:buSzPts val="950"/>
            </a:pPr>
            <a:r>
              <a:rPr lang="en-US" sz="950" b="1" dirty="0">
                <a:solidFill>
                  <a:schemeClr val="bg1"/>
                </a:solidFill>
                <a:latin typeface="+mj-lt"/>
              </a:rPr>
              <a:t>Over the past 30 days, in East Africa, rainfall was above-average in west-central Ethiopia, Uganda, southwestern Kenya, Rwanda, Burundi, and much of Tanzania. In Central Africa, rainfall was above-average over parts of central and eastern DRC, part in western Gabon, and south-central Congo. Rainfall was below-average across southern Cameroon, Equatorial Guinea, northern Gabon, northern Congo, northern and southern DRC, and southern CAR. In West Africa, rainfall was below-average along the Gulf of Guinea from eastern Liberia to southern Nigeria. In southern Africa, rainfall was above-average in western Angola, northwestern and parts in central Namibia, northeastern and parts in south-central Mozambique, central and eastern Madagascar. Rainfall was below-average in northwestern and eastern Angola, western Zambia, northeastern Namibia, western Botswana, Zimbabwe, central, eastern, and northeastern South Africa, western and central Mozambique, Lesotho, </a:t>
            </a:r>
            <a:r>
              <a:rPr lang="en-US" sz="950" b="1" dirty="0" err="1">
                <a:solidFill>
                  <a:schemeClr val="bg1"/>
                </a:solidFill>
                <a:latin typeface="+mj-lt"/>
              </a:rPr>
              <a:t>Eswatini</a:t>
            </a:r>
            <a:r>
              <a:rPr lang="en-US" sz="950" b="1" dirty="0">
                <a:solidFill>
                  <a:schemeClr val="bg1"/>
                </a:solidFill>
                <a:latin typeface="+mj-lt"/>
              </a:rPr>
              <a:t>, coastal western and parts in southern Madagascar.</a:t>
            </a:r>
          </a:p>
          <a:p>
            <a:pPr algn="just">
              <a:buClr>
                <a:schemeClr val="bg1"/>
              </a:buClr>
              <a:buSzPts val="950"/>
            </a:pPr>
            <a:endParaRPr lang="en-US" sz="950" b="1" dirty="0" smtClean="0">
              <a:solidFill>
                <a:schemeClr val="lt1"/>
              </a:solidFill>
              <a:latin typeface="+mj-lt"/>
            </a:endParaRPr>
          </a:p>
          <a:p>
            <a:pPr algn="just">
              <a:buClr>
                <a:schemeClr val="bg1"/>
              </a:buClr>
              <a:buSzPts val="950"/>
            </a:pPr>
            <a:r>
              <a:rPr lang="en-US" sz="950" b="1" dirty="0">
                <a:solidFill>
                  <a:schemeClr val="bg1"/>
                </a:solidFill>
                <a:latin typeface="+mj-lt"/>
              </a:rPr>
              <a:t>During the past 7 days, in East Africa, rainfall was above-average in southwestern and west-central Ethiopia, northern and southeastern Uganda, parts in southern South Sudan, western and southern Tanzania. Rainfall was below average in southern Kenya and northeastern Tanzania. In central Africa, rainfall was above-average in many areas in DRC and southwestern Congo. Rainfall was below-average in western and southern Cameroon, Equatorial Guinea, most parts in Gabon, northern Congo, southwestern CAR, and southern DRC. In West Africa, rainfall was below-average in Cote d’Ivoire, central Ghana, and southern Nigeria. In southern Africa, rainfall was above-average over northwestern Angola, northern Zambia, pocket areas in eastern Namibia and southwestern Botswana, northern Malawi, areas in northern Mozambique, and much of Madagascar. Rainfall was below-average over eastern and southern Angola, northern Namibia, western and southern Zambia, northern Botswana, Zimbabwe, southern Malawi, central and eastern South Africa, western and southern Mozambique.</a:t>
            </a:r>
          </a:p>
          <a:p>
            <a:pPr algn="just">
              <a:buClr>
                <a:schemeClr val="bg1"/>
              </a:buClr>
              <a:buSzPts val="950"/>
            </a:pPr>
            <a:endParaRPr lang="en-US" sz="950" b="1" dirty="0" smtClean="0">
              <a:solidFill>
                <a:schemeClr val="bg1"/>
              </a:solidFill>
              <a:latin typeface="+mj-lt"/>
            </a:endParaRPr>
          </a:p>
          <a:p>
            <a:pPr algn="just">
              <a:buClr>
                <a:schemeClr val="bg1"/>
              </a:buClr>
              <a:buSzPts val="950"/>
            </a:pPr>
            <a:r>
              <a:rPr lang="en-US" sz="950" b="1" dirty="0">
                <a:solidFill>
                  <a:schemeClr val="bg1"/>
                </a:solidFill>
                <a:latin typeface="+mj-lt"/>
              </a:rPr>
              <a:t>The Week-1 outlook calls for above-average rainfall in part of southern Nigeria, the western portion of Central Africa and northwestern Angola. In contrast, there is an increased chance for below-average rainfall over parts of Liberia and Guinea-Conakry and most places in the central and southern sector in southern Africa. The Week-2 outlook calls for above-average rainfall in pocket areas in southern Togo, southern Nigeria, western and central Cameroon, western CAR, Gabon, southwestern Congo, western and central DRC, western Angola, and southern Tanzania. In contrast, there is an increased chance for below-average rainfall in southeastern Guinea-Conakry, western Liberia, the central and eastern region in southern Africa, and southern Madagascar.</a:t>
            </a:r>
          </a:p>
        </p:txBody>
      </p:sp>
      <p:sp>
        <p:nvSpPr>
          <p:cNvPr id="204" name="Google Shape;204;p12"/>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dirty="0">
                <a:solidFill>
                  <a:srgbClr val="FFFF00"/>
                </a:solidFill>
                <a:latin typeface="Arial"/>
                <a:ea typeface="Arial"/>
                <a:cs typeface="Arial"/>
                <a:sym typeface="Arial"/>
              </a:rPr>
              <a:t>Summary</a:t>
            </a: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363112" y="100012"/>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Highlights:</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05" name="Google Shape;105;p3"/>
          <p:cNvSpPr/>
          <p:nvPr/>
        </p:nvSpPr>
        <p:spPr>
          <a:xfrm>
            <a:off x="109840" y="1436940"/>
            <a:ext cx="8936864" cy="3154669"/>
          </a:xfrm>
          <a:prstGeom prst="rect">
            <a:avLst/>
          </a:prstGeom>
          <a:noFill/>
          <a:ln>
            <a:noFill/>
          </a:ln>
        </p:spPr>
        <p:txBody>
          <a:bodyPr spcFirstLastPara="1" wrap="square" lIns="91425" tIns="45700" rIns="91425" bIns="45700" anchor="t" anchorCtr="0">
            <a:spAutoFit/>
          </a:bodyPr>
          <a:lstStyle/>
          <a:p>
            <a:pPr marL="152400" algn="just">
              <a:buClr>
                <a:schemeClr val="lt1"/>
              </a:buClr>
              <a:buSzPts val="1200"/>
            </a:pPr>
            <a:endParaRPr lang="en-US" sz="1200" b="1" dirty="0" smtClean="0">
              <a:solidFill>
                <a:schemeClr val="lt1"/>
              </a:solidFill>
            </a:endParaRPr>
          </a:p>
          <a:p>
            <a:pPr marL="323850" indent="-171450" algn="just">
              <a:buClrTx/>
              <a:buSzPts val="1200"/>
              <a:buFont typeface="Arial" panose="020B0604020202020204" pitchFamily="34" charset="0"/>
              <a:buChar char="•"/>
            </a:pPr>
            <a:r>
              <a:rPr lang="en-US" sz="1100" b="1" dirty="0">
                <a:solidFill>
                  <a:schemeClr val="bg1"/>
                </a:solidFill>
              </a:rPr>
              <a:t>During the past 7 days, in East Africa, rainfall was above-average in southwestern and west-central Ethiopia, northern and southeastern Uganda, parts in southern South Sudan, western and southern Tanzania. Rainfall was below average in southern Kenya and northeastern Tanzania. In central Africa, rainfall was above-average in many areas in DRC and southwestern Congo. Rainfall was below-average in western and southern Cameroon, Equatorial Guinea, most parts in Gabon, northern Congo, southwestern CAR, and southern DRC. In West Africa, rainfall was below-average in Cote d’Ivoire, central Ghana, and southern Nigeria. In southern Africa, rainfall was above-average over northwestern Angola, northern Zambia, pocket areas in eastern Namibia and southwestern Botswana, northern Malawi, areas in northern Mozambique, and much of Madagascar. Rainfall was below-average over eastern and southern Angola, northern Namibia, western and southern Zambia, northern Botswana, Zimbabwe, southern Malawi, central and eastern South Africa, western and southern Mozambique.</a:t>
            </a:r>
          </a:p>
          <a:p>
            <a:pPr marL="152400" algn="just">
              <a:buClrTx/>
              <a:buSzPts val="1200"/>
            </a:pPr>
            <a:r>
              <a:rPr lang="en-US" sz="1100" b="1" dirty="0" smtClean="0">
                <a:solidFill>
                  <a:schemeClr val="lt1"/>
                </a:solidFill>
              </a:rPr>
              <a:t> </a:t>
            </a:r>
            <a:endParaRPr lang="en-US" sz="1100" b="1" dirty="0" smtClean="0">
              <a:solidFill>
                <a:schemeClr val="lt1"/>
              </a:solidFill>
            </a:endParaRPr>
          </a:p>
          <a:p>
            <a:pPr marL="323850" indent="-171450" algn="just">
              <a:buClrTx/>
              <a:buSzPts val="1200"/>
              <a:buFont typeface="Arial" panose="020B0604020202020204" pitchFamily="34" charset="0"/>
              <a:buChar char="•"/>
            </a:pPr>
            <a:r>
              <a:rPr lang="en-US" sz="1100" b="1" dirty="0">
                <a:solidFill>
                  <a:schemeClr val="bg1"/>
                </a:solidFill>
              </a:rPr>
              <a:t>The Week-1 outlook calls for above-average rainfall in part of southern Nigeria, the western portion of Central Africa and northwestern Angola. In contrast, there is an increased chance for below-average rainfall over parts of Liberia and Guinea-Conakry and most places in the central and southern sector in southern Africa. The Week-2 outlook calls for above-average rainfall in pocket areas in southern Togo, southern Nigeria, western and central Cameroon, western CAR, Gabon, southwestern Congo, western and central DRC, western Angola, and southern Tanzania. In contrast, there is an increased chance for below-average rainfall in southeastern Guinea-Conakry, western Liberia, the central and eastern region in southern Africa, and southern Madagascar.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4"/>
          <p:cNvSpPr txBox="1"/>
          <p:nvPr/>
        </p:nvSpPr>
        <p:spPr>
          <a:xfrm>
            <a:off x="43543" y="5153216"/>
            <a:ext cx="9100457" cy="1700425"/>
          </a:xfrm>
          <a:prstGeom prst="rect">
            <a:avLst/>
          </a:prstGeom>
          <a:noFill/>
          <a:ln>
            <a:noFill/>
          </a:ln>
        </p:spPr>
        <p:txBody>
          <a:bodyPr spcFirstLastPara="1" wrap="square" lIns="91425" tIns="45700" rIns="91425" bIns="45700" anchor="t" anchorCtr="0">
            <a:spAutoFit/>
          </a:bodyPr>
          <a:lstStyle/>
          <a:p>
            <a:r>
              <a:rPr lang="en-US" sz="950" b="1" dirty="0">
                <a:solidFill>
                  <a:schemeClr val="bg1"/>
                </a:solidFill>
              </a:rPr>
              <a:t>Over the past 90 days, in East Africa, rainfall was above-average in most parts in South Sudan, parts in western and central Ethiopia, Uganda, southern and eastern Kenya, southern Somalia, Rwanda, Burundi, and Tanzania. Rainfall was below-average in southeastern South Sudan, southern Ethiopia, northwestern Kenya, and northeastern Uganda. In Central Africa, rainfall was above-average in southern CAR, parts in northern, eastern, and central DRC, southern and parts of central Congo, southern Gabon, and southeastern Cameroon. Rainfall was below-average over western Cameroon, Equatorial Guinea, many parts in Gabon, parts of Congo, and parts of western, central, and southwestern DRC. In West Africa, rainfall was above-average over Sierra Leone, western Liberia, parts in northern and southern Cote d’Ivoire, southern Ghana, southwestern Togo, north-central Benin, and many parts of central Nigeria. Rainfall was below-average in eastern Liberia, south-central Cote d’Ivoire, northwestern Ghana, and southern Nigeria. In southern Africa, rainfall was above-average over western Angola, northwestern Namibia, northern Zambia, southeastern Zimbabwe, northeastern Malawi, northern and southern Mozambique, parts of eastern, central, and northeastern South Africa, western </a:t>
            </a:r>
            <a:r>
              <a:rPr lang="en-US" sz="950" b="1" dirty="0" err="1">
                <a:solidFill>
                  <a:schemeClr val="bg1"/>
                </a:solidFill>
              </a:rPr>
              <a:t>Eswatini</a:t>
            </a:r>
            <a:r>
              <a:rPr lang="en-US" sz="950" b="1" dirty="0">
                <a:solidFill>
                  <a:schemeClr val="bg1"/>
                </a:solidFill>
              </a:rPr>
              <a:t>, Lesotho, northern and eastern Madagascar. Rainfall was below-average over central and eastern Angola, northeastern Namibia, western and southern Zambia, northern Botswana, Zimbabwe, parts of southern and east-central South Africa, western, central, and southeastern Mozambique, southern Malawi, western and southwestern Madagascar.</a:t>
            </a:r>
            <a:endParaRPr lang="en-US" sz="950" dirty="0">
              <a:solidFill>
                <a:schemeClr val="bg1"/>
              </a:solidFill>
            </a:endParaRPr>
          </a:p>
        </p:txBody>
      </p:sp>
      <p:pic>
        <p:nvPicPr>
          <p:cNvPr id="2" name="Picture 2" descr="https://www.cpc.ncep.noaa.gov/products/international/africa_rfe/africa_rfe_90day_af_ob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616" y="832104"/>
            <a:ext cx="4233672" cy="42336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s://www.cpc.ncep.noaa.gov/products/international/africa_rfe/africa_rfe_90day_af_anom.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6864" y="832104"/>
            <a:ext cx="4233672" cy="42336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sp>
        <p:nvSpPr>
          <p:cNvPr id="123" name="Google Shape;123;p5"/>
          <p:cNvSpPr txBox="1"/>
          <p:nvPr/>
        </p:nvSpPr>
        <p:spPr>
          <a:xfrm>
            <a:off x="163114" y="5174992"/>
            <a:ext cx="9060248" cy="1323399"/>
          </a:xfrm>
          <a:prstGeom prst="rect">
            <a:avLst/>
          </a:prstGeom>
          <a:noFill/>
          <a:ln>
            <a:noFill/>
          </a:ln>
        </p:spPr>
        <p:txBody>
          <a:bodyPr spcFirstLastPara="1" wrap="square" lIns="91425" tIns="45700" rIns="91425" bIns="45700" anchor="t" anchorCtr="0">
            <a:spAutoFit/>
          </a:bodyPr>
          <a:lstStyle/>
          <a:p>
            <a:r>
              <a:rPr lang="en-US" sz="1000" b="1" dirty="0">
                <a:solidFill>
                  <a:schemeClr val="bg1"/>
                </a:solidFill>
              </a:rPr>
              <a:t>Over the past 30 days, in East Africa, rainfall was above-average in west-central Ethiopia, Uganda, southwestern Kenya, Rwanda, Burundi, and much of Tanzania. In Central Africa, rainfall was above-average over parts of central and eastern DRC, part in western Gabon, and south-central Congo. Rainfall was below-average across southern Cameroon, Equatorial Guinea, northern Gabon, northern Congo, northern and southern DRC, and southern CAR. In West Africa, rainfall was below-average along the Gulf of Guinea from eastern Liberia to southern Nigeria. In southern Africa, rainfall was above-average in western Angola, northwestern and parts in central Namibia, northeastern and parts in south-central Mozambique, central and eastern Madagascar. Rainfall was below-average in northwestern and eastern Angola, western Zambia, northeastern Namibia, western Botswana, Zimbabwe, central, eastern, and northeastern South Africa, western and central Mozambique, Lesotho, </a:t>
            </a:r>
            <a:r>
              <a:rPr lang="en-US" sz="1000" b="1" dirty="0" err="1">
                <a:solidFill>
                  <a:schemeClr val="bg1"/>
                </a:solidFill>
              </a:rPr>
              <a:t>Eswatini</a:t>
            </a:r>
            <a:r>
              <a:rPr lang="en-US" sz="1000" b="1" dirty="0">
                <a:solidFill>
                  <a:schemeClr val="bg1"/>
                </a:solidFill>
              </a:rPr>
              <a:t>, coastal western and parts in southern Madagascar.</a:t>
            </a:r>
            <a:endParaRPr lang="en-US" sz="1000" dirty="0">
              <a:solidFill>
                <a:schemeClr val="bg1"/>
              </a:solidFill>
            </a:endParaRPr>
          </a:p>
        </p:txBody>
      </p:sp>
      <p:pic>
        <p:nvPicPr>
          <p:cNvPr id="2" name="Picture 2" descr="https://www.cpc.ncep.noaa.gov/products/international/africa_rfe/africa_rfe_30day_af_ob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616" y="832104"/>
            <a:ext cx="4233672" cy="42336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s://www.cpc.ncep.noaa.gov/products/international/africa_rfe/africa_rfe_30day_af_anom.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6864" y="832104"/>
            <a:ext cx="4233672" cy="42336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6"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6"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 name="Google Shape;132;p6"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6" descr="https://www.cpc.ncep.noaa.gov/products/international/africa_arc/africa_arc_7day_af_obs.gif"/>
          <p:cNvSpPr/>
          <p:nvPr/>
        </p:nvSpPr>
        <p:spPr>
          <a:xfrm>
            <a:off x="765175" y="345394"/>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6"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6"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6"/>
          <p:cNvSpPr txBox="1"/>
          <p:nvPr/>
        </p:nvSpPr>
        <p:spPr>
          <a:xfrm>
            <a:off x="301625" y="5247685"/>
            <a:ext cx="8701698" cy="1323399"/>
          </a:xfrm>
          <a:prstGeom prst="rect">
            <a:avLst/>
          </a:prstGeom>
          <a:noFill/>
          <a:ln>
            <a:noFill/>
          </a:ln>
        </p:spPr>
        <p:txBody>
          <a:bodyPr spcFirstLastPara="1" wrap="square" lIns="91425" tIns="45700" rIns="91425" bIns="45700" anchor="t" anchorCtr="0">
            <a:spAutoFit/>
          </a:bodyPr>
          <a:lstStyle/>
          <a:p>
            <a:r>
              <a:rPr lang="en-US" sz="1000" b="1" dirty="0">
                <a:solidFill>
                  <a:schemeClr val="bg1"/>
                </a:solidFill>
              </a:rPr>
              <a:t>During the past 7 days, in East Africa, rainfall was above-average in southwestern and west-central Ethiopia, northern and southeastern Uganda, parts in southern South Sudan, western and southern Tanzania. Rainfall was below average in southern Kenya and northeastern Tanzania. In central Africa, rainfall was above-average in many areas in DRC and southwestern Congo. Rainfall was below-average in western and southern Cameroon, Equatorial Guinea, most parts in Gabon, northern Congo, southwestern CAR, and southern DRC. In West Africa, rainfall was below-average in Cote d’Ivoire, central Ghana, and southern Nigeria. In southern Africa, rainfall was above-average over northwestern Angola, northern Zambia, pocket areas in eastern Namibia and southwestern Botswana, northern Malawi, areas in northern Mozambique, and much of Madagascar. Rainfall was below-average over eastern and southern Angola, northern Namibia, western and southern Zambia, northern Botswana, Zimbabwe, southern Malawi, central and eastern South Africa, western and southern Mozambique.</a:t>
            </a:r>
            <a:endParaRPr lang="en-US" sz="1000" dirty="0">
              <a:solidFill>
                <a:schemeClr val="bg1"/>
              </a:solidFill>
            </a:endParaRPr>
          </a:p>
        </p:txBody>
      </p:sp>
      <p:pic>
        <p:nvPicPr>
          <p:cNvPr id="2" name="Picture 2" descr="https://www.cpc.ncep.noaa.gov/products/international/africa_rfe/africa_rfe_7day_af_ob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616" y="832104"/>
            <a:ext cx="4233672" cy="42336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s://www.cpc.ncep.noaa.gov/products/international/africa_rfe/africa_rfe_7day_af_anom.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6864" y="832104"/>
            <a:ext cx="4233672" cy="42336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3" name="Picture 4" descr="https://www.cpc.ncep.noaa.gov/products/international/cdas/cdas_7day_af_200wind_ano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6864" y="1380744"/>
            <a:ext cx="4233672" cy="423367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s://www.cpc.ncep.noaa.gov/products/international/cdas/cdas_7day_af_700wind_anom.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616" y="1380744"/>
            <a:ext cx="4233672" cy="4233672"/>
          </a:xfrm>
          <a:prstGeom prst="rect">
            <a:avLst/>
          </a:prstGeom>
          <a:noFill/>
          <a:extLst>
            <a:ext uri="{909E8E84-426E-40DD-AFC4-6F175D3DCCD1}">
              <a14:hiddenFill xmlns:a14="http://schemas.microsoft.com/office/drawing/2010/main">
                <a:solidFill>
                  <a:srgbClr val="FFFFFF"/>
                </a:solidFill>
              </a14:hiddenFill>
            </a:ext>
          </a:extLst>
        </p:spPr>
      </p:pic>
      <p:sp>
        <p:nvSpPr>
          <p:cNvPr id="144" name="Google Shape;144;p7"/>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Atmospheric Circulation:</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45" name="Google Shape;145;p7"/>
          <p:cNvSpPr txBox="1"/>
          <p:nvPr/>
        </p:nvSpPr>
        <p:spPr>
          <a:xfrm>
            <a:off x="96011" y="5782906"/>
            <a:ext cx="8967391" cy="784790"/>
          </a:xfrm>
          <a:prstGeom prst="rect">
            <a:avLst/>
          </a:prstGeom>
          <a:noFill/>
          <a:ln>
            <a:noFill/>
          </a:ln>
        </p:spPr>
        <p:txBody>
          <a:bodyPr spcFirstLastPara="1" wrap="square" lIns="91425" tIns="45700" rIns="91425" bIns="45700" anchor="t" anchorCtr="0">
            <a:spAutoFit/>
          </a:bodyPr>
          <a:lstStyle/>
          <a:p>
            <a:r>
              <a:rPr lang="en-US" sz="1100" b="1" dirty="0">
                <a:solidFill>
                  <a:schemeClr val="bg1"/>
                </a:solidFill>
              </a:rPr>
              <a:t>At 700-hPa level (left panel), the anomalous lower-level cyclonic motion in the Channel of Mozambique may have contributed to the observed above-average rainfall over Madagascar. At 200-hPa level (right panel), anomalous upper-level convergence over eastern Angola, Zambia, Zimbabwe, and Mozambique may have contributed to the below-average rainfall in the region.</a:t>
            </a:r>
          </a:p>
          <a:p>
            <a:pPr algn="just">
              <a:buSzPts val="1200"/>
            </a:pPr>
            <a:endParaRPr lang="en-US" sz="1200" dirty="0">
              <a:solidFill>
                <a:schemeClr val="bg1"/>
              </a:solidFill>
            </a:endParaRPr>
          </a:p>
        </p:txBody>
      </p:sp>
      <p:sp>
        <p:nvSpPr>
          <p:cNvPr id="9" name="Google Shape;148;p7"/>
          <p:cNvSpPr/>
          <p:nvPr/>
        </p:nvSpPr>
        <p:spPr>
          <a:xfrm rot="3065071">
            <a:off x="3282922" y="3753925"/>
            <a:ext cx="1256538" cy="1002406"/>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148;p7"/>
          <p:cNvSpPr/>
          <p:nvPr/>
        </p:nvSpPr>
        <p:spPr>
          <a:xfrm rot="183199">
            <a:off x="6885493" y="3700925"/>
            <a:ext cx="1160544" cy="1108405"/>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37851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8"/>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8" descr="Clickable Image"/>
          <p:cNvPicPr preferRelativeResize="0"/>
          <p:nvPr/>
        </p:nvPicPr>
        <p:blipFill rotWithShape="1">
          <a:blip r:embed="rId3">
            <a:alphaModFix/>
          </a:blip>
          <a:srcRect/>
          <a:stretch/>
        </p:blipFill>
        <p:spPr>
          <a:xfrm>
            <a:off x="495713" y="556267"/>
            <a:ext cx="2894759" cy="2834057"/>
          </a:xfrm>
          <a:prstGeom prst="rect">
            <a:avLst/>
          </a:prstGeom>
          <a:noFill/>
          <a:ln w="38100" cap="flat" cmpd="sng">
            <a:solidFill>
              <a:srgbClr val="FFFF00"/>
            </a:solidFill>
            <a:prstDash val="solid"/>
            <a:miter lim="800000"/>
            <a:headEnd type="none" w="sm" len="sm"/>
            <a:tailEnd type="none" w="sm" len="sm"/>
          </a:ln>
        </p:spPr>
      </p:pic>
      <p:cxnSp>
        <p:nvCxnSpPr>
          <p:cNvPr id="158" name="Google Shape;158;p8"/>
          <p:cNvCxnSpPr/>
          <p:nvPr/>
        </p:nvCxnSpPr>
        <p:spPr>
          <a:xfrm flipV="1">
            <a:off x="1357201" y="2460171"/>
            <a:ext cx="814499" cy="1684670"/>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8"/>
          <p:cNvCxnSpPr/>
          <p:nvPr/>
        </p:nvCxnSpPr>
        <p:spPr>
          <a:xfrm flipH="1" flipV="1">
            <a:off x="2824843" y="2618014"/>
            <a:ext cx="1860174" cy="1189682"/>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8"/>
          <p:cNvSpPr txBox="1"/>
          <p:nvPr/>
        </p:nvSpPr>
        <p:spPr>
          <a:xfrm>
            <a:off x="85724" y="6223190"/>
            <a:ext cx="8946763" cy="600124"/>
          </a:xfrm>
          <a:prstGeom prst="rect">
            <a:avLst/>
          </a:prstGeom>
          <a:noFill/>
          <a:ln>
            <a:noFill/>
          </a:ln>
        </p:spPr>
        <p:txBody>
          <a:bodyPr spcFirstLastPara="1" wrap="square" lIns="91425" tIns="45700" rIns="91425" bIns="45700" anchor="t" anchorCtr="0">
            <a:spAutoFit/>
          </a:bodyPr>
          <a:lstStyle/>
          <a:p>
            <a:r>
              <a:rPr lang="en-US" sz="1100" b="1" dirty="0">
                <a:solidFill>
                  <a:schemeClr val="bg1"/>
                </a:solidFill>
              </a:rPr>
              <a:t>Daily evolution in rainfall at selected locations over the past 90 days shows growing deficits over parts of eastern Angola (bottom left) and northeastern Mozambique (bottom right). Conversely, rainfall surpluses increased in eastern Madagascar due to heavy and above-average rainfall during mid-February (top right). </a:t>
            </a:r>
            <a:endParaRPr lang="en-US" sz="1100" dirty="0">
              <a:solidFill>
                <a:schemeClr val="bg1"/>
              </a:solidFill>
            </a:endParaRPr>
          </a:p>
        </p:txBody>
      </p:sp>
      <p:cxnSp>
        <p:nvCxnSpPr>
          <p:cNvPr id="161" name="Google Shape;161;p8"/>
          <p:cNvCxnSpPr/>
          <p:nvPr/>
        </p:nvCxnSpPr>
        <p:spPr>
          <a:xfrm flipH="1">
            <a:off x="3286125" y="1522219"/>
            <a:ext cx="1476382" cy="1192406"/>
          </a:xfrm>
          <a:prstGeom prst="straightConnector1">
            <a:avLst/>
          </a:prstGeom>
          <a:noFill/>
          <a:ln w="50800" cap="flat" cmpd="sng">
            <a:solidFill>
              <a:srgbClr val="FF0000"/>
            </a:solidFill>
            <a:prstDash val="solid"/>
            <a:round/>
            <a:headEnd type="none" w="sm" len="sm"/>
            <a:tailEnd type="triangle" w="med" len="med"/>
          </a:ln>
        </p:spPr>
      </p:cxnSp>
      <p:pic>
        <p:nvPicPr>
          <p:cNvPr id="3" name="Picture 2" descr="https://www.cpc.ncep.noaa.gov/products/international/africa_rfe/africa_rfe_90day_ptts_Toamasina_Madagasca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4304" y="560849"/>
            <a:ext cx="3526971" cy="2743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www.cpc.ncep.noaa.gov/products/international/africa_rfe/africa_rfe_90day_ptts_Gile_Mozambiqu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4304" y="3393372"/>
            <a:ext cx="3526971"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s://www.cpc.ncep.noaa.gov/products/international/africa_rfe/africa_rfe_90day_ptts_Cazombo_Angola.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581" y="3547215"/>
            <a:ext cx="3350623" cy="26060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9"/>
          <p:cNvSpPr txBox="1"/>
          <p:nvPr/>
        </p:nvSpPr>
        <p:spPr>
          <a:xfrm>
            <a:off x="4842932" y="1519157"/>
            <a:ext cx="3909182"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28 Feb </a:t>
            </a:r>
            <a:r>
              <a:rPr lang="en-US" sz="1600" b="1" dirty="0" smtClean="0">
                <a:solidFill>
                  <a:srgbClr val="FFFF00"/>
                </a:solidFill>
              </a:rPr>
              <a:t>– </a:t>
            </a:r>
            <a:r>
              <a:rPr lang="en-US" sz="1600" b="1" dirty="0" smtClean="0">
                <a:solidFill>
                  <a:srgbClr val="FFFF00"/>
                </a:solidFill>
              </a:rPr>
              <a:t>5 Mar </a:t>
            </a:r>
            <a:r>
              <a:rPr lang="en-US" sz="1600" b="1" i="0" u="none" strike="noStrike" cap="none" dirty="0" smtClean="0">
                <a:solidFill>
                  <a:srgbClr val="FFFF00"/>
                </a:solidFill>
                <a:latin typeface="Arial"/>
                <a:ea typeface="Arial"/>
                <a:cs typeface="Arial"/>
                <a:sym typeface="Arial"/>
              </a:rPr>
              <a:t>2024</a:t>
            </a:r>
            <a:endParaRPr sz="1600" b="0" i="0" u="none" strike="noStrike" cap="none" dirty="0">
              <a:solidFill>
                <a:schemeClr val="dk1"/>
              </a:solidFill>
              <a:latin typeface="Arial"/>
              <a:ea typeface="Arial"/>
              <a:cs typeface="Arial"/>
              <a:sym typeface="Arial"/>
            </a:endParaRPr>
          </a:p>
        </p:txBody>
      </p:sp>
      <p:sp>
        <p:nvSpPr>
          <p:cNvPr id="172" name="Google Shape;172;p9"/>
          <p:cNvSpPr txBox="1"/>
          <p:nvPr/>
        </p:nvSpPr>
        <p:spPr>
          <a:xfrm>
            <a:off x="318865" y="5305146"/>
            <a:ext cx="8544719" cy="1107955"/>
          </a:xfrm>
          <a:prstGeom prst="rect">
            <a:avLst/>
          </a:prstGeom>
          <a:noFill/>
          <a:ln>
            <a:noFill/>
          </a:ln>
        </p:spPr>
        <p:txBody>
          <a:bodyPr spcFirstLastPara="1" wrap="square" lIns="91425" tIns="45700" rIns="91425" bIns="45700" anchor="t" anchorCtr="0">
            <a:spAutoFit/>
          </a:bodyPr>
          <a:lstStyle/>
          <a:p>
            <a:r>
              <a:rPr lang="en-US" sz="1100" b="1" dirty="0">
                <a:solidFill>
                  <a:schemeClr val="bg1"/>
                </a:solidFill>
              </a:rPr>
              <a:t>For week-1 (left panel) the GEFS forecasts indicate a moderate to high chance (over 70%) for rainfall to exceed 50 mm over pocket areas in eastern Liberia, western Cameroon, Equatorial Guinea, Gabon, central Congo, western Angola, parts in western and eastern DRC, northern Zambia, southern Tanzania, northern Malawi, northern Mozambique, western and northern Madagascar. For week-2 (right panel), the GEFS forecasts indicate a moderate to high chance (over 70%) for rainfall to exceed 50 mm over northwestern Cameroon, west-central Angola, eastern DRC, western Rwanda, Burundi, southern Tanzania, northeastern Zambia, central, northern, and eastern Madagascar.</a:t>
            </a:r>
            <a:endParaRPr lang="en-US" sz="1100" dirty="0">
              <a:solidFill>
                <a:schemeClr val="bg1"/>
              </a:solidFill>
            </a:endParaRPr>
          </a:p>
        </p:txBody>
      </p:sp>
      <p:sp>
        <p:nvSpPr>
          <p:cNvPr id="173" name="Google Shape;173;p9"/>
          <p:cNvSpPr txBox="1"/>
          <p:nvPr/>
        </p:nvSpPr>
        <p:spPr>
          <a:xfrm>
            <a:off x="318866" y="1562593"/>
            <a:ext cx="4179231"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dirty="0">
                <a:solidFill>
                  <a:srgbClr val="FFFF00"/>
                </a:solidFill>
                <a:latin typeface="Arial"/>
                <a:ea typeface="Arial"/>
                <a:cs typeface="Arial"/>
                <a:sym typeface="Arial"/>
              </a:rPr>
              <a:t>Week-1, Valid: </a:t>
            </a:r>
            <a:r>
              <a:rPr lang="en-US" sz="1600" b="1" dirty="0" smtClean="0">
                <a:solidFill>
                  <a:srgbClr val="FFFF00"/>
                </a:solidFill>
              </a:rPr>
              <a:t>21 – 27 </a:t>
            </a:r>
            <a:r>
              <a:rPr lang="en-US" sz="1600" b="1" dirty="0" smtClean="0">
                <a:solidFill>
                  <a:srgbClr val="FFFF00"/>
                </a:solidFill>
              </a:rPr>
              <a:t>Feb </a:t>
            </a:r>
            <a:r>
              <a:rPr lang="en-US" sz="1600" b="1" i="0" u="none" strike="noStrike" cap="none" dirty="0" smtClean="0">
                <a:solidFill>
                  <a:srgbClr val="FFFF00"/>
                </a:solidFill>
                <a:latin typeface="Arial"/>
                <a:ea typeface="Arial"/>
                <a:cs typeface="Arial"/>
                <a:sym typeface="Arial"/>
              </a:rPr>
              <a:t>2024</a:t>
            </a:r>
            <a:endParaRPr dirty="0"/>
          </a:p>
        </p:txBody>
      </p:sp>
      <p:pic>
        <p:nvPicPr>
          <p:cNvPr id="2" name="Picture 2" descr="GEFS Prec Prob: wk1 prec &gt; 5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840" y="1972533"/>
            <a:ext cx="4215384" cy="31615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GEFS Prec Prob: wk2 prec &gt; 50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5152" y="1975104"/>
            <a:ext cx="4215384" cy="3161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5558</TotalTime>
  <Words>2137</Words>
  <Application>Microsoft Office PowerPoint</Application>
  <PresentationFormat>On-screen Show (4:3)</PresentationFormat>
  <Paragraphs>94</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Miliaritiana Robjhon</cp:lastModifiedBy>
  <cp:revision>462</cp:revision>
  <cp:lastPrinted>2023-11-06T15:14:42Z</cp:lastPrinted>
  <dcterms:modified xsi:type="dcterms:W3CDTF">2024-02-20T16:57:07Z</dcterms:modified>
</cp:coreProperties>
</file>