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8" r:id="rId8"/>
    <p:sldId id="263" r:id="rId9"/>
    <p:sldId id="264" r:id="rId10"/>
    <p:sldId id="609" r:id="rId11"/>
    <p:sldId id="610"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jV2M/1X+ImpX15arA3hvDJUdaw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34" autoAdjust="0"/>
    <p:restoredTop sz="94231"/>
  </p:normalViewPr>
  <p:slideViewPr>
    <p:cSldViewPr snapToGrid="0">
      <p:cViewPr varScale="1">
        <p:scale>
          <a:sx n="66" d="100"/>
          <a:sy n="66" d="100"/>
        </p:scale>
        <p:origin x="31" y="6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1107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015903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dirty="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1" name="Google Shape;141;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42" name="Google Shape;142;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582271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1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1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1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1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1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9"/>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19"/>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1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2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2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2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dirty="0">
                <a:solidFill>
                  <a:srgbClr val="FFFF00"/>
                </a:solidFill>
                <a:latin typeface="Arial"/>
                <a:ea typeface="Arial"/>
                <a:cs typeface="Arial"/>
                <a:sym typeface="Arial"/>
              </a:rPr>
              <a:t>The African Monsoon Recent Evolution and Current Status</a:t>
            </a:r>
            <a:br>
              <a:rPr lang="en-US" b="1" dirty="0">
                <a:solidFill>
                  <a:srgbClr val="FFFF00"/>
                </a:solidFill>
                <a:latin typeface="Arial"/>
                <a:ea typeface="Arial"/>
                <a:cs typeface="Arial"/>
                <a:sym typeface="Arial"/>
              </a:rPr>
            </a:br>
            <a:r>
              <a:rPr lang="en-US" b="1" dirty="0">
                <a:solidFill>
                  <a:srgbClr val="FFFF00"/>
                </a:solidFill>
                <a:latin typeface="Arial"/>
                <a:ea typeface="Arial"/>
                <a:cs typeface="Arial"/>
                <a:sym typeface="Arial"/>
              </a:rPr>
              <a:t/>
            </a:r>
            <a:br>
              <a:rPr lang="en-US" b="1" dirty="0">
                <a:solidFill>
                  <a:srgbClr val="FFFF00"/>
                </a:solidFill>
                <a:latin typeface="Arial"/>
                <a:ea typeface="Arial"/>
                <a:cs typeface="Arial"/>
                <a:sym typeface="Arial"/>
              </a:rPr>
            </a:br>
            <a:r>
              <a:rPr lang="en-US" b="1" dirty="0">
                <a:solidFill>
                  <a:srgbClr val="FFFF00"/>
                </a:solidFill>
                <a:latin typeface="Arial"/>
                <a:ea typeface="Arial"/>
                <a:cs typeface="Arial"/>
                <a:sym typeface="Arial"/>
              </a:rPr>
              <a:t>Include Week-1 and Week-2 Outlooks </a:t>
            </a:r>
            <a:endParaRPr dirty="0"/>
          </a:p>
        </p:txBody>
      </p:sp>
      <p:sp>
        <p:nvSpPr>
          <p:cNvPr id="90" name="Google Shape;90;p1"/>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lang="en-US"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01</a:t>
            </a:r>
            <a:r>
              <a:rPr lang="en-US" sz="2800" b="1" i="0" u="none" strike="noStrike" cap="none" dirty="0" smtClean="0">
                <a:solidFill>
                  <a:schemeClr val="lt1"/>
                </a:solidFill>
                <a:latin typeface="Arial"/>
                <a:ea typeface="Arial"/>
                <a:cs typeface="Arial"/>
                <a:sym typeface="Arial"/>
              </a:rPr>
              <a:t> April 2024</a:t>
            </a:r>
            <a:endParaRPr lang="en-US" sz="2800" b="1" i="0" u="none" strike="noStrike" cap="none" dirty="0">
              <a:solidFill>
                <a:schemeClr val="lt1"/>
              </a:solidFill>
              <a:latin typeface="Times New Roman"/>
              <a:ea typeface="Times New Roman"/>
              <a:cs typeface="Times New Roman"/>
              <a:sym typeface="Times New Roman"/>
            </a:endParaRPr>
          </a:p>
        </p:txBody>
      </p:sp>
      <p:sp>
        <p:nvSpPr>
          <p:cNvPr id="91" name="Google Shape;91;p1"/>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10"/>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10"/>
          <p:cNvSpPr txBox="1"/>
          <p:nvPr/>
        </p:nvSpPr>
        <p:spPr>
          <a:xfrm>
            <a:off x="671256" y="227898"/>
            <a:ext cx="7696200" cy="67097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00"/>
                </a:solidFill>
                <a:latin typeface="Arial"/>
                <a:ea typeface="Arial"/>
                <a:cs typeface="Arial"/>
                <a:sym typeface="Arial"/>
              </a:rPr>
              <a:t>Week-1 Precipitation </a:t>
            </a:r>
            <a:r>
              <a:rPr lang="en-US" sz="2400" b="1" i="0" u="none" strike="noStrike" cap="none" dirty="0" smtClean="0">
                <a:solidFill>
                  <a:srgbClr val="FFFF00"/>
                </a:solidFill>
                <a:latin typeface="Arial"/>
                <a:ea typeface="Arial"/>
                <a:cs typeface="Arial"/>
                <a:sym typeface="Arial"/>
              </a:rPr>
              <a:t>Outlooks</a:t>
            </a:r>
            <a:endParaRPr sz="2400" b="1" i="0" u="none" strike="noStrike" cap="none" dirty="0">
              <a:solidFill>
                <a:srgbClr val="FFFF00"/>
              </a:solidFill>
              <a:latin typeface="Arial"/>
              <a:ea typeface="Arial"/>
              <a:cs typeface="Arial"/>
              <a:sym typeface="Arial"/>
            </a:endParaRPr>
          </a:p>
        </p:txBody>
      </p:sp>
      <p:sp>
        <p:nvSpPr>
          <p:cNvPr id="184" name="Google Shape;184;p10"/>
          <p:cNvSpPr txBox="1"/>
          <p:nvPr/>
        </p:nvSpPr>
        <p:spPr>
          <a:xfrm>
            <a:off x="387206" y="1022999"/>
            <a:ext cx="32565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None/>
            </a:pPr>
            <a:r>
              <a:rPr lang="en-US" sz="1600" b="1" dirty="0" smtClean="0">
                <a:solidFill>
                  <a:srgbClr val="FFFF00"/>
                </a:solidFill>
              </a:rPr>
              <a:t>02</a:t>
            </a:r>
            <a:r>
              <a:rPr lang="en-US" sz="1600" b="1" dirty="0" smtClean="0">
                <a:solidFill>
                  <a:srgbClr val="FFFF00"/>
                </a:solidFill>
              </a:rPr>
              <a:t>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08 </a:t>
            </a:r>
            <a:r>
              <a:rPr lang="en-US" sz="1600" b="1" dirty="0" smtClean="0">
                <a:solidFill>
                  <a:srgbClr val="FFFF00"/>
                </a:solidFill>
              </a:rPr>
              <a:t>Apr</a:t>
            </a:r>
            <a:r>
              <a:rPr lang="en-US" sz="1600" b="1" i="0" u="none" strike="noStrike" cap="none" dirty="0" smtClean="0">
                <a:solidFill>
                  <a:srgbClr val="FFFF00"/>
                </a:solidFill>
                <a:latin typeface="Arial"/>
                <a:ea typeface="Arial"/>
                <a:cs typeface="Arial"/>
                <a:sym typeface="Arial"/>
              </a:rPr>
              <a:t> 2024</a:t>
            </a:r>
            <a:endParaRPr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016" y="1361699"/>
            <a:ext cx="4011602" cy="5191484"/>
          </a:xfrm>
          <a:prstGeom prst="rect">
            <a:avLst/>
          </a:prstGeom>
        </p:spPr>
      </p:pic>
      <p:sp>
        <p:nvSpPr>
          <p:cNvPr id="11" name="Text Box 8"/>
          <p:cNvSpPr txBox="1">
            <a:spLocks noChangeArrowheads="1"/>
          </p:cNvSpPr>
          <p:nvPr/>
        </p:nvSpPr>
        <p:spPr bwMode="auto">
          <a:xfrm>
            <a:off x="4656108" y="2041436"/>
            <a:ext cx="4016838" cy="3157788"/>
          </a:xfrm>
          <a:prstGeom prst="rect">
            <a:avLst/>
          </a:prstGeom>
          <a:noFill/>
          <a:ln>
            <a:noFill/>
          </a:ln>
          <a:extLst/>
        </p:spPr>
        <p:txBody>
          <a:bodyPr wrap="square">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indent="0" algn="just">
              <a:buNone/>
            </a:pPr>
            <a:r>
              <a:rPr lang="en-US" sz="1200" b="1" dirty="0" smtClean="0">
                <a:solidFill>
                  <a:schemeClr val="bg1"/>
                </a:solidFill>
                <a:latin typeface="+mj-lt"/>
              </a:rPr>
              <a:t>1. The </a:t>
            </a:r>
            <a:r>
              <a:rPr lang="en-US" sz="1200" b="1" dirty="0">
                <a:solidFill>
                  <a:schemeClr val="bg1"/>
                </a:solidFill>
                <a:latin typeface="+mj-lt"/>
              </a:rPr>
              <a:t>probabilistic forecasts call for above 50% chance for weekly rainfall to be above-normal (above the upper </a:t>
            </a:r>
            <a:r>
              <a:rPr lang="en-US" sz="1200" b="1" dirty="0" err="1">
                <a:solidFill>
                  <a:schemeClr val="bg1"/>
                </a:solidFill>
                <a:latin typeface="+mj-lt"/>
              </a:rPr>
              <a:t>tercile</a:t>
            </a:r>
            <a:r>
              <a:rPr lang="en-US" sz="1200" b="1" dirty="0">
                <a:solidFill>
                  <a:schemeClr val="bg1"/>
                </a:solidFill>
                <a:latin typeface="+mj-lt"/>
              </a:rPr>
              <a:t>) over central and southern Ethiopia, Uganda, Kenya, southern Somalia, northern Tanzania, parts of southern DRC, southern Botswana, parts of southern Africa, and Lesotho. Enhanced probabilities (&gt;65%) are indicated for above normal rainfall over southern Ethiopia and southwestern Kenya. </a:t>
            </a:r>
          </a:p>
          <a:p>
            <a:pPr marL="285750" indent="-285750" algn="just">
              <a:buFont typeface="+mj-lt"/>
              <a:buAutoNum type="arabicPeriod"/>
            </a:pPr>
            <a:endParaRPr lang="en-US" sz="1200" b="1" dirty="0">
              <a:solidFill>
                <a:schemeClr val="bg1"/>
              </a:solidFill>
              <a:latin typeface="+mj-lt"/>
            </a:endParaRPr>
          </a:p>
          <a:p>
            <a:pPr marL="285750" indent="-285750" algn="just">
              <a:buFont typeface="+mj-lt"/>
              <a:buAutoNum type="arabicPeriod"/>
            </a:pPr>
            <a:endParaRPr lang="en-US" sz="1200" b="1" dirty="0">
              <a:solidFill>
                <a:schemeClr val="bg1"/>
              </a:solidFill>
              <a:latin typeface="+mj-lt"/>
            </a:endParaRPr>
          </a:p>
          <a:p>
            <a:pPr marL="0" indent="0" algn="just">
              <a:buNone/>
            </a:pPr>
            <a:r>
              <a:rPr lang="en-US" sz="1200" b="1" dirty="0" smtClean="0">
                <a:solidFill>
                  <a:schemeClr val="bg1"/>
                </a:solidFill>
                <a:latin typeface="+mj-lt"/>
              </a:rPr>
              <a:t>2. The </a:t>
            </a:r>
            <a:r>
              <a:rPr lang="en-US" sz="1200" b="1" dirty="0">
                <a:solidFill>
                  <a:schemeClr val="bg1"/>
                </a:solidFill>
                <a:latin typeface="+mj-lt"/>
              </a:rPr>
              <a:t>probabilistic forecasts call for above 50% chance for weekly total rainfall to be below-normal (below the lower </a:t>
            </a:r>
            <a:r>
              <a:rPr lang="en-US" sz="1200" b="1" dirty="0" err="1">
                <a:solidFill>
                  <a:schemeClr val="bg1"/>
                </a:solidFill>
                <a:latin typeface="+mj-lt"/>
              </a:rPr>
              <a:t>tercile</a:t>
            </a:r>
            <a:r>
              <a:rPr lang="en-US" sz="1200" b="1" dirty="0">
                <a:solidFill>
                  <a:schemeClr val="bg1"/>
                </a:solidFill>
                <a:latin typeface="+mj-lt"/>
              </a:rPr>
              <a:t>) over parts of Morocco and coastal Algeria. Probabilities are enhanced (&gt;65%) for below normal rainfall over northern Algeria. </a:t>
            </a:r>
          </a:p>
        </p:txBody>
      </p:sp>
    </p:spTree>
    <p:extLst>
      <p:ext uri="{BB962C8B-B14F-4D97-AF65-F5344CB8AC3E}">
        <p14:creationId xmlns:p14="http://schemas.microsoft.com/office/powerpoint/2010/main" val="2720518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1"/>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11"/>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4" name="Google Shape;194;p11"/>
          <p:cNvSpPr txBox="1"/>
          <p:nvPr/>
        </p:nvSpPr>
        <p:spPr>
          <a:xfrm>
            <a:off x="356278" y="932155"/>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09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15</a:t>
            </a:r>
            <a:r>
              <a:rPr lang="en-US" sz="1600" b="1" dirty="0" smtClean="0">
                <a:solidFill>
                  <a:srgbClr val="FFFF00"/>
                </a:solidFill>
              </a:rPr>
              <a:t> </a:t>
            </a:r>
            <a:r>
              <a:rPr lang="en-US" sz="1600" b="1" dirty="0" smtClean="0">
                <a:solidFill>
                  <a:srgbClr val="FFFF00"/>
                </a:solidFill>
              </a:rPr>
              <a:t>Apr </a:t>
            </a:r>
            <a:r>
              <a:rPr lang="en-US" sz="1600" b="1" i="0" u="none" strike="noStrike" cap="none" dirty="0" smtClean="0">
                <a:solidFill>
                  <a:srgbClr val="FFFF00"/>
                </a:solidFill>
                <a:latin typeface="Arial"/>
                <a:ea typeface="Arial"/>
                <a:cs typeface="Arial"/>
                <a:sym typeface="Arial"/>
              </a:rPr>
              <a:t>2024</a:t>
            </a:r>
            <a:endParaRPr sz="1400" b="0" i="0" u="none" strike="noStrike" cap="none" dirty="0">
              <a:solidFill>
                <a:srgbClr val="000000"/>
              </a:solidFill>
              <a:latin typeface="Arial"/>
              <a:ea typeface="Arial"/>
              <a:cs typeface="Arial"/>
              <a:sym typeface="Arial"/>
            </a:endParaRPr>
          </a:p>
        </p:txBody>
      </p:sp>
      <p:sp>
        <p:nvSpPr>
          <p:cNvPr id="195" name="Google Shape;195;p11"/>
          <p:cNvSpPr txBox="1"/>
          <p:nvPr/>
        </p:nvSpPr>
        <p:spPr>
          <a:xfrm>
            <a:off x="731178" y="279949"/>
            <a:ext cx="7696200" cy="65220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lang="en-US" sz="2400" b="1" i="0" u="none" strike="noStrike" cap="none" dirty="0" smtClean="0">
              <a:solidFill>
                <a:srgbClr val="FFFF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smtClean="0">
                <a:solidFill>
                  <a:srgbClr val="FFFF00"/>
                </a:solidFill>
                <a:latin typeface="Arial"/>
                <a:ea typeface="Arial"/>
                <a:cs typeface="Arial"/>
                <a:sym typeface="Arial"/>
              </a:rPr>
              <a:t>Week-2 </a:t>
            </a:r>
            <a:r>
              <a:rPr lang="en-US" sz="2400" b="1" i="0" u="none" strike="noStrike" cap="none" dirty="0">
                <a:solidFill>
                  <a:srgbClr val="FFFF00"/>
                </a:solidFill>
                <a:latin typeface="Arial"/>
                <a:ea typeface="Arial"/>
                <a:cs typeface="Arial"/>
                <a:sym typeface="Arial"/>
              </a:rPr>
              <a:t>Precipitation </a:t>
            </a:r>
            <a:r>
              <a:rPr lang="en-US" sz="2400" b="1" i="0" u="none" strike="noStrike" cap="none" dirty="0" smtClean="0">
                <a:solidFill>
                  <a:srgbClr val="FFFF00"/>
                </a:solidFill>
                <a:latin typeface="Arial"/>
                <a:ea typeface="Arial"/>
                <a:cs typeface="Arial"/>
                <a:sym typeface="Arial"/>
              </a:rPr>
              <a:t>Outlooks</a:t>
            </a:r>
            <a:br>
              <a:rPr lang="en-US" sz="2400" b="1" i="0" u="none" strike="noStrike" cap="none" dirty="0" smtClean="0">
                <a:solidFill>
                  <a:srgbClr val="FFFF00"/>
                </a:solidFill>
                <a:latin typeface="Arial"/>
                <a:ea typeface="Arial"/>
                <a:cs typeface="Arial"/>
                <a:sym typeface="Arial"/>
              </a:rPr>
            </a:br>
            <a:endParaRPr sz="2400" b="1" i="0" u="none" strike="noStrike" cap="none" dirty="0">
              <a:solidFill>
                <a:srgbClr val="FFFF00"/>
              </a:solidFill>
              <a:latin typeface="Arial"/>
              <a:ea typeface="Arial"/>
              <a:cs typeface="Arial"/>
              <a:sym typeface="Aria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1" y="1380548"/>
            <a:ext cx="3997036" cy="5172634"/>
          </a:xfrm>
          <a:prstGeom prst="rect">
            <a:avLst/>
          </a:prstGeom>
        </p:spPr>
      </p:pic>
      <p:sp>
        <p:nvSpPr>
          <p:cNvPr id="11" name="Text Box 8"/>
          <p:cNvSpPr txBox="1">
            <a:spLocks noChangeArrowheads="1"/>
          </p:cNvSpPr>
          <p:nvPr/>
        </p:nvSpPr>
        <p:spPr bwMode="auto">
          <a:xfrm>
            <a:off x="4579278" y="2232891"/>
            <a:ext cx="3938107" cy="2049792"/>
          </a:xfrm>
          <a:prstGeom prst="rect">
            <a:avLst/>
          </a:prstGeom>
          <a:noFill/>
          <a:ln>
            <a:noFill/>
          </a:ln>
          <a:extLst/>
        </p:spPr>
        <p:txBody>
          <a:bodyPr wrap="square">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285750" indent="-285750" algn="just">
              <a:buClr>
                <a:schemeClr val="bg1"/>
              </a:buClr>
              <a:buFont typeface="+mj-lt"/>
              <a:buAutoNum type="arabicPeriod"/>
            </a:pPr>
            <a:endParaRPr lang="en-US" sz="1200" b="1" dirty="0">
              <a:solidFill>
                <a:schemeClr val="bg1"/>
              </a:solidFill>
              <a:latin typeface="Arial" charset="0"/>
            </a:endParaRPr>
          </a:p>
          <a:p>
            <a:pPr marL="0" indent="0" algn="just">
              <a:buClr>
                <a:schemeClr val="bg1"/>
              </a:buClr>
              <a:buNone/>
            </a:pPr>
            <a:r>
              <a:rPr lang="en-US" sz="1200" b="1" dirty="0" smtClean="0">
                <a:solidFill>
                  <a:schemeClr val="bg1"/>
                </a:solidFill>
                <a:latin typeface="Arial" charset="0"/>
              </a:rPr>
              <a:t>1. The </a:t>
            </a:r>
            <a:r>
              <a:rPr lang="en-US" sz="1200" b="1" dirty="0">
                <a:solidFill>
                  <a:schemeClr val="bg1"/>
                </a:solidFill>
                <a:latin typeface="Arial" charset="0"/>
              </a:rPr>
              <a:t>probabilistic forecasts call for above 50% chance for weekly rainfall to be below-normal (below the lower </a:t>
            </a:r>
            <a:r>
              <a:rPr lang="en-US" sz="1200" b="1" dirty="0" err="1">
                <a:solidFill>
                  <a:schemeClr val="bg1"/>
                </a:solidFill>
                <a:latin typeface="Arial" charset="0"/>
              </a:rPr>
              <a:t>tercile</a:t>
            </a:r>
            <a:r>
              <a:rPr lang="en-US" sz="1200" b="1" dirty="0">
                <a:solidFill>
                  <a:schemeClr val="bg1"/>
                </a:solidFill>
                <a:latin typeface="Arial" charset="0"/>
              </a:rPr>
              <a:t>) over parts of southern Ethiopia and coastal Algeria.</a:t>
            </a:r>
          </a:p>
          <a:p>
            <a:pPr marL="285750" indent="-285750" algn="just">
              <a:buClr>
                <a:schemeClr val="bg1"/>
              </a:buClr>
              <a:buFont typeface="+mj-lt"/>
              <a:buAutoNum type="arabicPeriod"/>
            </a:pPr>
            <a:endParaRPr lang="en-US" sz="1200" b="1" dirty="0">
              <a:solidFill>
                <a:schemeClr val="bg1"/>
              </a:solidFill>
              <a:latin typeface="Arial" charset="0"/>
            </a:endParaRPr>
          </a:p>
          <a:p>
            <a:pPr marL="0" indent="0" algn="just">
              <a:buClr>
                <a:schemeClr val="bg1"/>
              </a:buClr>
              <a:buNone/>
            </a:pPr>
            <a:r>
              <a:rPr lang="en-US" sz="1200" b="1" dirty="0" smtClean="0">
                <a:solidFill>
                  <a:schemeClr val="bg1"/>
                </a:solidFill>
                <a:latin typeface="Arial" charset="0"/>
              </a:rPr>
              <a:t>2. The </a:t>
            </a:r>
            <a:r>
              <a:rPr lang="en-US" sz="1200" b="1" dirty="0">
                <a:solidFill>
                  <a:schemeClr val="bg1"/>
                </a:solidFill>
                <a:latin typeface="Arial" charset="0"/>
              </a:rPr>
              <a:t>probabilistic forecasts call for above 50% chance for weekly rainfall to be above-normal (above the upper </a:t>
            </a:r>
            <a:r>
              <a:rPr lang="en-US" sz="1200" b="1" dirty="0" err="1">
                <a:solidFill>
                  <a:schemeClr val="bg1"/>
                </a:solidFill>
                <a:latin typeface="Arial" charset="0"/>
              </a:rPr>
              <a:t>tercile</a:t>
            </a:r>
            <a:r>
              <a:rPr lang="en-US" sz="1200" b="1" dirty="0">
                <a:solidFill>
                  <a:schemeClr val="bg1"/>
                </a:solidFill>
                <a:latin typeface="Arial" charset="0"/>
              </a:rPr>
              <a:t>) over the northern parts of Zambia and eastern parts of Angola. </a:t>
            </a:r>
            <a:endParaRPr lang="en-US" sz="1200" b="1" dirty="0" smtClean="0">
              <a:solidFill>
                <a:schemeClr val="bg1"/>
              </a:solidFill>
              <a:latin typeface="Arial" charset="0"/>
            </a:endParaRPr>
          </a:p>
        </p:txBody>
      </p:sp>
    </p:spTree>
    <p:extLst>
      <p:ext uri="{BB962C8B-B14F-4D97-AF65-F5344CB8AC3E}">
        <p14:creationId xmlns:p14="http://schemas.microsoft.com/office/powerpoint/2010/main" val="1992119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txBox="1">
            <a:spLocks noGrp="1"/>
          </p:cNvSpPr>
          <p:nvPr>
            <p:ph type="body" idx="1"/>
          </p:nvPr>
        </p:nvSpPr>
        <p:spPr>
          <a:xfrm>
            <a:off x="203200" y="762397"/>
            <a:ext cx="8700654" cy="5917294"/>
          </a:xfrm>
          <a:prstGeom prst="rect">
            <a:avLst/>
          </a:prstGeom>
          <a:noFill/>
          <a:ln>
            <a:noFill/>
          </a:ln>
        </p:spPr>
        <p:txBody>
          <a:bodyPr spcFirstLastPara="1" wrap="square" lIns="91425" tIns="45700" rIns="91425" bIns="45700" anchor="t" anchorCtr="0">
            <a:noAutofit/>
          </a:bodyPr>
          <a:lstStyle/>
          <a:p>
            <a:pPr marL="114300" indent="0" algn="just">
              <a:buClr>
                <a:schemeClr val="bg1"/>
              </a:buClr>
              <a:buSzPts val="950"/>
              <a:buNone/>
            </a:pPr>
            <a:endParaRPr lang="en-US" sz="900" b="1" dirty="0">
              <a:solidFill>
                <a:schemeClr val="lt1"/>
              </a:solidFill>
              <a:latin typeface="+mn-lt"/>
              <a:cs typeface="Arial" panose="020B0604020202020204" pitchFamily="34" charset="0"/>
            </a:endParaRPr>
          </a:p>
          <a:p>
            <a:pPr algn="just">
              <a:buClr>
                <a:schemeClr val="bg1"/>
              </a:buClr>
              <a:buSzPts val="950"/>
              <a:buFont typeface="Arial" panose="020B0604020202020204" pitchFamily="34" charset="0"/>
              <a:buChar char="•"/>
            </a:pPr>
            <a:endParaRPr lang="en-US" sz="900" b="1" dirty="0" smtClean="0">
              <a:solidFill>
                <a:schemeClr val="bg1"/>
              </a:solidFill>
              <a:latin typeface="+mn-lt"/>
            </a:endParaRPr>
          </a:p>
          <a:p>
            <a:pPr algn="just">
              <a:buClr>
                <a:schemeClr val="bg1"/>
              </a:buClr>
              <a:buSzPts val="950"/>
              <a:buFont typeface="Arial" panose="020B0604020202020204" pitchFamily="34" charset="0"/>
              <a:buChar char="•"/>
            </a:pPr>
            <a:r>
              <a:rPr lang="en-US" sz="900" b="1" dirty="0">
                <a:solidFill>
                  <a:schemeClr val="bg1"/>
                </a:solidFill>
                <a:latin typeface="+mn-lt"/>
              </a:rPr>
              <a:t>Over the past 30 days, in East Africa, rainfall was above-average in northern, parts of western, and central Ethiopia, southwestern and central Eritrea, southern Kenya, parts of central, southern, and eastern Tanzania, southeastern South Sudan, Djibouti, parts of far northwestern Somalia, and western Burundi. Rainfall was below-average in western, central, and most of southern South Sudan, southern Somalia, most of Uganda, southwestern and south-central Ethiopia, northern and central Kenya, Rwanda, eastern Burundi, and some regions in northern, central, and southern Tanzania. In Central Africa, rainfall was above-average in some parts of western and eastern Gabon, central Congo, east-central Cameroon, and some parts of central and eastern DRC. Rainfall was below-average in southern Cameroon, Equatorial Guinea, central and southern Gabon, northern Congo, southwestern, southern and central CAR, and most of western, northeastern, and parts of southeastern DRC. In West Africa, rainfall was above-average in parts of northwestern, central, and coastal Cote d’Ivoire, southern parts of Ghana, central and southern Togo, parts of southern Benin, northwestern Liberia, southeastern Guinea, and parts of southern Nigeria. Rainfall was below-average in east-central parts of Guinea, central and northern Sierra Leone, eastern Liberia, southwestern Cote d’Ivoire, northern parts of Ghana and Togo, northern and central Benin, southwestern Burkina Faso, and southwestern and south-central portions of coastal Nigeria. In southern Africa, rainfall was above-average in many parts of west-central, northern, and east-central Angola, some parts of northeastern Zambia, northern and parts of central Malawi, some parts of northern and southern Mozambique, </a:t>
            </a:r>
            <a:r>
              <a:rPr lang="en-US" sz="900" b="1" dirty="0" err="1">
                <a:solidFill>
                  <a:schemeClr val="bg1"/>
                </a:solidFill>
                <a:latin typeface="+mn-lt"/>
              </a:rPr>
              <a:t>Eswatini</a:t>
            </a:r>
            <a:r>
              <a:rPr lang="en-US" sz="900" b="1" dirty="0">
                <a:solidFill>
                  <a:schemeClr val="bg1"/>
                </a:solidFill>
                <a:latin typeface="+mn-lt"/>
              </a:rPr>
              <a:t>, west-central and eastern South Africa, and northern and southern Madagascar. Rainfall was below-average in southern, central, and far northwestern Angola, northern and central Namibia, most of Botswana, Zimbabwe, many parts of western, most of Zambia, northern and central Mozambique, central and southern Malawi, central and northeastern South Africa, Lesotho, and northwestern and central Madagascar. </a:t>
            </a:r>
          </a:p>
          <a:p>
            <a:pPr algn="just">
              <a:buClr>
                <a:schemeClr val="bg1"/>
              </a:buClr>
              <a:buSzPts val="950"/>
              <a:buFont typeface="Arial" panose="020B0604020202020204" pitchFamily="34" charset="0"/>
              <a:buChar char="•"/>
            </a:pPr>
            <a:r>
              <a:rPr lang="en-US" sz="900" b="1" dirty="0">
                <a:solidFill>
                  <a:schemeClr val="bg1"/>
                </a:solidFill>
                <a:latin typeface="+mn-lt"/>
              </a:rPr>
              <a:t>During the past 7 days, in East Africa, rainfall was above-average in central and southwestern Ethiopia, eastern Eritrea, Djibouti, southeastern South Sudan, western and southern Kenya, northwestern Somalia, east-central Uganda, and western, central, and parts of southern Tanzania. Rainfall was below average in parts of western Ethiopia, western and central South Sudan, western and southeastern Uganda, eastern Burundi, eastern Rwanda, and far southwestern Kenya. In central Africa, rainfall was above-average in south-central Central African Republic (CAR), parts of northwestern and northeastern Democratic Republic of Congo (DRC), central Gabon, parts of southwestern Congo, and southwestern Cameroon. Rainfall was below-average in Equatorial Guinea, central and southeastern Cameroon, northern and central Congo, western and southeastern Central African Republic (CAR), western and eastern Gabon, and north-central, central, and southern DRC. In West Africa, rainfall was above-average in northwestern Cote d’Ivoire, central Ghana, southeastern Guinea, and central and southern Togo. Rainfall was below-average in parts of southwestern and southeastern Cote d’Ivoire, southwestern Ghana, and southern Nigeria. In southern Africa, rainfall was above-average in west-central Angola, northwestern and central Namibia, west-central Botswana, northwestern, parts of central, and southern Mozambique, northern Malawi, eastern </a:t>
            </a:r>
            <a:r>
              <a:rPr lang="en-US" sz="900" b="1" dirty="0" err="1">
                <a:solidFill>
                  <a:schemeClr val="bg1"/>
                </a:solidFill>
                <a:latin typeface="+mn-lt"/>
              </a:rPr>
              <a:t>Eswatini</a:t>
            </a:r>
            <a:r>
              <a:rPr lang="en-US" sz="900" b="1" dirty="0">
                <a:solidFill>
                  <a:schemeClr val="bg1"/>
                </a:solidFill>
                <a:latin typeface="+mn-lt"/>
              </a:rPr>
              <a:t>, southeastern and parts of central South Africa, and northern and eastern Madagascar. Rainfall was below-average in northwestern, central, southern, and eastern Angola, Zambia, most of Malawi, most of northern and central Mozambique, central and southwestern Zimbabwe, eastern Botswana, and west-central and southern Madagascar.</a:t>
            </a:r>
          </a:p>
          <a:p>
            <a:pPr algn="just">
              <a:buClr>
                <a:schemeClr val="bg1"/>
              </a:buClr>
              <a:buSzPts val="950"/>
              <a:buFont typeface="Arial" panose="020B0604020202020204" pitchFamily="34" charset="0"/>
              <a:buChar char="•"/>
            </a:pPr>
            <a:r>
              <a:rPr lang="en-US" sz="900" b="1" dirty="0" smtClean="0">
                <a:solidFill>
                  <a:schemeClr val="bg1"/>
                </a:solidFill>
                <a:latin typeface="+mn-lt"/>
              </a:rPr>
              <a:t>The </a:t>
            </a:r>
            <a:r>
              <a:rPr lang="en-US" sz="900" b="1" dirty="0">
                <a:solidFill>
                  <a:schemeClr val="bg1"/>
                </a:solidFill>
                <a:latin typeface="+mn-lt"/>
              </a:rPr>
              <a:t>Week-1 outlook calls for above-average rainfall in the majority of eastern, central, and southern Africa, as well as southeastern Guinea, eastern Sierra Leone, northeastern Ghana, northern Togo, northwestern Benin, and central Nigeria. Anomalies greater than 50mm could be observed in southeastern DRC, western, northern, and parts of eastern Tanzania, southwestern Uganda, southwestern, central, northeastern, and parts of southeastern Kenya, and east-central and southwestern Ethiopia In contrast, there is an increased chance for below-average rainfall from coastal Liberia to coastal Nigeria, western Gabon, northwestern Angola, southeastern Zambia, northern and central Malawi, central Mozambique, and northern and western Madagascar. The Week-2 outlook calls for above-normal rainfall in much of the Gulf of Guinea region, southern Cameroon, Equatorial Guinea, Gabon, central Congo, eastern and southern DRC, western and southeastern CAR, southern South Sudan, southwestern and north-central Ethiopia, western Uganda, Rwanda, Burundi, northwestern and southeastern Kenya, Tanzania, Zambia, Malawi, western Mozambique, Zimbabwe, eastern Botswana, eastern and central Angola, and northeastern and south-central South Africa. In contrast, there is an increased chance for below-average in eastern and northern Madagascar, northeastern and east-central Mozambique, the Lake Victoria region, much of southern Ethiopia, northern and central Somalia, and coastal Liberia. </a:t>
            </a:r>
          </a:p>
          <a:p>
            <a:pPr algn="just">
              <a:buClr>
                <a:schemeClr val="bg1"/>
              </a:buClr>
              <a:buSzPts val="950"/>
              <a:buFont typeface="Arial" panose="020B0604020202020204" pitchFamily="34" charset="0"/>
              <a:buChar char="•"/>
            </a:pPr>
            <a:endParaRPr lang="en-US" sz="900" b="1" dirty="0">
              <a:solidFill>
                <a:schemeClr val="bg1"/>
              </a:solidFill>
              <a:latin typeface="+mn-lt"/>
            </a:endParaRPr>
          </a:p>
        </p:txBody>
      </p:sp>
      <p:sp>
        <p:nvSpPr>
          <p:cNvPr id="204" name="Google Shape;204;p12"/>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dirty="0">
                <a:solidFill>
                  <a:srgbClr val="FFFF00"/>
                </a:solidFill>
                <a:latin typeface="Arial"/>
                <a:ea typeface="Arial"/>
                <a:cs typeface="Arial"/>
                <a:sym typeface="Arial"/>
              </a:rPr>
              <a:t>Summary</a:t>
            </a: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363112" y="100012"/>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Highlights:</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05" name="Google Shape;105;p3"/>
          <p:cNvSpPr/>
          <p:nvPr/>
        </p:nvSpPr>
        <p:spPr>
          <a:xfrm>
            <a:off x="159799" y="1583696"/>
            <a:ext cx="8819610" cy="5185995"/>
          </a:xfrm>
          <a:prstGeom prst="rect">
            <a:avLst/>
          </a:prstGeom>
          <a:noFill/>
          <a:ln>
            <a:noFill/>
          </a:ln>
        </p:spPr>
        <p:txBody>
          <a:bodyPr spcFirstLastPara="1" wrap="square" lIns="91425" tIns="45700" rIns="91425" bIns="45700" anchor="t" anchorCtr="0">
            <a:spAutoFit/>
          </a:bodyPr>
          <a:lstStyle/>
          <a:p>
            <a:pPr marL="152400" algn="just">
              <a:buClr>
                <a:schemeClr val="lt1"/>
              </a:buClr>
              <a:buSzPts val="1200"/>
            </a:pPr>
            <a:endParaRPr lang="en-US" sz="1200" b="1" dirty="0" smtClean="0">
              <a:solidFill>
                <a:schemeClr val="lt1"/>
              </a:solidFill>
            </a:endParaRPr>
          </a:p>
          <a:p>
            <a:pPr marL="323850" indent="-171450" algn="just">
              <a:buClrTx/>
              <a:buSzPts val="1200"/>
              <a:buFont typeface="Arial" panose="020B0604020202020204" pitchFamily="34" charset="0"/>
              <a:buChar char="•"/>
            </a:pPr>
            <a:r>
              <a:rPr lang="en-US" sz="1100" b="1" dirty="0" smtClean="0">
                <a:solidFill>
                  <a:schemeClr val="bg1"/>
                </a:solidFill>
              </a:rPr>
              <a:t>During </a:t>
            </a:r>
            <a:r>
              <a:rPr lang="en-US" sz="1100" b="1" dirty="0">
                <a:solidFill>
                  <a:schemeClr val="bg1"/>
                </a:solidFill>
              </a:rPr>
              <a:t>the past 7 days, in East Africa, rainfall was above-average in </a:t>
            </a:r>
            <a:r>
              <a:rPr lang="en-US" sz="1100" b="1" dirty="0" smtClean="0">
                <a:solidFill>
                  <a:schemeClr val="bg1"/>
                </a:solidFill>
              </a:rPr>
              <a:t>central and southwestern Ethiopia, eastern Eritrea, Djibouti, southeastern South Sudan, western and southern Kenya, northwestern Somalia, east-central Uganda, and western, central, and parts of southern Tanzania. </a:t>
            </a:r>
            <a:r>
              <a:rPr lang="en-US" sz="1100" b="1" dirty="0">
                <a:solidFill>
                  <a:schemeClr val="bg1"/>
                </a:solidFill>
              </a:rPr>
              <a:t>Rainfall was below average </a:t>
            </a:r>
            <a:r>
              <a:rPr lang="en-US" sz="1100" b="1" dirty="0" smtClean="0">
                <a:solidFill>
                  <a:schemeClr val="bg1"/>
                </a:solidFill>
              </a:rPr>
              <a:t>in parts of western Ethiopia, western and central South Sudan, western and southeastern Uganda, eastern Burundi, eastern Rwanda, and far southwestern Kenya. </a:t>
            </a:r>
            <a:r>
              <a:rPr lang="en-US" sz="1100" b="1" dirty="0">
                <a:solidFill>
                  <a:schemeClr val="bg1"/>
                </a:solidFill>
              </a:rPr>
              <a:t>In central Africa, rainfall was above-average </a:t>
            </a:r>
            <a:r>
              <a:rPr lang="en-US" sz="1100" b="1" dirty="0" smtClean="0">
                <a:solidFill>
                  <a:schemeClr val="bg1"/>
                </a:solidFill>
              </a:rPr>
              <a:t>in south-central Central African Republic (CAR), parts of northwestern and northeastern Democratic Republic of Congo (DRC), central Gabon, parts of southwestern Congo, and southwestern Cameroon. </a:t>
            </a:r>
            <a:r>
              <a:rPr lang="en-US" sz="1100" b="1" dirty="0">
                <a:solidFill>
                  <a:schemeClr val="bg1"/>
                </a:solidFill>
              </a:rPr>
              <a:t>Rainfall was below-average in Equatorial Guinea, </a:t>
            </a:r>
            <a:r>
              <a:rPr lang="en-US" sz="1100" b="1" dirty="0" smtClean="0">
                <a:solidFill>
                  <a:schemeClr val="bg1"/>
                </a:solidFill>
              </a:rPr>
              <a:t>central and southeastern Cameroon</a:t>
            </a:r>
            <a:r>
              <a:rPr lang="en-US" sz="1100" b="1" dirty="0">
                <a:solidFill>
                  <a:schemeClr val="bg1"/>
                </a:solidFill>
              </a:rPr>
              <a:t>, northern </a:t>
            </a:r>
            <a:r>
              <a:rPr lang="en-US" sz="1100" b="1" dirty="0" smtClean="0">
                <a:solidFill>
                  <a:schemeClr val="bg1"/>
                </a:solidFill>
              </a:rPr>
              <a:t>and central Congo</a:t>
            </a:r>
            <a:r>
              <a:rPr lang="en-US" sz="1100" b="1" dirty="0">
                <a:solidFill>
                  <a:schemeClr val="bg1"/>
                </a:solidFill>
              </a:rPr>
              <a:t>, </a:t>
            </a:r>
            <a:r>
              <a:rPr lang="en-US" sz="1100" b="1" dirty="0" smtClean="0">
                <a:solidFill>
                  <a:schemeClr val="bg1"/>
                </a:solidFill>
              </a:rPr>
              <a:t>western and southeastern Central </a:t>
            </a:r>
            <a:r>
              <a:rPr lang="en-US" sz="1100" b="1" dirty="0">
                <a:solidFill>
                  <a:schemeClr val="bg1"/>
                </a:solidFill>
              </a:rPr>
              <a:t>African Republic (CAR), </a:t>
            </a:r>
            <a:r>
              <a:rPr lang="en-US" sz="1100" b="1" dirty="0" smtClean="0">
                <a:solidFill>
                  <a:schemeClr val="bg1"/>
                </a:solidFill>
              </a:rPr>
              <a:t>western and eastern Gabon, and </a:t>
            </a:r>
            <a:r>
              <a:rPr lang="en-US" sz="1100" b="1" dirty="0" smtClean="0">
                <a:solidFill>
                  <a:schemeClr val="bg1"/>
                </a:solidFill>
              </a:rPr>
              <a:t>north-central, central, and southern </a:t>
            </a:r>
            <a:r>
              <a:rPr lang="en-US" sz="1100" b="1" dirty="0" smtClean="0">
                <a:solidFill>
                  <a:schemeClr val="bg1"/>
                </a:solidFill>
              </a:rPr>
              <a:t>DRC</a:t>
            </a:r>
            <a:r>
              <a:rPr lang="en-US" sz="1100" b="1" dirty="0">
                <a:solidFill>
                  <a:schemeClr val="bg1"/>
                </a:solidFill>
              </a:rPr>
              <a:t>. In West Africa, rainfall was above-average </a:t>
            </a:r>
            <a:r>
              <a:rPr lang="en-US" sz="1100" b="1" dirty="0" smtClean="0">
                <a:solidFill>
                  <a:schemeClr val="bg1"/>
                </a:solidFill>
              </a:rPr>
              <a:t>in northwestern Cote d’Ivoire, central Ghana, southeastern Guinea, and central and southern Togo. </a:t>
            </a:r>
            <a:r>
              <a:rPr lang="en-US" sz="1100" b="1" dirty="0">
                <a:solidFill>
                  <a:schemeClr val="bg1"/>
                </a:solidFill>
              </a:rPr>
              <a:t>Rainfall was below-average </a:t>
            </a:r>
            <a:r>
              <a:rPr lang="en-US" sz="1100" b="1" dirty="0" smtClean="0">
                <a:solidFill>
                  <a:schemeClr val="bg1"/>
                </a:solidFill>
              </a:rPr>
              <a:t>in parts of southwestern and southeastern Cote d’Ivoire, southwestern Ghana, and southern Nigeria. </a:t>
            </a:r>
            <a:r>
              <a:rPr lang="en-US" sz="1100" b="1" dirty="0">
                <a:solidFill>
                  <a:schemeClr val="bg1"/>
                </a:solidFill>
              </a:rPr>
              <a:t>In southern Africa, rainfall was above-average </a:t>
            </a:r>
            <a:r>
              <a:rPr lang="en-US" sz="1100" b="1" dirty="0" smtClean="0">
                <a:solidFill>
                  <a:schemeClr val="bg1"/>
                </a:solidFill>
              </a:rPr>
              <a:t>in west-central Angola, northwestern and central Namibia, west-central Botswana, northwestern, parts of central, and southern Mozambique, northern Malawi, eastern </a:t>
            </a:r>
            <a:r>
              <a:rPr lang="en-US" sz="1100" b="1" dirty="0" err="1" smtClean="0">
                <a:solidFill>
                  <a:schemeClr val="bg1"/>
                </a:solidFill>
              </a:rPr>
              <a:t>Eswatini</a:t>
            </a:r>
            <a:r>
              <a:rPr lang="en-US" sz="1100" b="1" dirty="0" smtClean="0">
                <a:solidFill>
                  <a:schemeClr val="bg1"/>
                </a:solidFill>
              </a:rPr>
              <a:t>, southeastern and parts of central South Africa, and northern and eastern Madagascar. </a:t>
            </a:r>
            <a:r>
              <a:rPr lang="en-US" sz="1100" b="1" dirty="0">
                <a:solidFill>
                  <a:schemeClr val="bg1"/>
                </a:solidFill>
              </a:rPr>
              <a:t>Rainfall was below-average </a:t>
            </a:r>
            <a:r>
              <a:rPr lang="en-US" sz="1100" b="1" dirty="0" smtClean="0">
                <a:solidFill>
                  <a:schemeClr val="bg1"/>
                </a:solidFill>
              </a:rPr>
              <a:t>in northwestern, central, southern, and eastern Angola, Zambia, most of Malawi, most of northern and central Mozambique, central and southwestern Zimbabwe, eastern Botswana, and west-central and southern Madagascar.</a:t>
            </a:r>
          </a:p>
          <a:p>
            <a:pPr marL="323850" indent="-171450" algn="just">
              <a:buClrTx/>
              <a:buSzPts val="1200"/>
              <a:buFont typeface="Arial" panose="020B0604020202020204" pitchFamily="34" charset="0"/>
              <a:buChar char="•"/>
            </a:pPr>
            <a:endParaRPr lang="en-US" sz="1100" b="1" dirty="0">
              <a:solidFill>
                <a:schemeClr val="bg1"/>
              </a:solidFill>
            </a:endParaRPr>
          </a:p>
          <a:p>
            <a:pPr marL="323850" indent="-171450" algn="just">
              <a:buClrTx/>
              <a:buSzPts val="1200"/>
              <a:buFont typeface="Arial" panose="020B0604020202020204" pitchFamily="34" charset="0"/>
              <a:buChar char="•"/>
            </a:pPr>
            <a:r>
              <a:rPr lang="en-US" sz="1100" b="1" dirty="0" smtClean="0">
                <a:solidFill>
                  <a:schemeClr val="bg1"/>
                </a:solidFill>
              </a:rPr>
              <a:t>The </a:t>
            </a:r>
            <a:r>
              <a:rPr lang="en-US" sz="1100" b="1" dirty="0">
                <a:solidFill>
                  <a:schemeClr val="bg1"/>
                </a:solidFill>
              </a:rPr>
              <a:t>Week-1 outlook calls for above-average rainfall </a:t>
            </a:r>
            <a:r>
              <a:rPr lang="en-US" sz="1100" b="1" dirty="0" smtClean="0">
                <a:solidFill>
                  <a:schemeClr val="bg1"/>
                </a:solidFill>
              </a:rPr>
              <a:t>in the majority of eastern, central, and southern Africa, as well as southeastern Guinea, eastern Sierra Leone, northeastern Ghana, northern Togo, northwestern Benin, and central Nigeria. Anomalies greater than 50mm could be observed in southeastern DRC, western, northern, and parts of eastern Tanzania, southwestern Uganda, southwestern, central, northeastern, and parts of southeastern Kenya, and east-central and southwestern Ethiopia </a:t>
            </a:r>
            <a:r>
              <a:rPr lang="en-US" sz="1100" b="1" dirty="0">
                <a:solidFill>
                  <a:schemeClr val="bg1"/>
                </a:solidFill>
              </a:rPr>
              <a:t>In contrast, there is an increased chance for below-average </a:t>
            </a:r>
            <a:r>
              <a:rPr lang="en-US" sz="1100" b="1" dirty="0" smtClean="0">
                <a:solidFill>
                  <a:schemeClr val="bg1"/>
                </a:solidFill>
              </a:rPr>
              <a:t>rainfall from coastal Liberia to coastal Nigeria, western Gabon, northwestern Angola, southeastern Zambia, northern and central Malawi, central Mozambique, and northern and western Madagascar</a:t>
            </a:r>
            <a:r>
              <a:rPr lang="en-US" sz="1100" b="1" dirty="0" smtClean="0">
                <a:solidFill>
                  <a:schemeClr val="bg1"/>
                </a:solidFill>
              </a:rPr>
              <a:t>. </a:t>
            </a:r>
            <a:r>
              <a:rPr lang="en-US" sz="1100" b="1" dirty="0">
                <a:solidFill>
                  <a:schemeClr val="bg1"/>
                </a:solidFill>
              </a:rPr>
              <a:t>The Week-2 outlook calls for above-normal rainfall </a:t>
            </a:r>
            <a:r>
              <a:rPr lang="en-US" sz="1100" b="1" dirty="0" smtClean="0">
                <a:solidFill>
                  <a:schemeClr val="bg1"/>
                </a:solidFill>
              </a:rPr>
              <a:t>in much of the Gulf of Guinea region, southern Cameroon, Equatorial Guinea, Gabon, central Congo, eastern and southern DRC, western and southeastern CAR, southern South Sudan, southwestern and north-central Ethiopia, western Uganda, Rwanda, Burundi, northwestern and southeastern Kenya, Tanzania, Zambia, Malawi, western Mozambique, Zimbabwe, eastern Botswana, eastern and central Angola, and northeastern and south-central South Africa. In </a:t>
            </a:r>
            <a:r>
              <a:rPr lang="en-US" sz="1100" b="1" dirty="0">
                <a:solidFill>
                  <a:schemeClr val="bg1"/>
                </a:solidFill>
              </a:rPr>
              <a:t>contrast, there is an increased chance for below-average </a:t>
            </a:r>
            <a:r>
              <a:rPr lang="en-US" sz="1100" b="1" dirty="0" smtClean="0">
                <a:solidFill>
                  <a:schemeClr val="bg1"/>
                </a:solidFill>
              </a:rPr>
              <a:t>in eastern and northern Madagascar, northeastern and east-central Mozambiqu</a:t>
            </a:r>
            <a:r>
              <a:rPr lang="en-US" sz="1100" b="1" dirty="0" smtClean="0">
                <a:solidFill>
                  <a:schemeClr val="bg1"/>
                </a:solidFill>
              </a:rPr>
              <a:t>e, the Lake Victoria region, much of southern Ethiopia, northern and central Somalia, and coastal Liberia. </a:t>
            </a:r>
            <a:endParaRPr lang="en-US" sz="11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4"/>
          <p:cNvSpPr txBox="1"/>
          <p:nvPr/>
        </p:nvSpPr>
        <p:spPr>
          <a:xfrm>
            <a:off x="71020" y="4282527"/>
            <a:ext cx="8970071" cy="2554505"/>
          </a:xfrm>
          <a:prstGeom prst="rect">
            <a:avLst/>
          </a:prstGeom>
          <a:noFill/>
          <a:ln>
            <a:noFill/>
          </a:ln>
        </p:spPr>
        <p:txBody>
          <a:bodyPr spcFirstLastPara="1" wrap="square" lIns="91425" tIns="45700" rIns="91425" bIns="45700" anchor="t" anchorCtr="0">
            <a:spAutoFit/>
          </a:bodyPr>
          <a:lstStyle/>
          <a:p>
            <a:pPr algn="just"/>
            <a:r>
              <a:rPr lang="en-US" sz="1000" b="1" dirty="0" smtClean="0">
                <a:solidFill>
                  <a:schemeClr val="bg1"/>
                </a:solidFill>
              </a:rPr>
              <a:t>Over </a:t>
            </a:r>
            <a:r>
              <a:rPr lang="en-US" sz="1000" b="1" dirty="0">
                <a:solidFill>
                  <a:schemeClr val="bg1"/>
                </a:solidFill>
              </a:rPr>
              <a:t>the past 90 days, in East Africa, rainfall was above-average in parts of northern, </a:t>
            </a:r>
            <a:r>
              <a:rPr lang="en-US" sz="1000" b="1" dirty="0" smtClean="0">
                <a:solidFill>
                  <a:schemeClr val="bg1"/>
                </a:solidFill>
              </a:rPr>
              <a:t>central, </a:t>
            </a:r>
            <a:r>
              <a:rPr lang="en-US" sz="1000" b="1" dirty="0">
                <a:solidFill>
                  <a:schemeClr val="bg1"/>
                </a:solidFill>
              </a:rPr>
              <a:t>and southwestern Ethiopia, </a:t>
            </a:r>
            <a:r>
              <a:rPr lang="en-US" sz="1000" b="1" dirty="0" smtClean="0">
                <a:solidFill>
                  <a:schemeClr val="bg1"/>
                </a:solidFill>
              </a:rPr>
              <a:t>south</a:t>
            </a:r>
            <a:r>
              <a:rPr lang="en-US" sz="1000" b="1" dirty="0" smtClean="0">
                <a:solidFill>
                  <a:schemeClr val="bg1"/>
                </a:solidFill>
              </a:rPr>
              <a:t>western </a:t>
            </a:r>
            <a:r>
              <a:rPr lang="en-US" sz="1000" b="1" dirty="0">
                <a:solidFill>
                  <a:schemeClr val="bg1"/>
                </a:solidFill>
              </a:rPr>
              <a:t>and central Eritrea, </a:t>
            </a:r>
            <a:r>
              <a:rPr lang="en-US" sz="1000" b="1" dirty="0" smtClean="0">
                <a:solidFill>
                  <a:schemeClr val="bg1"/>
                </a:solidFill>
              </a:rPr>
              <a:t>northwestern and southern </a:t>
            </a:r>
            <a:r>
              <a:rPr lang="en-US" sz="1000" b="1" dirty="0">
                <a:solidFill>
                  <a:schemeClr val="bg1"/>
                </a:solidFill>
              </a:rPr>
              <a:t>Kenya, </a:t>
            </a:r>
            <a:r>
              <a:rPr lang="en-US" sz="1000" b="1" dirty="0" smtClean="0">
                <a:solidFill>
                  <a:schemeClr val="bg1"/>
                </a:solidFill>
              </a:rPr>
              <a:t>east-central </a:t>
            </a:r>
            <a:r>
              <a:rPr lang="en-US" sz="1000" b="1" dirty="0">
                <a:solidFill>
                  <a:schemeClr val="bg1"/>
                </a:solidFill>
              </a:rPr>
              <a:t>and southeastern Uganda, many parts of </a:t>
            </a:r>
            <a:r>
              <a:rPr lang="en-US" sz="1000" b="1" dirty="0" smtClean="0">
                <a:solidFill>
                  <a:schemeClr val="bg1"/>
                </a:solidFill>
              </a:rPr>
              <a:t>Tanzania, western </a:t>
            </a:r>
            <a:r>
              <a:rPr lang="en-US" sz="1000" b="1" dirty="0">
                <a:solidFill>
                  <a:schemeClr val="bg1"/>
                </a:solidFill>
              </a:rPr>
              <a:t>Burundi, </a:t>
            </a:r>
            <a:r>
              <a:rPr lang="en-US" sz="1000" b="1" dirty="0" err="1" smtClean="0">
                <a:solidFill>
                  <a:schemeClr val="bg1"/>
                </a:solidFill>
              </a:rPr>
              <a:t>fsr</a:t>
            </a:r>
            <a:r>
              <a:rPr lang="en-US" sz="1000" b="1" dirty="0" smtClean="0">
                <a:solidFill>
                  <a:schemeClr val="bg1"/>
                </a:solidFill>
              </a:rPr>
              <a:t> southeastern South Sudan, </a:t>
            </a:r>
            <a:r>
              <a:rPr lang="en-US" sz="1000" b="1" dirty="0" smtClean="0">
                <a:solidFill>
                  <a:schemeClr val="bg1"/>
                </a:solidFill>
              </a:rPr>
              <a:t>and </a:t>
            </a:r>
            <a:r>
              <a:rPr lang="en-US" sz="1000" b="1" dirty="0">
                <a:solidFill>
                  <a:schemeClr val="bg1"/>
                </a:solidFill>
              </a:rPr>
              <a:t>pockets of </a:t>
            </a:r>
            <a:r>
              <a:rPr lang="en-US" sz="1000" b="1" dirty="0" smtClean="0">
                <a:solidFill>
                  <a:schemeClr val="bg1"/>
                </a:solidFill>
              </a:rPr>
              <a:t>southeastern </a:t>
            </a:r>
            <a:r>
              <a:rPr lang="en-US" sz="1000" b="1" dirty="0">
                <a:solidFill>
                  <a:schemeClr val="bg1"/>
                </a:solidFill>
              </a:rPr>
              <a:t>Somalia. Rainfall was below-average in western, southern, </a:t>
            </a:r>
            <a:r>
              <a:rPr lang="en-US" sz="1000" b="1" dirty="0" smtClean="0">
                <a:solidFill>
                  <a:schemeClr val="bg1"/>
                </a:solidFill>
              </a:rPr>
              <a:t>and central </a:t>
            </a:r>
            <a:r>
              <a:rPr lang="en-US" sz="1000" b="1" dirty="0">
                <a:solidFill>
                  <a:schemeClr val="bg1"/>
                </a:solidFill>
              </a:rPr>
              <a:t>South Sudan, </a:t>
            </a:r>
            <a:r>
              <a:rPr lang="en-US" sz="1000" b="1" dirty="0" smtClean="0">
                <a:solidFill>
                  <a:schemeClr val="bg1"/>
                </a:solidFill>
              </a:rPr>
              <a:t>parts of west-central and south-central</a:t>
            </a:r>
            <a:r>
              <a:rPr lang="en-US" sz="1000" b="1" dirty="0" smtClean="0">
                <a:solidFill>
                  <a:schemeClr val="bg1"/>
                </a:solidFill>
              </a:rPr>
              <a:t> Ethiopia</a:t>
            </a:r>
            <a:r>
              <a:rPr lang="en-US" sz="1000" b="1" dirty="0">
                <a:solidFill>
                  <a:schemeClr val="bg1"/>
                </a:solidFill>
              </a:rPr>
              <a:t>, </a:t>
            </a:r>
            <a:r>
              <a:rPr lang="en-US" sz="1000" b="1" dirty="0" smtClean="0">
                <a:solidFill>
                  <a:schemeClr val="bg1"/>
                </a:solidFill>
              </a:rPr>
              <a:t>southwestern </a:t>
            </a:r>
            <a:r>
              <a:rPr lang="en-US" sz="1000" b="1" dirty="0">
                <a:solidFill>
                  <a:schemeClr val="bg1"/>
                </a:solidFill>
              </a:rPr>
              <a:t>Somalia, </a:t>
            </a:r>
            <a:r>
              <a:rPr lang="en-US" sz="1000" b="1" dirty="0" smtClean="0">
                <a:solidFill>
                  <a:schemeClr val="bg1"/>
                </a:solidFill>
              </a:rPr>
              <a:t>western Uganda, eastern and central Rwanda, eastern Burundi, parts of northwestern Tanzania, and northeastern </a:t>
            </a:r>
            <a:r>
              <a:rPr lang="en-US" sz="1000" b="1" dirty="0">
                <a:solidFill>
                  <a:schemeClr val="bg1"/>
                </a:solidFill>
              </a:rPr>
              <a:t>Kenya. In Central Africa, rainfall was above-average in some regions in central and southeastern Democratic Republic of the Congo (DRC</a:t>
            </a:r>
            <a:r>
              <a:rPr lang="en-US" sz="1000" b="1" dirty="0" smtClean="0">
                <a:solidFill>
                  <a:schemeClr val="bg1"/>
                </a:solidFill>
              </a:rPr>
              <a:t>), central </a:t>
            </a:r>
            <a:r>
              <a:rPr lang="en-US" sz="1000" b="1" dirty="0">
                <a:solidFill>
                  <a:schemeClr val="bg1"/>
                </a:solidFill>
              </a:rPr>
              <a:t>Congo, and pockets of </a:t>
            </a:r>
            <a:r>
              <a:rPr lang="en-US" sz="1000" b="1" dirty="0" smtClean="0">
                <a:solidFill>
                  <a:schemeClr val="bg1"/>
                </a:solidFill>
              </a:rPr>
              <a:t>southern </a:t>
            </a:r>
            <a:r>
              <a:rPr lang="en-US" sz="1000" b="1" dirty="0">
                <a:solidFill>
                  <a:schemeClr val="bg1"/>
                </a:solidFill>
              </a:rPr>
              <a:t>Gabon. Rainfall was below-average in western and southern Cameroon, Equatorial Guinea, </a:t>
            </a:r>
            <a:r>
              <a:rPr lang="en-US" sz="1000" b="1" dirty="0" smtClean="0">
                <a:solidFill>
                  <a:schemeClr val="bg1"/>
                </a:solidFill>
              </a:rPr>
              <a:t>many </a:t>
            </a:r>
            <a:r>
              <a:rPr lang="en-US" sz="1000" b="1" dirty="0">
                <a:solidFill>
                  <a:schemeClr val="bg1"/>
                </a:solidFill>
              </a:rPr>
              <a:t>parts of Gabon, northern </a:t>
            </a:r>
            <a:r>
              <a:rPr lang="en-US" sz="1000" b="1" dirty="0" smtClean="0">
                <a:solidFill>
                  <a:schemeClr val="bg1"/>
                </a:solidFill>
              </a:rPr>
              <a:t>and southern Congo</a:t>
            </a:r>
            <a:r>
              <a:rPr lang="en-US" sz="1000" b="1" dirty="0">
                <a:solidFill>
                  <a:schemeClr val="bg1"/>
                </a:solidFill>
              </a:rPr>
              <a:t>, western, southern, </a:t>
            </a:r>
            <a:r>
              <a:rPr lang="en-US" sz="1000" b="1" dirty="0" smtClean="0">
                <a:solidFill>
                  <a:schemeClr val="bg1"/>
                </a:solidFill>
              </a:rPr>
              <a:t>and central parts of Central </a:t>
            </a:r>
            <a:r>
              <a:rPr lang="en-US" sz="1000" b="1" dirty="0">
                <a:solidFill>
                  <a:schemeClr val="bg1"/>
                </a:solidFill>
              </a:rPr>
              <a:t>African Republic (CAR), and many parts of northern, western, northeastern, </a:t>
            </a:r>
            <a:r>
              <a:rPr lang="en-US" sz="1000" b="1" dirty="0" smtClean="0">
                <a:solidFill>
                  <a:schemeClr val="bg1"/>
                </a:solidFill>
              </a:rPr>
              <a:t>and </a:t>
            </a:r>
            <a:r>
              <a:rPr lang="en-US" sz="1000" b="1" dirty="0">
                <a:solidFill>
                  <a:schemeClr val="bg1"/>
                </a:solidFill>
              </a:rPr>
              <a:t>southern DRC. In West Africa, rainfall was above-average in central </a:t>
            </a:r>
            <a:r>
              <a:rPr lang="en-US" sz="1000" b="1" dirty="0" smtClean="0">
                <a:solidFill>
                  <a:schemeClr val="bg1"/>
                </a:solidFill>
              </a:rPr>
              <a:t>and coastal Cote </a:t>
            </a:r>
            <a:r>
              <a:rPr lang="en-US" sz="1000" b="1" dirty="0">
                <a:solidFill>
                  <a:schemeClr val="bg1"/>
                </a:solidFill>
              </a:rPr>
              <a:t>d’Ivoire, southern parts of Ghana and Togo, </a:t>
            </a:r>
            <a:r>
              <a:rPr lang="en-US" sz="1000" b="1" dirty="0" smtClean="0">
                <a:solidFill>
                  <a:schemeClr val="bg1"/>
                </a:solidFill>
              </a:rPr>
              <a:t>southeastern Liberia, and </a:t>
            </a:r>
            <a:r>
              <a:rPr lang="en-US" sz="1000" b="1" dirty="0">
                <a:solidFill>
                  <a:schemeClr val="bg1"/>
                </a:solidFill>
              </a:rPr>
              <a:t>pockets of </a:t>
            </a:r>
            <a:r>
              <a:rPr lang="en-US" sz="1000" b="1" dirty="0" smtClean="0">
                <a:solidFill>
                  <a:schemeClr val="bg1"/>
                </a:solidFill>
              </a:rPr>
              <a:t>southwestern </a:t>
            </a:r>
            <a:r>
              <a:rPr lang="en-US" sz="1000" b="1" dirty="0">
                <a:solidFill>
                  <a:schemeClr val="bg1"/>
                </a:solidFill>
              </a:rPr>
              <a:t>and </a:t>
            </a:r>
            <a:r>
              <a:rPr lang="en-US" sz="1000" b="1" dirty="0" smtClean="0">
                <a:solidFill>
                  <a:schemeClr val="bg1"/>
                </a:solidFill>
              </a:rPr>
              <a:t>north-central </a:t>
            </a:r>
            <a:r>
              <a:rPr lang="en-US" sz="1000" b="1" dirty="0">
                <a:solidFill>
                  <a:schemeClr val="bg1"/>
                </a:solidFill>
              </a:rPr>
              <a:t>Nigeria. Rainfall was below-average in eastern Guinea, Sierra Leone, central and eastern Liberia, western, </a:t>
            </a:r>
            <a:r>
              <a:rPr lang="en-US" sz="1000" b="1" dirty="0" smtClean="0">
                <a:solidFill>
                  <a:schemeClr val="bg1"/>
                </a:solidFill>
              </a:rPr>
              <a:t>southern, </a:t>
            </a:r>
            <a:r>
              <a:rPr lang="en-US" sz="1000" b="1" dirty="0">
                <a:solidFill>
                  <a:schemeClr val="bg1"/>
                </a:solidFill>
              </a:rPr>
              <a:t>and eastern Cote d’Ivoire, northern parts of Ghana, </a:t>
            </a:r>
            <a:r>
              <a:rPr lang="en-US" sz="1000" b="1" dirty="0" smtClean="0">
                <a:solidFill>
                  <a:schemeClr val="bg1"/>
                </a:solidFill>
              </a:rPr>
              <a:t>northern Togo, most of </a:t>
            </a:r>
            <a:r>
              <a:rPr lang="en-US" sz="1000" b="1" dirty="0">
                <a:solidFill>
                  <a:schemeClr val="bg1"/>
                </a:solidFill>
              </a:rPr>
              <a:t>Benin, southern Burkina Faso, southeastern </a:t>
            </a:r>
            <a:r>
              <a:rPr lang="en-US" sz="1000" b="1" dirty="0" smtClean="0">
                <a:solidFill>
                  <a:schemeClr val="bg1"/>
                </a:solidFill>
              </a:rPr>
              <a:t>and west-central Nigeria</a:t>
            </a:r>
            <a:r>
              <a:rPr lang="en-US" sz="1000" b="1" dirty="0">
                <a:solidFill>
                  <a:schemeClr val="bg1"/>
                </a:solidFill>
              </a:rPr>
              <a:t>, northern Mali, and </a:t>
            </a:r>
            <a:r>
              <a:rPr lang="en-US" sz="1000" b="1" dirty="0" smtClean="0">
                <a:solidFill>
                  <a:schemeClr val="bg1"/>
                </a:solidFill>
              </a:rPr>
              <a:t>central </a:t>
            </a:r>
            <a:r>
              <a:rPr lang="en-US" sz="1000" b="1" dirty="0">
                <a:solidFill>
                  <a:schemeClr val="bg1"/>
                </a:solidFill>
              </a:rPr>
              <a:t>Mauritania. In southern Africa, rainfall was above-average over </a:t>
            </a:r>
            <a:r>
              <a:rPr lang="en-US" sz="1000" b="1" dirty="0" smtClean="0">
                <a:solidFill>
                  <a:schemeClr val="bg1"/>
                </a:solidFill>
              </a:rPr>
              <a:t>west-central </a:t>
            </a:r>
            <a:r>
              <a:rPr lang="en-US" sz="1000" b="1" dirty="0">
                <a:solidFill>
                  <a:schemeClr val="bg1"/>
                </a:solidFill>
              </a:rPr>
              <a:t>Angola, </a:t>
            </a:r>
            <a:r>
              <a:rPr lang="en-US" sz="1000" b="1" dirty="0" smtClean="0">
                <a:solidFill>
                  <a:schemeClr val="bg1"/>
                </a:solidFill>
              </a:rPr>
              <a:t>northeastern </a:t>
            </a:r>
            <a:r>
              <a:rPr lang="en-US" sz="1000" b="1" dirty="0">
                <a:solidFill>
                  <a:schemeClr val="bg1"/>
                </a:solidFill>
              </a:rPr>
              <a:t>Zambia, northern and central Malawi, some regions in northern and southern Mozambique, some parts of </a:t>
            </a:r>
            <a:r>
              <a:rPr lang="en-US" sz="1000" b="1" dirty="0" smtClean="0">
                <a:solidFill>
                  <a:schemeClr val="bg1"/>
                </a:solidFill>
              </a:rPr>
              <a:t>southwestern </a:t>
            </a:r>
            <a:r>
              <a:rPr lang="en-US" sz="1000" b="1" dirty="0">
                <a:solidFill>
                  <a:schemeClr val="bg1"/>
                </a:solidFill>
              </a:rPr>
              <a:t>and southeastern South Africa, and southern, central and eastern Madagascar. Rainfall was below-average across southern, central, </a:t>
            </a:r>
            <a:r>
              <a:rPr lang="en-US" sz="1000" b="1" dirty="0" smtClean="0">
                <a:solidFill>
                  <a:schemeClr val="bg1"/>
                </a:solidFill>
              </a:rPr>
              <a:t>northwestern, and </a:t>
            </a:r>
            <a:r>
              <a:rPr lang="en-US" sz="1000" b="1" dirty="0" smtClean="0">
                <a:solidFill>
                  <a:schemeClr val="bg1"/>
                </a:solidFill>
              </a:rPr>
              <a:t>eastern </a:t>
            </a:r>
            <a:r>
              <a:rPr lang="en-US" sz="1000" b="1" dirty="0">
                <a:solidFill>
                  <a:schemeClr val="bg1"/>
                </a:solidFill>
              </a:rPr>
              <a:t>Angola, many parts of Namibia, Botswana, Zimbabwe and Lesotho, western, central, southern and eastern Zambia, southern Malawi, </a:t>
            </a:r>
            <a:r>
              <a:rPr lang="en-US" sz="1000" b="1" dirty="0" smtClean="0">
                <a:solidFill>
                  <a:schemeClr val="bg1"/>
                </a:solidFill>
              </a:rPr>
              <a:t>central </a:t>
            </a:r>
            <a:r>
              <a:rPr lang="en-US" sz="1000" b="1" dirty="0">
                <a:solidFill>
                  <a:schemeClr val="bg1"/>
                </a:solidFill>
              </a:rPr>
              <a:t>and western Mozambique, </a:t>
            </a:r>
            <a:r>
              <a:rPr lang="en-US" sz="1000" b="1" dirty="0" smtClean="0">
                <a:solidFill>
                  <a:schemeClr val="bg1"/>
                </a:solidFill>
              </a:rPr>
              <a:t>most of central </a:t>
            </a:r>
            <a:r>
              <a:rPr lang="en-US" sz="1000" b="1" dirty="0">
                <a:solidFill>
                  <a:schemeClr val="bg1"/>
                </a:solidFill>
              </a:rPr>
              <a:t>and eastern South Africa, </a:t>
            </a:r>
            <a:r>
              <a:rPr lang="en-US" sz="1000" b="1" dirty="0" smtClean="0">
                <a:solidFill>
                  <a:schemeClr val="bg1"/>
                </a:solidFill>
              </a:rPr>
              <a:t>western </a:t>
            </a:r>
            <a:r>
              <a:rPr lang="en-US" sz="1000" b="1" dirty="0">
                <a:solidFill>
                  <a:schemeClr val="bg1"/>
                </a:solidFill>
              </a:rPr>
              <a:t>Eswatini, and </a:t>
            </a:r>
            <a:r>
              <a:rPr lang="en-US" sz="1000" b="1" dirty="0" smtClean="0">
                <a:solidFill>
                  <a:schemeClr val="bg1"/>
                </a:solidFill>
              </a:rPr>
              <a:t>northwestern and parts of southwestern Madagascar</a:t>
            </a:r>
            <a:r>
              <a:rPr lang="en-US" sz="1000" b="1" dirty="0">
                <a:solidFill>
                  <a:schemeClr val="bg1"/>
                </a:solidFill>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078" y="828045"/>
            <a:ext cx="3454481" cy="345448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4413" y="828045"/>
            <a:ext cx="3454481" cy="345448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sp>
        <p:nvSpPr>
          <p:cNvPr id="123" name="Google Shape;123;p5"/>
          <p:cNvSpPr txBox="1"/>
          <p:nvPr/>
        </p:nvSpPr>
        <p:spPr>
          <a:xfrm>
            <a:off x="71020" y="4331305"/>
            <a:ext cx="8993893" cy="2554505"/>
          </a:xfrm>
          <a:prstGeom prst="rect">
            <a:avLst/>
          </a:prstGeom>
          <a:noFill/>
          <a:ln>
            <a:noFill/>
          </a:ln>
        </p:spPr>
        <p:txBody>
          <a:bodyPr spcFirstLastPara="1" wrap="square" lIns="91425" tIns="45700" rIns="91425" bIns="45700" anchor="t" anchorCtr="0">
            <a:spAutoFit/>
          </a:bodyPr>
          <a:lstStyle/>
          <a:p>
            <a:pPr algn="just"/>
            <a:r>
              <a:rPr lang="en-US" sz="1000" b="1" dirty="0" smtClean="0">
                <a:solidFill>
                  <a:schemeClr val="bg1"/>
                </a:solidFill>
              </a:rPr>
              <a:t>Over </a:t>
            </a:r>
            <a:r>
              <a:rPr lang="en-US" sz="1000" b="1" dirty="0">
                <a:solidFill>
                  <a:schemeClr val="bg1"/>
                </a:solidFill>
              </a:rPr>
              <a:t>the past 30 days, in East Africa, rainfall was above-average in northern, </a:t>
            </a:r>
            <a:r>
              <a:rPr lang="en-US" sz="1000" b="1" dirty="0" smtClean="0">
                <a:solidFill>
                  <a:schemeClr val="bg1"/>
                </a:solidFill>
              </a:rPr>
              <a:t>parts of western, </a:t>
            </a:r>
            <a:r>
              <a:rPr lang="en-US" sz="1000" b="1" dirty="0">
                <a:solidFill>
                  <a:schemeClr val="bg1"/>
                </a:solidFill>
              </a:rPr>
              <a:t>and central Ethiopia, </a:t>
            </a:r>
            <a:r>
              <a:rPr lang="en-US" sz="1000" b="1" dirty="0" smtClean="0">
                <a:solidFill>
                  <a:schemeClr val="bg1"/>
                </a:solidFill>
              </a:rPr>
              <a:t>south</a:t>
            </a:r>
            <a:r>
              <a:rPr lang="en-US" sz="1000" b="1" dirty="0" smtClean="0">
                <a:solidFill>
                  <a:schemeClr val="bg1"/>
                </a:solidFill>
              </a:rPr>
              <a:t>western </a:t>
            </a:r>
            <a:r>
              <a:rPr lang="en-US" sz="1000" b="1" dirty="0">
                <a:solidFill>
                  <a:schemeClr val="bg1"/>
                </a:solidFill>
              </a:rPr>
              <a:t>and central Eritrea, </a:t>
            </a:r>
            <a:r>
              <a:rPr lang="en-US" sz="1000" b="1" dirty="0" smtClean="0">
                <a:solidFill>
                  <a:schemeClr val="bg1"/>
                </a:solidFill>
              </a:rPr>
              <a:t>southern Kenya, parts </a:t>
            </a:r>
            <a:r>
              <a:rPr lang="en-US" sz="1000" b="1" dirty="0">
                <a:solidFill>
                  <a:schemeClr val="bg1"/>
                </a:solidFill>
              </a:rPr>
              <a:t>of </a:t>
            </a:r>
            <a:r>
              <a:rPr lang="en-US" sz="1000" b="1" dirty="0">
                <a:solidFill>
                  <a:schemeClr val="bg1"/>
                </a:solidFill>
              </a:rPr>
              <a:t>c</a:t>
            </a:r>
            <a:r>
              <a:rPr lang="en-US" sz="1000" b="1" dirty="0" smtClean="0">
                <a:solidFill>
                  <a:schemeClr val="bg1"/>
                </a:solidFill>
              </a:rPr>
              <a:t>entral</a:t>
            </a:r>
            <a:r>
              <a:rPr lang="en-US" sz="1000" b="1" dirty="0">
                <a:solidFill>
                  <a:schemeClr val="bg1"/>
                </a:solidFill>
              </a:rPr>
              <a:t>, </a:t>
            </a:r>
            <a:r>
              <a:rPr lang="en-US" sz="1000" b="1" dirty="0" smtClean="0">
                <a:solidFill>
                  <a:schemeClr val="bg1"/>
                </a:solidFill>
              </a:rPr>
              <a:t>southern, </a:t>
            </a:r>
            <a:r>
              <a:rPr lang="en-US" sz="1000" b="1" dirty="0">
                <a:solidFill>
                  <a:schemeClr val="bg1"/>
                </a:solidFill>
              </a:rPr>
              <a:t>and eastern Tanzania, </a:t>
            </a:r>
            <a:r>
              <a:rPr lang="en-US" sz="1000" b="1" dirty="0" smtClean="0">
                <a:solidFill>
                  <a:schemeClr val="bg1"/>
                </a:solidFill>
              </a:rPr>
              <a:t>southeastern South Sudan, Djibouti, parts of far northwestern Somalia, and western </a:t>
            </a:r>
            <a:r>
              <a:rPr lang="en-US" sz="1000" b="1" dirty="0">
                <a:solidFill>
                  <a:schemeClr val="bg1"/>
                </a:solidFill>
              </a:rPr>
              <a:t>Burundi. Rainfall was below-average in western, </a:t>
            </a:r>
            <a:r>
              <a:rPr lang="en-US" sz="1000" b="1" dirty="0" smtClean="0">
                <a:solidFill>
                  <a:schemeClr val="bg1"/>
                </a:solidFill>
              </a:rPr>
              <a:t>central, </a:t>
            </a:r>
            <a:r>
              <a:rPr lang="en-US" sz="1000" b="1" dirty="0">
                <a:solidFill>
                  <a:schemeClr val="bg1"/>
                </a:solidFill>
              </a:rPr>
              <a:t>and </a:t>
            </a:r>
            <a:r>
              <a:rPr lang="en-US" sz="1000" b="1" dirty="0" smtClean="0">
                <a:solidFill>
                  <a:schemeClr val="bg1"/>
                </a:solidFill>
              </a:rPr>
              <a:t>most of southern </a:t>
            </a:r>
            <a:r>
              <a:rPr lang="en-US" sz="1000" b="1" dirty="0">
                <a:solidFill>
                  <a:schemeClr val="bg1"/>
                </a:solidFill>
              </a:rPr>
              <a:t>South Sudan, </a:t>
            </a:r>
            <a:r>
              <a:rPr lang="en-US" sz="1000" b="1" dirty="0" smtClean="0">
                <a:solidFill>
                  <a:schemeClr val="bg1"/>
                </a:solidFill>
              </a:rPr>
              <a:t>southern Somalia, most of </a:t>
            </a:r>
            <a:r>
              <a:rPr lang="en-US" sz="1000" b="1" dirty="0">
                <a:solidFill>
                  <a:schemeClr val="bg1"/>
                </a:solidFill>
              </a:rPr>
              <a:t>Uganda, </a:t>
            </a:r>
            <a:r>
              <a:rPr lang="en-US" sz="1000" b="1" dirty="0" smtClean="0">
                <a:solidFill>
                  <a:schemeClr val="bg1"/>
                </a:solidFill>
              </a:rPr>
              <a:t>southwestern and south-central </a:t>
            </a:r>
            <a:r>
              <a:rPr lang="en-US" sz="1000" b="1" dirty="0">
                <a:solidFill>
                  <a:schemeClr val="bg1"/>
                </a:solidFill>
              </a:rPr>
              <a:t>Ethiopia, </a:t>
            </a:r>
            <a:r>
              <a:rPr lang="en-US" sz="1000" b="1" dirty="0" smtClean="0">
                <a:solidFill>
                  <a:schemeClr val="bg1"/>
                </a:solidFill>
              </a:rPr>
              <a:t>northern and central Kenya</a:t>
            </a:r>
            <a:r>
              <a:rPr lang="en-US" sz="1000" b="1" dirty="0">
                <a:solidFill>
                  <a:schemeClr val="bg1"/>
                </a:solidFill>
              </a:rPr>
              <a:t>, Rwanda, </a:t>
            </a:r>
            <a:r>
              <a:rPr lang="en-US" sz="1000" b="1" dirty="0" smtClean="0">
                <a:solidFill>
                  <a:schemeClr val="bg1"/>
                </a:solidFill>
              </a:rPr>
              <a:t>eastern </a:t>
            </a:r>
            <a:r>
              <a:rPr lang="en-US" sz="1000" b="1" dirty="0">
                <a:solidFill>
                  <a:schemeClr val="bg1"/>
                </a:solidFill>
              </a:rPr>
              <a:t>Burundi, and some regions in </a:t>
            </a:r>
            <a:r>
              <a:rPr lang="en-US" sz="1000" b="1" dirty="0" smtClean="0">
                <a:solidFill>
                  <a:schemeClr val="bg1"/>
                </a:solidFill>
              </a:rPr>
              <a:t>northern, central, and southern </a:t>
            </a:r>
            <a:r>
              <a:rPr lang="en-US" sz="1000" b="1" dirty="0">
                <a:solidFill>
                  <a:schemeClr val="bg1"/>
                </a:solidFill>
              </a:rPr>
              <a:t>Tanzania. In Central Africa, rainfall was above-average in some parts of western </a:t>
            </a:r>
            <a:r>
              <a:rPr lang="en-US" sz="1000" b="1" dirty="0" smtClean="0">
                <a:solidFill>
                  <a:schemeClr val="bg1"/>
                </a:solidFill>
              </a:rPr>
              <a:t>and eastern Gabon, central </a:t>
            </a:r>
            <a:r>
              <a:rPr lang="en-US" sz="1000" b="1" dirty="0">
                <a:solidFill>
                  <a:schemeClr val="bg1"/>
                </a:solidFill>
              </a:rPr>
              <a:t>Congo, </a:t>
            </a:r>
            <a:r>
              <a:rPr lang="en-US" sz="1000" b="1" dirty="0" smtClean="0">
                <a:solidFill>
                  <a:schemeClr val="bg1"/>
                </a:solidFill>
              </a:rPr>
              <a:t>east-central</a:t>
            </a:r>
            <a:r>
              <a:rPr lang="en-US" sz="1000" b="1" dirty="0" smtClean="0">
                <a:solidFill>
                  <a:schemeClr val="bg1"/>
                </a:solidFill>
              </a:rPr>
              <a:t> </a:t>
            </a:r>
            <a:r>
              <a:rPr lang="en-US" sz="1000" b="1" dirty="0">
                <a:solidFill>
                  <a:schemeClr val="bg1"/>
                </a:solidFill>
              </a:rPr>
              <a:t>Cameroon, and some parts of </a:t>
            </a:r>
            <a:r>
              <a:rPr lang="en-US" sz="1000" b="1" dirty="0" smtClean="0">
                <a:solidFill>
                  <a:schemeClr val="bg1"/>
                </a:solidFill>
              </a:rPr>
              <a:t>central and eastern </a:t>
            </a:r>
            <a:r>
              <a:rPr lang="en-US" sz="1000" b="1" dirty="0">
                <a:solidFill>
                  <a:schemeClr val="bg1"/>
                </a:solidFill>
              </a:rPr>
              <a:t>DRC. Rainfall was below-average in southern Cameroon, Equatorial Guinea, central and southern Gabon, northern Congo, southwestern, </a:t>
            </a:r>
            <a:r>
              <a:rPr lang="en-US" sz="1000" b="1" dirty="0" smtClean="0">
                <a:solidFill>
                  <a:schemeClr val="bg1"/>
                </a:solidFill>
              </a:rPr>
              <a:t>southern and central CAR</a:t>
            </a:r>
            <a:r>
              <a:rPr lang="en-US" sz="1000" b="1" dirty="0">
                <a:solidFill>
                  <a:schemeClr val="bg1"/>
                </a:solidFill>
              </a:rPr>
              <a:t>, and </a:t>
            </a:r>
            <a:r>
              <a:rPr lang="en-US" sz="1000" b="1" dirty="0" smtClean="0">
                <a:solidFill>
                  <a:schemeClr val="bg1"/>
                </a:solidFill>
              </a:rPr>
              <a:t>most of </a:t>
            </a:r>
            <a:r>
              <a:rPr lang="en-US" sz="1000" b="1" dirty="0" smtClean="0">
                <a:solidFill>
                  <a:schemeClr val="bg1"/>
                </a:solidFill>
              </a:rPr>
              <a:t>western, northeastern, and parts of southeastern </a:t>
            </a:r>
            <a:r>
              <a:rPr lang="en-US" sz="1000" b="1" dirty="0">
                <a:solidFill>
                  <a:schemeClr val="bg1"/>
                </a:solidFill>
              </a:rPr>
              <a:t>DRC. In West Africa, rainfall was above-average in </a:t>
            </a:r>
            <a:r>
              <a:rPr lang="en-US" sz="1000" b="1" dirty="0" smtClean="0">
                <a:solidFill>
                  <a:schemeClr val="bg1"/>
                </a:solidFill>
              </a:rPr>
              <a:t>parts of northwestern, central, and coastal </a:t>
            </a:r>
            <a:r>
              <a:rPr lang="en-US" sz="1000" b="1" dirty="0">
                <a:solidFill>
                  <a:schemeClr val="bg1"/>
                </a:solidFill>
              </a:rPr>
              <a:t>Cote d’Ivoire, southern parts of Ghana, </a:t>
            </a:r>
            <a:r>
              <a:rPr lang="en-US" sz="1000" b="1" dirty="0" smtClean="0">
                <a:solidFill>
                  <a:schemeClr val="bg1"/>
                </a:solidFill>
              </a:rPr>
              <a:t>central and southern Togo, parts of southern Benin</a:t>
            </a:r>
            <a:r>
              <a:rPr lang="en-US" sz="1000" b="1" dirty="0">
                <a:solidFill>
                  <a:schemeClr val="bg1"/>
                </a:solidFill>
              </a:rPr>
              <a:t>, northwestern Liberia, </a:t>
            </a:r>
            <a:r>
              <a:rPr lang="en-US" sz="1000" b="1" dirty="0" smtClean="0">
                <a:solidFill>
                  <a:schemeClr val="bg1"/>
                </a:solidFill>
              </a:rPr>
              <a:t>southeastern Guinea, and parts of southern </a:t>
            </a:r>
            <a:r>
              <a:rPr lang="en-US" sz="1000" b="1" dirty="0">
                <a:solidFill>
                  <a:schemeClr val="bg1"/>
                </a:solidFill>
              </a:rPr>
              <a:t>Nigeria. Rainfall was below-average in </a:t>
            </a:r>
            <a:r>
              <a:rPr lang="en-US" sz="1000" b="1" dirty="0" smtClean="0">
                <a:solidFill>
                  <a:schemeClr val="bg1"/>
                </a:solidFill>
              </a:rPr>
              <a:t>east-central </a:t>
            </a:r>
            <a:r>
              <a:rPr lang="en-US" sz="1000" b="1" dirty="0">
                <a:solidFill>
                  <a:schemeClr val="bg1"/>
                </a:solidFill>
              </a:rPr>
              <a:t>parts of Guinea, central and northern Sierra Leone, eastern Liberia, southwestern Cote d’Ivoire, northern parts of </a:t>
            </a:r>
            <a:r>
              <a:rPr lang="en-US" sz="1000" b="1" dirty="0" smtClean="0">
                <a:solidFill>
                  <a:schemeClr val="bg1"/>
                </a:solidFill>
              </a:rPr>
              <a:t>Ghana and Togo</a:t>
            </a:r>
            <a:r>
              <a:rPr lang="en-US" sz="1000" b="1" dirty="0">
                <a:solidFill>
                  <a:schemeClr val="bg1"/>
                </a:solidFill>
              </a:rPr>
              <a:t>, </a:t>
            </a:r>
            <a:r>
              <a:rPr lang="en-US" sz="1000" b="1" dirty="0" smtClean="0">
                <a:solidFill>
                  <a:schemeClr val="bg1"/>
                </a:solidFill>
              </a:rPr>
              <a:t>northern and central </a:t>
            </a:r>
            <a:r>
              <a:rPr lang="en-US" sz="1000" b="1" dirty="0">
                <a:solidFill>
                  <a:schemeClr val="bg1"/>
                </a:solidFill>
              </a:rPr>
              <a:t>Benin, southwestern Burkina Faso, and </a:t>
            </a:r>
            <a:r>
              <a:rPr lang="en-US" sz="1000" b="1" dirty="0" smtClean="0">
                <a:solidFill>
                  <a:schemeClr val="bg1"/>
                </a:solidFill>
              </a:rPr>
              <a:t>southwestern and south-central portions of coastal Nigeria</a:t>
            </a:r>
            <a:r>
              <a:rPr lang="en-US" sz="1000" b="1" dirty="0">
                <a:solidFill>
                  <a:schemeClr val="bg1"/>
                </a:solidFill>
              </a:rPr>
              <a:t>. In southern Africa, rainfall was above-average in many parts of </a:t>
            </a:r>
            <a:r>
              <a:rPr lang="en-US" sz="1000" b="1" dirty="0" smtClean="0">
                <a:solidFill>
                  <a:schemeClr val="bg1"/>
                </a:solidFill>
              </a:rPr>
              <a:t>west-central, northern, </a:t>
            </a:r>
            <a:r>
              <a:rPr lang="en-US" sz="1000" b="1" dirty="0">
                <a:solidFill>
                  <a:schemeClr val="bg1"/>
                </a:solidFill>
              </a:rPr>
              <a:t>and </a:t>
            </a:r>
            <a:r>
              <a:rPr lang="en-US" sz="1000" b="1" dirty="0" smtClean="0">
                <a:solidFill>
                  <a:schemeClr val="bg1"/>
                </a:solidFill>
              </a:rPr>
              <a:t>east-central </a:t>
            </a:r>
            <a:r>
              <a:rPr lang="en-US" sz="1000" b="1" dirty="0">
                <a:solidFill>
                  <a:schemeClr val="bg1"/>
                </a:solidFill>
              </a:rPr>
              <a:t>Angola, some parts of </a:t>
            </a:r>
            <a:r>
              <a:rPr lang="en-US" sz="1000" b="1" dirty="0" smtClean="0">
                <a:solidFill>
                  <a:schemeClr val="bg1"/>
                </a:solidFill>
              </a:rPr>
              <a:t>northeastern </a:t>
            </a:r>
            <a:r>
              <a:rPr lang="en-US" sz="1000" b="1" dirty="0">
                <a:solidFill>
                  <a:schemeClr val="bg1"/>
                </a:solidFill>
              </a:rPr>
              <a:t>Zambia, northern and </a:t>
            </a:r>
            <a:r>
              <a:rPr lang="en-US" sz="1000" b="1" dirty="0" smtClean="0">
                <a:solidFill>
                  <a:schemeClr val="bg1"/>
                </a:solidFill>
              </a:rPr>
              <a:t>parts of central </a:t>
            </a:r>
            <a:r>
              <a:rPr lang="en-US" sz="1000" b="1" dirty="0">
                <a:solidFill>
                  <a:schemeClr val="bg1"/>
                </a:solidFill>
              </a:rPr>
              <a:t>Malawi, </a:t>
            </a:r>
            <a:r>
              <a:rPr lang="en-US" sz="1000" b="1" dirty="0" smtClean="0">
                <a:solidFill>
                  <a:schemeClr val="bg1"/>
                </a:solidFill>
              </a:rPr>
              <a:t>some </a:t>
            </a:r>
            <a:r>
              <a:rPr lang="en-US" sz="1000" b="1" dirty="0">
                <a:solidFill>
                  <a:schemeClr val="bg1"/>
                </a:solidFill>
              </a:rPr>
              <a:t>parts of northern and </a:t>
            </a:r>
            <a:r>
              <a:rPr lang="en-US" sz="1000" b="1" dirty="0" smtClean="0">
                <a:solidFill>
                  <a:schemeClr val="bg1"/>
                </a:solidFill>
              </a:rPr>
              <a:t>southern </a:t>
            </a:r>
            <a:r>
              <a:rPr lang="en-US" sz="1000" b="1" dirty="0">
                <a:solidFill>
                  <a:schemeClr val="bg1"/>
                </a:solidFill>
              </a:rPr>
              <a:t>Mozambique, Eswatini, </a:t>
            </a:r>
            <a:r>
              <a:rPr lang="en-US" sz="1000" b="1" dirty="0" smtClean="0">
                <a:solidFill>
                  <a:schemeClr val="bg1"/>
                </a:solidFill>
              </a:rPr>
              <a:t>west-central and </a:t>
            </a:r>
            <a:r>
              <a:rPr lang="en-US" sz="1000" b="1" dirty="0" smtClean="0">
                <a:solidFill>
                  <a:schemeClr val="bg1"/>
                </a:solidFill>
              </a:rPr>
              <a:t>eastern </a:t>
            </a:r>
            <a:r>
              <a:rPr lang="en-US" sz="1000" b="1" dirty="0">
                <a:solidFill>
                  <a:schemeClr val="bg1"/>
                </a:solidFill>
              </a:rPr>
              <a:t>South Africa, and </a:t>
            </a:r>
            <a:r>
              <a:rPr lang="en-US" sz="1000" b="1" dirty="0" smtClean="0">
                <a:solidFill>
                  <a:schemeClr val="bg1"/>
                </a:solidFill>
              </a:rPr>
              <a:t>northern</a:t>
            </a:r>
            <a:r>
              <a:rPr lang="en-US" sz="1000" b="1" dirty="0" smtClean="0">
                <a:solidFill>
                  <a:schemeClr val="bg1"/>
                </a:solidFill>
              </a:rPr>
              <a:t> </a:t>
            </a:r>
            <a:r>
              <a:rPr lang="en-US" sz="1000" b="1" dirty="0">
                <a:solidFill>
                  <a:schemeClr val="bg1"/>
                </a:solidFill>
              </a:rPr>
              <a:t>and southern Madagascar. Rainfall was below-average in </a:t>
            </a:r>
            <a:r>
              <a:rPr lang="en-US" sz="1000" b="1" dirty="0" smtClean="0">
                <a:solidFill>
                  <a:schemeClr val="bg1"/>
                </a:solidFill>
              </a:rPr>
              <a:t>southern, central, and far northwestern </a:t>
            </a:r>
            <a:r>
              <a:rPr lang="en-US" sz="1000" b="1" dirty="0">
                <a:solidFill>
                  <a:schemeClr val="bg1"/>
                </a:solidFill>
              </a:rPr>
              <a:t>Angola, </a:t>
            </a:r>
            <a:r>
              <a:rPr lang="en-US" sz="1000" b="1" dirty="0" smtClean="0">
                <a:solidFill>
                  <a:schemeClr val="bg1"/>
                </a:solidFill>
              </a:rPr>
              <a:t>northern and central </a:t>
            </a:r>
            <a:r>
              <a:rPr lang="en-US" sz="1000" b="1" dirty="0">
                <a:solidFill>
                  <a:schemeClr val="bg1"/>
                </a:solidFill>
              </a:rPr>
              <a:t>Namibia, </a:t>
            </a:r>
            <a:r>
              <a:rPr lang="en-US" sz="1000" b="1" dirty="0" smtClean="0">
                <a:solidFill>
                  <a:schemeClr val="bg1"/>
                </a:solidFill>
              </a:rPr>
              <a:t>most of Botswana</a:t>
            </a:r>
            <a:r>
              <a:rPr lang="en-US" sz="1000" b="1" dirty="0">
                <a:solidFill>
                  <a:schemeClr val="bg1"/>
                </a:solidFill>
              </a:rPr>
              <a:t>, </a:t>
            </a:r>
            <a:r>
              <a:rPr lang="en-US" sz="1000" b="1" dirty="0" smtClean="0">
                <a:solidFill>
                  <a:schemeClr val="bg1"/>
                </a:solidFill>
              </a:rPr>
              <a:t>Zimbabwe</a:t>
            </a:r>
            <a:r>
              <a:rPr lang="en-US" sz="1000" b="1" dirty="0">
                <a:solidFill>
                  <a:schemeClr val="bg1"/>
                </a:solidFill>
              </a:rPr>
              <a:t>, many parts of western, </a:t>
            </a:r>
            <a:r>
              <a:rPr lang="en-US" sz="1000" b="1" dirty="0" smtClean="0">
                <a:solidFill>
                  <a:schemeClr val="bg1"/>
                </a:solidFill>
              </a:rPr>
              <a:t>most of </a:t>
            </a:r>
            <a:r>
              <a:rPr lang="en-US" sz="1000" b="1" dirty="0">
                <a:solidFill>
                  <a:schemeClr val="bg1"/>
                </a:solidFill>
              </a:rPr>
              <a:t>Zambia, </a:t>
            </a:r>
            <a:r>
              <a:rPr lang="en-US" sz="1000" b="1" dirty="0" smtClean="0">
                <a:solidFill>
                  <a:schemeClr val="bg1"/>
                </a:solidFill>
              </a:rPr>
              <a:t>northern and central </a:t>
            </a:r>
            <a:r>
              <a:rPr lang="en-US" sz="1000" b="1" dirty="0">
                <a:solidFill>
                  <a:schemeClr val="bg1"/>
                </a:solidFill>
              </a:rPr>
              <a:t>Mozambique, </a:t>
            </a:r>
            <a:r>
              <a:rPr lang="en-US" sz="1000" b="1" dirty="0" smtClean="0">
                <a:solidFill>
                  <a:schemeClr val="bg1"/>
                </a:solidFill>
              </a:rPr>
              <a:t>central and southern </a:t>
            </a:r>
            <a:r>
              <a:rPr lang="en-US" sz="1000" b="1" dirty="0">
                <a:solidFill>
                  <a:schemeClr val="bg1"/>
                </a:solidFill>
              </a:rPr>
              <a:t>Malawi, </a:t>
            </a:r>
            <a:r>
              <a:rPr lang="en-US" sz="1000" b="1" dirty="0" smtClean="0">
                <a:solidFill>
                  <a:schemeClr val="bg1"/>
                </a:solidFill>
              </a:rPr>
              <a:t>central </a:t>
            </a:r>
            <a:r>
              <a:rPr lang="en-US" sz="1000" b="1" dirty="0">
                <a:solidFill>
                  <a:schemeClr val="bg1"/>
                </a:solidFill>
              </a:rPr>
              <a:t>and </a:t>
            </a:r>
            <a:r>
              <a:rPr lang="en-US" sz="1000" b="1" dirty="0" smtClean="0">
                <a:solidFill>
                  <a:schemeClr val="bg1"/>
                </a:solidFill>
              </a:rPr>
              <a:t>northeastern </a:t>
            </a:r>
            <a:r>
              <a:rPr lang="en-US" sz="1000" b="1" dirty="0">
                <a:solidFill>
                  <a:schemeClr val="bg1"/>
                </a:solidFill>
              </a:rPr>
              <a:t>South Africa, Lesotho, and </a:t>
            </a:r>
            <a:r>
              <a:rPr lang="en-US" sz="1000" b="1" dirty="0" smtClean="0">
                <a:solidFill>
                  <a:schemeClr val="bg1"/>
                </a:solidFill>
              </a:rPr>
              <a:t>northwestern and central </a:t>
            </a:r>
            <a:r>
              <a:rPr lang="en-US" sz="1000" b="1" dirty="0">
                <a:solidFill>
                  <a:schemeClr val="bg1"/>
                </a:solidFill>
              </a:rPr>
              <a:t>Madagascar.  </a:t>
            </a:r>
            <a:endParaRPr lang="en-US" sz="10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818" y="914401"/>
            <a:ext cx="3335852" cy="333585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4473" y="914401"/>
            <a:ext cx="3347128" cy="334712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6"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6"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 name="Google Shape;132;p6"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6" descr="https://www.cpc.ncep.noaa.gov/products/international/africa_arc/africa_arc_7day_af_obs.gif"/>
          <p:cNvSpPr/>
          <p:nvPr/>
        </p:nvSpPr>
        <p:spPr>
          <a:xfrm>
            <a:off x="765175" y="345394"/>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6"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6"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6"/>
          <p:cNvSpPr txBox="1"/>
          <p:nvPr/>
        </p:nvSpPr>
        <p:spPr>
          <a:xfrm>
            <a:off x="81954" y="4588818"/>
            <a:ext cx="8949026" cy="2246729"/>
          </a:xfrm>
          <a:prstGeom prst="rect">
            <a:avLst/>
          </a:prstGeom>
          <a:noFill/>
          <a:ln>
            <a:noFill/>
          </a:ln>
        </p:spPr>
        <p:txBody>
          <a:bodyPr spcFirstLastPara="1" wrap="square" lIns="91425" tIns="45700" rIns="91425" bIns="45700" anchor="t" anchorCtr="0">
            <a:spAutoFit/>
          </a:bodyPr>
          <a:lstStyle/>
          <a:p>
            <a:pPr algn="just"/>
            <a:r>
              <a:rPr lang="en-US" sz="1000" b="1" dirty="0">
                <a:solidFill>
                  <a:schemeClr val="bg1"/>
                </a:solidFill>
              </a:rPr>
              <a:t>During the past 7 days, in East Africa, rainfall was above-average in central and southwestern Ethiopia, eastern Eritrea, Djibouti, southeastern South Sudan, western and southern Kenya, northwestern Somalia, east-central Uganda, and western, central, and parts of southern Tanzania. Rainfall was below average in parts of western Ethiopia, western and central South Sudan, western and southeastern Uganda, eastern Burundi, eastern Rwanda, and far southwestern Kenya. In central Africa, rainfall was above-average in south-central Central African Republic (CAR), parts of northwestern and northeastern Democratic Republic of Congo (DRC), central Gabon, parts of southwestern Congo, and southwestern Cameroon. Rainfall was below-average in Equatorial Guinea, central and southeastern Cameroon, northern and central Congo, western and southeastern Central African Republic (CAR), western and eastern Gabon, and north-central, central, and southern DRC. In West Africa, rainfall was above-average in northwestern Cote d’Ivoire, central Ghana, southeastern Guinea, and central and southern Togo. Rainfall was below-average in parts of southwestern and southeastern Cote d’Ivoire, southwestern Ghana, and southern Nigeria. In southern Africa, rainfall was above-average in west-central Angola, northwestern and central Namibia, west-central Botswana, northwestern, parts of central, and southern Mozambique, northern Malawi, eastern </a:t>
            </a:r>
            <a:r>
              <a:rPr lang="en-US" sz="1000" b="1" dirty="0" err="1">
                <a:solidFill>
                  <a:schemeClr val="bg1"/>
                </a:solidFill>
              </a:rPr>
              <a:t>Eswatini</a:t>
            </a:r>
            <a:r>
              <a:rPr lang="en-US" sz="1000" b="1" dirty="0">
                <a:solidFill>
                  <a:schemeClr val="bg1"/>
                </a:solidFill>
              </a:rPr>
              <a:t>, southeastern and parts of central South Africa, and northern and eastern Madagascar. Rainfall was below-average in northwestern, central, southern, and eastern Angola, Zambia, most of Malawi, most of northern and central Mozambique, central and southwestern Zimbabwe, eastern Botswana, and west-central and southern Madagascar.</a:t>
            </a:r>
          </a:p>
          <a:p>
            <a:pPr algn="just"/>
            <a:endParaRPr lang="en-US" sz="1000" b="1"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787" y="995534"/>
            <a:ext cx="3473388" cy="347338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3199" y="995611"/>
            <a:ext cx="3473388" cy="347338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Atmospheric Circulation:</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45" name="Google Shape;145;p7"/>
          <p:cNvSpPr txBox="1"/>
          <p:nvPr/>
        </p:nvSpPr>
        <p:spPr>
          <a:xfrm>
            <a:off x="117008" y="5477224"/>
            <a:ext cx="8821208" cy="1015622"/>
          </a:xfrm>
          <a:prstGeom prst="rect">
            <a:avLst/>
          </a:prstGeom>
          <a:noFill/>
          <a:ln>
            <a:noFill/>
          </a:ln>
        </p:spPr>
        <p:txBody>
          <a:bodyPr spcFirstLastPara="1" wrap="square" lIns="91425" tIns="45700" rIns="91425" bIns="45700" anchor="t" anchorCtr="0">
            <a:spAutoFit/>
          </a:bodyPr>
          <a:lstStyle/>
          <a:p>
            <a:pPr algn="just" fontAlgn="base"/>
            <a:r>
              <a:rPr lang="en-US" sz="1000" b="1" dirty="0">
                <a:solidFill>
                  <a:schemeClr val="bg1"/>
                </a:solidFill>
              </a:rPr>
              <a:t>At 700-hPa level (left panel), an area of </a:t>
            </a:r>
            <a:r>
              <a:rPr lang="en-US" sz="1000" b="1" dirty="0" smtClean="0">
                <a:solidFill>
                  <a:schemeClr val="bg1"/>
                </a:solidFill>
              </a:rPr>
              <a:t>cyclonic </a:t>
            </a:r>
            <a:r>
              <a:rPr lang="en-US" sz="1000" b="1" dirty="0">
                <a:solidFill>
                  <a:schemeClr val="bg1"/>
                </a:solidFill>
              </a:rPr>
              <a:t>circulation at 700hPa (left panel) was observed across </a:t>
            </a:r>
            <a:r>
              <a:rPr lang="en-US" sz="1000" b="1" dirty="0" smtClean="0">
                <a:solidFill>
                  <a:schemeClr val="bg1"/>
                </a:solidFill>
              </a:rPr>
              <a:t>western South </a:t>
            </a:r>
            <a:r>
              <a:rPr lang="en-US" sz="1000" b="1" dirty="0">
                <a:solidFill>
                  <a:schemeClr val="bg1"/>
                </a:solidFill>
              </a:rPr>
              <a:t>Africa that may have contributed to the observed </a:t>
            </a:r>
            <a:r>
              <a:rPr lang="en-US" sz="1000" b="1" dirty="0" smtClean="0">
                <a:solidFill>
                  <a:schemeClr val="bg1"/>
                </a:solidFill>
              </a:rPr>
              <a:t>above</a:t>
            </a:r>
            <a:r>
              <a:rPr lang="en-US" sz="1000" b="1" dirty="0" smtClean="0">
                <a:solidFill>
                  <a:schemeClr val="bg1"/>
                </a:solidFill>
              </a:rPr>
              <a:t>-average </a:t>
            </a:r>
            <a:r>
              <a:rPr lang="en-US" sz="1000" b="1" dirty="0">
                <a:solidFill>
                  <a:schemeClr val="bg1"/>
                </a:solidFill>
              </a:rPr>
              <a:t>rainfall in </a:t>
            </a:r>
            <a:r>
              <a:rPr lang="en-US" sz="1000" b="1" dirty="0" smtClean="0">
                <a:solidFill>
                  <a:schemeClr val="bg1"/>
                </a:solidFill>
              </a:rPr>
              <a:t>central portions of the country. Cyclonic circulation was also observed near Mozambique and Madagascar, which was associated </a:t>
            </a:r>
            <a:r>
              <a:rPr lang="en-US" sz="1000" b="1" dirty="0" smtClean="0">
                <a:solidFill>
                  <a:schemeClr val="bg1"/>
                </a:solidFill>
              </a:rPr>
              <a:t>with Tropical Cyclone </a:t>
            </a:r>
            <a:r>
              <a:rPr lang="en-US" sz="1000" b="1" dirty="0" err="1" smtClean="0">
                <a:solidFill>
                  <a:schemeClr val="bg1"/>
                </a:solidFill>
              </a:rPr>
              <a:t>Gamane</a:t>
            </a:r>
            <a:r>
              <a:rPr lang="en-US" sz="1000" b="1" dirty="0" smtClean="0">
                <a:solidFill>
                  <a:schemeClr val="bg1"/>
                </a:solidFill>
              </a:rPr>
              <a:t>. </a:t>
            </a:r>
            <a:r>
              <a:rPr lang="en-US" sz="1000" b="1" dirty="0" smtClean="0">
                <a:solidFill>
                  <a:schemeClr val="bg1"/>
                </a:solidFill>
              </a:rPr>
              <a:t>Anomalous </a:t>
            </a:r>
            <a:r>
              <a:rPr lang="en-US" sz="1000" b="1" dirty="0">
                <a:solidFill>
                  <a:schemeClr val="bg1"/>
                </a:solidFill>
              </a:rPr>
              <a:t>wind </a:t>
            </a:r>
            <a:r>
              <a:rPr lang="en-US" sz="1000" b="1" dirty="0" smtClean="0">
                <a:solidFill>
                  <a:schemeClr val="bg1"/>
                </a:solidFill>
              </a:rPr>
              <a:t>divergence </a:t>
            </a:r>
            <a:r>
              <a:rPr lang="en-US" sz="1000" b="1" dirty="0">
                <a:solidFill>
                  <a:schemeClr val="bg1"/>
                </a:solidFill>
              </a:rPr>
              <a:t>at 700hPa across </a:t>
            </a:r>
            <a:r>
              <a:rPr lang="en-US" sz="1000" b="1" dirty="0" smtClean="0">
                <a:solidFill>
                  <a:schemeClr val="bg1"/>
                </a:solidFill>
              </a:rPr>
              <a:t>southern DRC, Zambia, and Angola may have resulted in the observed below-average rainfall across that region. At 200-hPa (</a:t>
            </a:r>
            <a:r>
              <a:rPr lang="en-US" sz="1000" b="1" dirty="0" smtClean="0">
                <a:solidFill>
                  <a:schemeClr val="bg1"/>
                </a:solidFill>
              </a:rPr>
              <a:t>right panel), and area of upper level divergence was observed in western and central portions of South Africa, likely contributing to the above-average rainfall. Upper-level convergence was observed in DRC and eastern Angola, likely contributing to the below-average rainfall.</a:t>
            </a:r>
            <a:endParaRPr lang="en-US" sz="1000" b="1"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994" y="1535102"/>
            <a:ext cx="3819618" cy="381961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1924" y="1535102"/>
            <a:ext cx="3828495" cy="3828495"/>
          </a:xfrm>
          <a:prstGeom prst="rect">
            <a:avLst/>
          </a:prstGeom>
        </p:spPr>
      </p:pic>
      <p:sp>
        <p:nvSpPr>
          <p:cNvPr id="12" name="Google Shape;148;p7"/>
          <p:cNvSpPr/>
          <p:nvPr/>
        </p:nvSpPr>
        <p:spPr>
          <a:xfrm rot="183199">
            <a:off x="2393661" y="3510388"/>
            <a:ext cx="880684" cy="613635"/>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48;p7"/>
          <p:cNvSpPr/>
          <p:nvPr/>
        </p:nvSpPr>
        <p:spPr>
          <a:xfrm rot="445454">
            <a:off x="6325167" y="4409740"/>
            <a:ext cx="656222" cy="501039"/>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148;p7"/>
          <p:cNvSpPr/>
          <p:nvPr/>
        </p:nvSpPr>
        <p:spPr>
          <a:xfrm rot="445454">
            <a:off x="3304732" y="3828107"/>
            <a:ext cx="656222" cy="501039"/>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148;p7"/>
          <p:cNvSpPr/>
          <p:nvPr/>
        </p:nvSpPr>
        <p:spPr>
          <a:xfrm rot="445454">
            <a:off x="2183915" y="4512943"/>
            <a:ext cx="656222" cy="501039"/>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48;p7"/>
          <p:cNvSpPr/>
          <p:nvPr/>
        </p:nvSpPr>
        <p:spPr>
          <a:xfrm rot="183199">
            <a:off x="6428453" y="3299548"/>
            <a:ext cx="768885" cy="956269"/>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37851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8"/>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8" descr="Clickable Image"/>
          <p:cNvPicPr preferRelativeResize="0"/>
          <p:nvPr/>
        </p:nvPicPr>
        <p:blipFill rotWithShape="1">
          <a:blip r:embed="rId3">
            <a:alphaModFix/>
          </a:blip>
          <a:srcRect/>
          <a:stretch/>
        </p:blipFill>
        <p:spPr>
          <a:xfrm>
            <a:off x="495713" y="556267"/>
            <a:ext cx="2894759" cy="2834057"/>
          </a:xfrm>
          <a:prstGeom prst="rect">
            <a:avLst/>
          </a:prstGeom>
          <a:noFill/>
          <a:ln w="38100" cap="flat" cmpd="sng">
            <a:solidFill>
              <a:srgbClr val="FFFF00"/>
            </a:solidFill>
            <a:prstDash val="solid"/>
            <a:miter lim="800000"/>
            <a:headEnd type="none" w="sm" len="sm"/>
            <a:tailEnd type="none" w="sm" len="sm"/>
          </a:ln>
        </p:spPr>
      </p:pic>
      <p:cxnSp>
        <p:nvCxnSpPr>
          <p:cNvPr id="158" name="Google Shape;158;p8"/>
          <p:cNvCxnSpPr/>
          <p:nvPr/>
        </p:nvCxnSpPr>
        <p:spPr>
          <a:xfrm flipH="1" flipV="1">
            <a:off x="2093976" y="2542033"/>
            <a:ext cx="2403596" cy="1530237"/>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8"/>
          <p:cNvCxnSpPr/>
          <p:nvPr/>
        </p:nvCxnSpPr>
        <p:spPr>
          <a:xfrm flipV="1">
            <a:off x="1284253" y="1944922"/>
            <a:ext cx="371798" cy="2001669"/>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8"/>
          <p:cNvSpPr txBox="1"/>
          <p:nvPr/>
        </p:nvSpPr>
        <p:spPr>
          <a:xfrm>
            <a:off x="85724" y="6075135"/>
            <a:ext cx="8946763" cy="553957"/>
          </a:xfrm>
          <a:prstGeom prst="rect">
            <a:avLst/>
          </a:prstGeom>
          <a:noFill/>
          <a:ln>
            <a:noFill/>
          </a:ln>
        </p:spPr>
        <p:txBody>
          <a:bodyPr spcFirstLastPara="1" wrap="square" lIns="91425" tIns="45700" rIns="91425" bIns="45700" anchor="t" anchorCtr="0">
            <a:spAutoFit/>
          </a:bodyPr>
          <a:lstStyle/>
          <a:p>
            <a:r>
              <a:rPr lang="en-US" sz="1000" b="1" dirty="0">
                <a:solidFill>
                  <a:schemeClr val="bg1"/>
                </a:solidFill>
              </a:rPr>
              <a:t>Daily evolution in rainfall at selected locations over the past 90 days shows growing deficits over </a:t>
            </a:r>
            <a:r>
              <a:rPr lang="en-US" sz="1000" b="1" dirty="0" smtClean="0">
                <a:solidFill>
                  <a:schemeClr val="bg1"/>
                </a:solidFill>
              </a:rPr>
              <a:t>much of Equatorial Guinea (bottom </a:t>
            </a:r>
            <a:r>
              <a:rPr lang="en-US" sz="1000" b="1" dirty="0">
                <a:solidFill>
                  <a:schemeClr val="bg1"/>
                </a:solidFill>
              </a:rPr>
              <a:t>left) and eastern Angola (bottom right). Conversely, rainfall surpluses persist in </a:t>
            </a:r>
            <a:r>
              <a:rPr lang="en-US" sz="1000" b="1" dirty="0" smtClean="0">
                <a:solidFill>
                  <a:schemeClr val="bg1"/>
                </a:solidFill>
              </a:rPr>
              <a:t>central, </a:t>
            </a:r>
            <a:r>
              <a:rPr lang="en-US" sz="1000" b="1" dirty="0" smtClean="0">
                <a:solidFill>
                  <a:schemeClr val="bg1"/>
                </a:solidFill>
              </a:rPr>
              <a:t>southern, </a:t>
            </a:r>
            <a:r>
              <a:rPr lang="en-US" sz="1000" b="1" dirty="0" smtClean="0">
                <a:solidFill>
                  <a:schemeClr val="bg1"/>
                </a:solidFill>
              </a:rPr>
              <a:t>and eastern Tanzania due </a:t>
            </a:r>
            <a:r>
              <a:rPr lang="en-US" sz="1000" b="1" dirty="0">
                <a:solidFill>
                  <a:schemeClr val="bg1"/>
                </a:solidFill>
              </a:rPr>
              <a:t>to heavy and above-average rainfall </a:t>
            </a:r>
            <a:r>
              <a:rPr lang="en-US" sz="1000" b="1" dirty="0" smtClean="0">
                <a:solidFill>
                  <a:schemeClr val="bg1"/>
                </a:solidFill>
              </a:rPr>
              <a:t>during last </a:t>
            </a:r>
            <a:r>
              <a:rPr lang="en-US" sz="1000" b="1" dirty="0" smtClean="0">
                <a:solidFill>
                  <a:schemeClr val="bg1"/>
                </a:solidFill>
              </a:rPr>
              <a:t>3 </a:t>
            </a:r>
            <a:r>
              <a:rPr lang="en-US" sz="1000" b="1" dirty="0" smtClean="0">
                <a:solidFill>
                  <a:schemeClr val="bg1"/>
                </a:solidFill>
              </a:rPr>
              <a:t>months (</a:t>
            </a:r>
            <a:r>
              <a:rPr lang="en-US" sz="1000" b="1" dirty="0">
                <a:solidFill>
                  <a:schemeClr val="bg1"/>
                </a:solidFill>
              </a:rPr>
              <a:t>top right). </a:t>
            </a:r>
            <a:endParaRPr lang="en-US" sz="1000" dirty="0">
              <a:solidFill>
                <a:schemeClr val="bg1"/>
              </a:solidFill>
            </a:endParaRPr>
          </a:p>
        </p:txBody>
      </p:sp>
      <p:cxnSp>
        <p:nvCxnSpPr>
          <p:cNvPr id="161" name="Google Shape;161;p8"/>
          <p:cNvCxnSpPr/>
          <p:nvPr/>
        </p:nvCxnSpPr>
        <p:spPr>
          <a:xfrm flipH="1">
            <a:off x="2743200" y="1944922"/>
            <a:ext cx="1670665" cy="423374"/>
          </a:xfrm>
          <a:prstGeom prst="straightConnector1">
            <a:avLst/>
          </a:prstGeom>
          <a:noFill/>
          <a:ln w="50800" cap="flat" cmpd="sng">
            <a:solidFill>
              <a:srgbClr val="FF0000"/>
            </a:solidFill>
            <a:prstDash val="solid"/>
            <a:round/>
            <a:headEnd type="none" w="sm" len="sm"/>
            <a:tailEnd type="triangle" w="med" len="med"/>
          </a:ln>
        </p:spPr>
      </p:cxn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0834" y="3390325"/>
            <a:ext cx="3236675" cy="251741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6230" y="609600"/>
            <a:ext cx="3365883" cy="261790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362" y="3579555"/>
            <a:ext cx="3041246" cy="236541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9"/>
          <p:cNvSpPr txBox="1"/>
          <p:nvPr/>
        </p:nvSpPr>
        <p:spPr>
          <a:xfrm>
            <a:off x="4830538" y="1562593"/>
            <a:ext cx="3909182"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09 – 15 </a:t>
            </a:r>
            <a:r>
              <a:rPr lang="en-US" sz="1600" b="1" dirty="0" smtClean="0">
                <a:solidFill>
                  <a:srgbClr val="FFFF00"/>
                </a:solidFill>
              </a:rPr>
              <a:t>Apr </a:t>
            </a:r>
            <a:r>
              <a:rPr lang="en-US" sz="1600" b="1" i="0" u="none" strike="noStrike" cap="none" dirty="0" smtClean="0">
                <a:solidFill>
                  <a:srgbClr val="FFFF00"/>
                </a:solidFill>
                <a:latin typeface="Arial"/>
                <a:ea typeface="Arial"/>
                <a:cs typeface="Arial"/>
                <a:sym typeface="Arial"/>
              </a:rPr>
              <a:t>2024</a:t>
            </a:r>
            <a:endParaRPr sz="1600" b="0" i="0" u="none" strike="noStrike" cap="none" dirty="0">
              <a:solidFill>
                <a:schemeClr val="dk1"/>
              </a:solidFill>
              <a:latin typeface="Arial"/>
              <a:ea typeface="Arial"/>
              <a:cs typeface="Arial"/>
              <a:sym typeface="Arial"/>
            </a:endParaRPr>
          </a:p>
        </p:txBody>
      </p:sp>
      <p:sp>
        <p:nvSpPr>
          <p:cNvPr id="172" name="Google Shape;172;p9"/>
          <p:cNvSpPr txBox="1"/>
          <p:nvPr/>
        </p:nvSpPr>
        <p:spPr>
          <a:xfrm>
            <a:off x="259927" y="5103524"/>
            <a:ext cx="8776545" cy="1169511"/>
          </a:xfrm>
          <a:prstGeom prst="rect">
            <a:avLst/>
          </a:prstGeom>
          <a:noFill/>
          <a:ln>
            <a:noFill/>
          </a:ln>
        </p:spPr>
        <p:txBody>
          <a:bodyPr spcFirstLastPara="1" wrap="square" lIns="91425" tIns="45700" rIns="91425" bIns="45700" anchor="t" anchorCtr="0">
            <a:spAutoFit/>
          </a:bodyPr>
          <a:lstStyle/>
          <a:p>
            <a:pPr algn="just" fontAlgn="base"/>
            <a:r>
              <a:rPr lang="en-US" sz="1000" b="1" dirty="0">
                <a:solidFill>
                  <a:schemeClr val="bg1"/>
                </a:solidFill>
              </a:rPr>
              <a:t>For week-1 (left panel) the NCEP GEFS indicates a moderate to high chance (over 70%) for rainfall to exceed 50 mm over Equatorial Guinea, </a:t>
            </a:r>
            <a:r>
              <a:rPr lang="en-US" sz="1000" b="1" dirty="0" smtClean="0">
                <a:solidFill>
                  <a:schemeClr val="bg1"/>
                </a:solidFill>
              </a:rPr>
              <a:t>parts of central Gabon, southwestern Cameroon, eastern DRC, northeastern and central Angola, Rwanda, Burundi, central and southern Uganda, northern, western, eastern, and southern Tanzania, northern Zambia, northeastern Malawi, northeastern, southwestern, parts of central, and southeastern Kenya, parts of southwestern Somalia, central, southwestern, and south-central Ethiopia, and parts of eastern and northwestern Madagascar. </a:t>
            </a:r>
            <a:r>
              <a:rPr lang="en-US" sz="1000" b="1" dirty="0">
                <a:solidFill>
                  <a:schemeClr val="bg1"/>
                </a:solidFill>
              </a:rPr>
              <a:t>For week-2 (right panel), NCEP GEFS indicates a moderate to high chance (over 70%) for rainfall to exceed 50 mm </a:t>
            </a:r>
            <a:r>
              <a:rPr lang="en-US" sz="1000" b="1" dirty="0" smtClean="0">
                <a:solidFill>
                  <a:schemeClr val="bg1"/>
                </a:solidFill>
              </a:rPr>
              <a:t>in southwestern Cameroon, Equatorial Guinea, western and south-central Gabon, east-central and southeastern DRC, western Rwanda, Burundi, east-central Angola, northern Zambia, and western, parts of south-central, and parts of southeastern Tanzania. </a:t>
            </a:r>
            <a:endParaRPr lang="en-US" sz="1000" b="1" dirty="0">
              <a:solidFill>
                <a:schemeClr val="bg1"/>
              </a:solidFill>
            </a:endParaRPr>
          </a:p>
        </p:txBody>
      </p:sp>
      <p:sp>
        <p:nvSpPr>
          <p:cNvPr id="173" name="Google Shape;173;p9"/>
          <p:cNvSpPr txBox="1"/>
          <p:nvPr/>
        </p:nvSpPr>
        <p:spPr>
          <a:xfrm>
            <a:off x="318866" y="1562593"/>
            <a:ext cx="4179231"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dirty="0">
                <a:solidFill>
                  <a:srgbClr val="FFFF00"/>
                </a:solidFill>
                <a:latin typeface="Arial"/>
                <a:ea typeface="Arial"/>
                <a:cs typeface="Arial"/>
                <a:sym typeface="Arial"/>
              </a:rPr>
              <a:t>Week-1, Valid: </a:t>
            </a:r>
            <a:r>
              <a:rPr lang="en-US" sz="1600" b="1" dirty="0" smtClean="0">
                <a:solidFill>
                  <a:srgbClr val="FFFF00"/>
                </a:solidFill>
              </a:rPr>
              <a:t>02</a:t>
            </a:r>
            <a:r>
              <a:rPr lang="en-US" sz="1600" b="1" dirty="0" smtClean="0">
                <a:solidFill>
                  <a:srgbClr val="FFFF00"/>
                </a:solidFill>
              </a:rPr>
              <a:t> </a:t>
            </a:r>
            <a:r>
              <a:rPr lang="en-US" sz="1600" b="1" dirty="0" smtClean="0">
                <a:solidFill>
                  <a:srgbClr val="FFFF00"/>
                </a:solidFill>
              </a:rPr>
              <a:t>– </a:t>
            </a:r>
            <a:r>
              <a:rPr lang="en-US" sz="1600" b="1" dirty="0" smtClean="0">
                <a:solidFill>
                  <a:srgbClr val="FFFF00"/>
                </a:solidFill>
              </a:rPr>
              <a:t>08 </a:t>
            </a:r>
            <a:r>
              <a:rPr lang="en-US" sz="1600" b="1" dirty="0" smtClean="0">
                <a:solidFill>
                  <a:srgbClr val="FFFF00"/>
                </a:solidFill>
              </a:rPr>
              <a:t>Apr </a:t>
            </a:r>
            <a:r>
              <a:rPr lang="en-US" sz="1600" b="1" i="0" u="none" strike="noStrike" cap="none" dirty="0" smtClean="0">
                <a:solidFill>
                  <a:srgbClr val="FFFF00"/>
                </a:solidFill>
                <a:latin typeface="Arial"/>
                <a:ea typeface="Arial"/>
                <a:cs typeface="Arial"/>
                <a:sym typeface="Arial"/>
              </a:rPr>
              <a:t>2024</a:t>
            </a:r>
            <a:endParaRP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362" y="1901107"/>
            <a:ext cx="4105939" cy="307945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3594" y="1901107"/>
            <a:ext cx="4105940" cy="307945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6836</TotalTime>
  <Words>3187</Words>
  <Application>Microsoft Office PowerPoint</Application>
  <PresentationFormat>On-screen Show (4:3)</PresentationFormat>
  <Paragraphs>59</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Justin Hicks</cp:lastModifiedBy>
  <cp:revision>636</cp:revision>
  <cp:lastPrinted>2023-11-06T15:14:42Z</cp:lastPrinted>
  <dcterms:modified xsi:type="dcterms:W3CDTF">2024-04-01T17:48:22Z</dcterms:modified>
</cp:coreProperties>
</file>