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8" r:id="rId8"/>
    <p:sldId id="263" r:id="rId9"/>
    <p:sldId id="264" r:id="rId10"/>
    <p:sldId id="609" r:id="rId11"/>
    <p:sldId id="610" r:id="rId12"/>
    <p:sldId id="267" r:id="rId13"/>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jV2M/1X+ImpX15arA3hvDJUdaw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34" autoAdjust="0"/>
    <p:restoredTop sz="94231"/>
  </p:normalViewPr>
  <p:slideViewPr>
    <p:cSldViewPr snapToGrid="0">
      <p:cViewPr varScale="1">
        <p:scale>
          <a:sx n="66" d="100"/>
          <a:sy n="66" d="100"/>
        </p:scale>
        <p:origin x="31" y="6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200" tIns="45600" rIns="91200" bIns="456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200" tIns="45600" rIns="91200" bIns="456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6975"/>
            <a:ext cx="3027363" cy="465138"/>
          </a:xfrm>
          <a:prstGeom prst="rect">
            <a:avLst/>
          </a:prstGeom>
          <a:noFill/>
          <a:ln>
            <a:noFill/>
          </a:ln>
        </p:spPr>
        <p:txBody>
          <a:bodyPr spcFirstLastPara="1" wrap="square" lIns="91200" tIns="45600" rIns="91200" bIns="456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0: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0: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41107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9" name="Google Shape;189;p1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1: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015903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p3: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Clr>
                <a:schemeClr val="dk1"/>
              </a:buClr>
              <a:buSzPts val="1200"/>
              <a:buFont typeface="Calibri"/>
              <a:buNone/>
            </a:pPr>
            <a:endParaRPr sz="1200" b="0" dirty="0">
              <a:solidFill>
                <a:schemeClr val="dk1"/>
              </a:solidFill>
            </a:endParaRPr>
          </a:p>
        </p:txBody>
      </p:sp>
      <p:sp>
        <p:nvSpPr>
          <p:cNvPr id="102" name="Google Shape;102;p3: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4: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4: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5: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
        <p:nvSpPr>
          <p:cNvPr id="118" name="Google Shape;118;p5: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6: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solidFill>
                <a:schemeClr val="dk1"/>
              </a:solidFill>
            </a:endParaRPr>
          </a:p>
        </p:txBody>
      </p:sp>
      <p:sp>
        <p:nvSpPr>
          <p:cNvPr id="127" name="Google Shape;127;p6: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1" name="Google Shape;141;p7: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
        <p:nvSpPr>
          <p:cNvPr id="142" name="Google Shape;142;p7: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582271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8: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7" name="Google Shape;167;p9: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
        <p:nvSpPr>
          <p:cNvPr id="168" name="Google Shape;168;p9: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14"/>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1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2857500" y="419100"/>
            <a:ext cx="4114800" cy="723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4876800" y="2438400"/>
            <a:ext cx="54864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143000" y="685800"/>
            <a:ext cx="5486400" cy="5334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15"/>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15"/>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15"/>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5"/>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16"/>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a:endParaRPr/>
          </a:p>
        </p:txBody>
      </p:sp>
      <p:sp>
        <p:nvSpPr>
          <p:cNvPr id="33" name="Google Shape;33;p17"/>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9" name="Google Shape;39;p18"/>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8"/>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19"/>
          <p:cNvSpPr txBox="1">
            <a:spLocks noGrp="1"/>
          </p:cNvSpPr>
          <p:nvPr>
            <p:ph type="body" idx="1"/>
          </p:nvPr>
        </p:nvSpPr>
        <p:spPr>
          <a:xfrm>
            <a:off x="12954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5" name="Google Shape;45;p19"/>
          <p:cNvSpPr txBox="1">
            <a:spLocks noGrp="1"/>
          </p:cNvSpPr>
          <p:nvPr>
            <p:ph type="body" idx="2"/>
          </p:nvPr>
        </p:nvSpPr>
        <p:spPr>
          <a:xfrm>
            <a:off x="49911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6" name="Google Shape;46;p19"/>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2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2" name="Google Shape;52;p2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3" name="Google Shape;53;p2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4" name="Google Shape;54;p2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5" name="Google Shape;55;p20"/>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1" name="Google Shape;61;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2" name="Google Shape;62;p2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22"/>
          <p:cNvSpPr>
            <a:spLocks noGrp="1"/>
          </p:cNvSpPr>
          <p:nvPr>
            <p:ph type="pic" idx="2"/>
          </p:nvPr>
        </p:nvSpPr>
        <p:spPr>
          <a:xfrm>
            <a:off x="1792288" y="612775"/>
            <a:ext cx="5486400" cy="4114800"/>
          </a:xfrm>
          <a:prstGeom prst="rect">
            <a:avLst/>
          </a:prstGeom>
          <a:noFill/>
          <a:ln>
            <a:noFill/>
          </a:ln>
        </p:spPr>
      </p:sp>
      <p:sp>
        <p:nvSpPr>
          <p:cNvPr id="68" name="Google Shape;68;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2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3"/>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685800" y="228600"/>
            <a:ext cx="7696200" cy="365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dirty="0">
                <a:solidFill>
                  <a:srgbClr val="FFFF00"/>
                </a:solidFill>
                <a:latin typeface="Arial"/>
                <a:ea typeface="Arial"/>
                <a:cs typeface="Arial"/>
                <a:sym typeface="Arial"/>
              </a:rPr>
              <a:t>The African Monsoon Recent Evolution and Current Status</a:t>
            </a:r>
            <a:br>
              <a:rPr lang="en-US" b="1" dirty="0">
                <a:solidFill>
                  <a:srgbClr val="FFFF00"/>
                </a:solidFill>
                <a:latin typeface="Arial"/>
                <a:ea typeface="Arial"/>
                <a:cs typeface="Arial"/>
                <a:sym typeface="Arial"/>
              </a:rPr>
            </a:br>
            <a:r>
              <a:rPr lang="en-US" b="1" dirty="0">
                <a:solidFill>
                  <a:srgbClr val="FFFF00"/>
                </a:solidFill>
                <a:latin typeface="Arial"/>
                <a:ea typeface="Arial"/>
                <a:cs typeface="Arial"/>
                <a:sym typeface="Arial"/>
              </a:rPr>
              <a:t/>
            </a:r>
            <a:br>
              <a:rPr lang="en-US" b="1" dirty="0">
                <a:solidFill>
                  <a:srgbClr val="FFFF00"/>
                </a:solidFill>
                <a:latin typeface="Arial"/>
                <a:ea typeface="Arial"/>
                <a:cs typeface="Arial"/>
                <a:sym typeface="Arial"/>
              </a:rPr>
            </a:br>
            <a:r>
              <a:rPr lang="en-US" b="1" dirty="0">
                <a:solidFill>
                  <a:srgbClr val="FFFF00"/>
                </a:solidFill>
                <a:latin typeface="Arial"/>
                <a:ea typeface="Arial"/>
                <a:cs typeface="Arial"/>
                <a:sym typeface="Arial"/>
              </a:rPr>
              <a:t>Include Week-1 and Week-2 Outlooks </a:t>
            </a:r>
            <a:endParaRPr dirty="0"/>
          </a:p>
        </p:txBody>
      </p:sp>
      <p:sp>
        <p:nvSpPr>
          <p:cNvPr id="90" name="Google Shape;90;p1"/>
          <p:cNvSpPr txBox="1"/>
          <p:nvPr/>
        </p:nvSpPr>
        <p:spPr>
          <a:xfrm>
            <a:off x="1676400" y="4318000"/>
            <a:ext cx="6096000" cy="8682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Update prepared </a:t>
            </a:r>
            <a:endParaRPr lang="en-US"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1" dirty="0" smtClean="0">
                <a:solidFill>
                  <a:schemeClr val="lt1"/>
                </a:solidFill>
              </a:rPr>
              <a:t>15</a:t>
            </a:r>
            <a:r>
              <a:rPr lang="en-US" sz="2800" b="1" i="0" u="none" strike="noStrike" cap="none" dirty="0" smtClean="0">
                <a:solidFill>
                  <a:schemeClr val="lt1"/>
                </a:solidFill>
                <a:latin typeface="Arial"/>
                <a:ea typeface="Arial"/>
                <a:cs typeface="Arial"/>
                <a:sym typeface="Arial"/>
              </a:rPr>
              <a:t> </a:t>
            </a:r>
            <a:r>
              <a:rPr lang="en-US" sz="2800" b="1" i="0" u="none" strike="noStrike" cap="none" dirty="0" smtClean="0">
                <a:solidFill>
                  <a:schemeClr val="lt1"/>
                </a:solidFill>
                <a:latin typeface="Arial"/>
                <a:ea typeface="Arial"/>
                <a:cs typeface="Arial"/>
                <a:sym typeface="Arial"/>
              </a:rPr>
              <a:t>April 2024</a:t>
            </a:r>
            <a:endParaRPr lang="en-US" sz="2800" b="1" i="0" u="none" strike="noStrike" cap="none" dirty="0">
              <a:solidFill>
                <a:schemeClr val="lt1"/>
              </a:solidFill>
              <a:latin typeface="Times New Roman"/>
              <a:ea typeface="Times New Roman"/>
              <a:cs typeface="Times New Roman"/>
              <a:sym typeface="Times New Roman"/>
            </a:endParaRPr>
          </a:p>
        </p:txBody>
      </p:sp>
      <p:sp>
        <p:nvSpPr>
          <p:cNvPr id="91" name="Google Shape;91;p1"/>
          <p:cNvSpPr txBox="1"/>
          <p:nvPr/>
        </p:nvSpPr>
        <p:spPr>
          <a:xfrm>
            <a:off x="85458" y="5618000"/>
            <a:ext cx="8957736"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For more information, visit: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hlink"/>
                </a:solidFill>
                <a:latin typeface="Arial"/>
                <a:ea typeface="Arial"/>
                <a:cs typeface="Arial"/>
                <a:sym typeface="Arial"/>
                <a:hlinkClick r:id="rId3"/>
              </a:rPr>
              <a:t>http://www.cpc.ncep.noaa.gov/products/Global_Monsoons/African_Monsoons/precip_monitoring.shtml</a:t>
            </a:r>
            <a:r>
              <a:rPr lang="en-US" sz="1400" b="1"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0"/>
          <p:cNvSpPr txBox="1"/>
          <p:nvPr/>
        </p:nvSpPr>
        <p:spPr>
          <a:xfrm>
            <a:off x="6400800" y="24384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82" name="Google Shape;182;p10"/>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83" name="Google Shape;183;p10"/>
          <p:cNvSpPr txBox="1"/>
          <p:nvPr/>
        </p:nvSpPr>
        <p:spPr>
          <a:xfrm>
            <a:off x="671256" y="227898"/>
            <a:ext cx="7696200" cy="67097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FFFF00"/>
                </a:solidFill>
                <a:latin typeface="Arial"/>
                <a:ea typeface="Arial"/>
                <a:cs typeface="Arial"/>
                <a:sym typeface="Arial"/>
              </a:rPr>
              <a:t>Week-1 Precipitation </a:t>
            </a:r>
            <a:r>
              <a:rPr lang="en-US" sz="2400" b="1" i="0" u="none" strike="noStrike" cap="none" dirty="0" smtClean="0">
                <a:solidFill>
                  <a:srgbClr val="FFFF00"/>
                </a:solidFill>
                <a:latin typeface="Arial"/>
                <a:ea typeface="Arial"/>
                <a:cs typeface="Arial"/>
                <a:sym typeface="Arial"/>
              </a:rPr>
              <a:t>Outlooks</a:t>
            </a:r>
            <a:endParaRPr sz="2400" b="1" i="0" u="none" strike="noStrike" cap="none" dirty="0">
              <a:solidFill>
                <a:srgbClr val="FFFF00"/>
              </a:solidFill>
              <a:latin typeface="Arial"/>
              <a:ea typeface="Arial"/>
              <a:cs typeface="Arial"/>
              <a:sym typeface="Arial"/>
            </a:endParaRPr>
          </a:p>
        </p:txBody>
      </p:sp>
      <p:sp>
        <p:nvSpPr>
          <p:cNvPr id="184" name="Google Shape;184;p10"/>
          <p:cNvSpPr txBox="1"/>
          <p:nvPr/>
        </p:nvSpPr>
        <p:spPr>
          <a:xfrm>
            <a:off x="387206" y="1022999"/>
            <a:ext cx="32565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None/>
            </a:pPr>
            <a:r>
              <a:rPr lang="en-US" sz="1600" b="1" dirty="0" smtClean="0">
                <a:solidFill>
                  <a:srgbClr val="FFFF00"/>
                </a:solidFill>
              </a:rPr>
              <a:t>16</a:t>
            </a:r>
            <a:r>
              <a:rPr lang="en-US" sz="1600" b="1" dirty="0" smtClean="0">
                <a:solidFill>
                  <a:srgbClr val="FFFF00"/>
                </a:solidFill>
              </a:rPr>
              <a:t> </a:t>
            </a:r>
            <a:r>
              <a:rPr lang="en-US" sz="1600" b="1" i="0" u="none" strike="noStrike" cap="none" dirty="0" smtClean="0">
                <a:solidFill>
                  <a:srgbClr val="FFFF00"/>
                </a:solidFill>
                <a:latin typeface="Arial"/>
                <a:ea typeface="Arial"/>
                <a:cs typeface="Arial"/>
                <a:sym typeface="Arial"/>
              </a:rPr>
              <a:t>– </a:t>
            </a:r>
            <a:r>
              <a:rPr lang="en-US" sz="1600" b="1" dirty="0" smtClean="0">
                <a:solidFill>
                  <a:srgbClr val="FFFF00"/>
                </a:solidFill>
              </a:rPr>
              <a:t>22</a:t>
            </a:r>
            <a:r>
              <a:rPr lang="en-US" sz="1600" b="1" dirty="0" smtClean="0">
                <a:solidFill>
                  <a:srgbClr val="FFFF00"/>
                </a:solidFill>
              </a:rPr>
              <a:t> </a:t>
            </a:r>
            <a:r>
              <a:rPr lang="en-US" sz="1600" b="1" dirty="0" smtClean="0">
                <a:solidFill>
                  <a:srgbClr val="FFFF00"/>
                </a:solidFill>
              </a:rPr>
              <a:t>Apr</a:t>
            </a:r>
            <a:r>
              <a:rPr lang="en-US" sz="1600" b="1" i="0" u="none" strike="noStrike" cap="none" dirty="0" smtClean="0">
                <a:solidFill>
                  <a:srgbClr val="FFFF00"/>
                </a:solidFill>
                <a:latin typeface="Arial"/>
                <a:ea typeface="Arial"/>
                <a:cs typeface="Arial"/>
                <a:sym typeface="Arial"/>
              </a:rPr>
              <a:t> 2024</a:t>
            </a:r>
            <a:endParaRPr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016" y="1361699"/>
            <a:ext cx="4011601" cy="5191484"/>
          </a:xfrm>
          <a:prstGeom prst="rect">
            <a:avLst/>
          </a:prstGeom>
        </p:spPr>
      </p:pic>
      <p:sp>
        <p:nvSpPr>
          <p:cNvPr id="11" name="Text Box 8"/>
          <p:cNvSpPr txBox="1">
            <a:spLocks noChangeArrowheads="1"/>
          </p:cNvSpPr>
          <p:nvPr/>
        </p:nvSpPr>
        <p:spPr bwMode="auto">
          <a:xfrm>
            <a:off x="4656108" y="2041436"/>
            <a:ext cx="4016838" cy="4217565"/>
          </a:xfrm>
          <a:prstGeom prst="rect">
            <a:avLst/>
          </a:prstGeom>
          <a:noFill/>
          <a:ln>
            <a:noFill/>
          </a:ln>
          <a:extLst/>
        </p:spPr>
        <p:txBody>
          <a:bodyPr wrap="square">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indent="0" algn="just" fontAlgn="base">
              <a:spcBef>
                <a:spcPts val="0"/>
              </a:spcBef>
              <a:buNone/>
            </a:pPr>
            <a:r>
              <a:rPr lang="en-US" sz="1200" b="1" dirty="0" smtClean="0">
                <a:solidFill>
                  <a:schemeClr val="bg1"/>
                </a:solidFill>
                <a:latin typeface="Arial" panose="020B0604020202020204" pitchFamily="34" charset="0"/>
              </a:rPr>
              <a:t>1. The </a:t>
            </a:r>
            <a:r>
              <a:rPr lang="en-US" sz="1200" b="1" dirty="0">
                <a:solidFill>
                  <a:schemeClr val="bg1"/>
                </a:solidFill>
                <a:latin typeface="Arial" panose="020B0604020202020204" pitchFamily="34" charset="0"/>
              </a:rPr>
              <a:t>probabilistic forecasts call for above 50% chance for weekly rainfall to be above-normal (above the upper </a:t>
            </a:r>
            <a:r>
              <a:rPr lang="en-US" sz="1200" b="1" dirty="0" err="1">
                <a:solidFill>
                  <a:schemeClr val="bg1"/>
                </a:solidFill>
                <a:latin typeface="Arial" panose="020B0604020202020204" pitchFamily="34" charset="0"/>
              </a:rPr>
              <a:t>tercile</a:t>
            </a:r>
            <a:r>
              <a:rPr lang="en-US" sz="1200" b="1" dirty="0">
                <a:solidFill>
                  <a:schemeClr val="bg1"/>
                </a:solidFill>
                <a:latin typeface="Arial" panose="020B0604020202020204" pitchFamily="34" charset="0"/>
              </a:rPr>
              <a:t>) over southern Liberia, Cote d’Ivoire, Ghana, Ethiopia, Somalia, southern Kenya, eastern Tanzania, northern Mozambique, southern DRC, northern Angola, and northern Madagascar. There is above 65% chance for above-normal rainfall over Liberia, Cote d’Ivoire, Ghana, southern DRC, northern Angola, eastern Ethiopia, Somalia, southern Kenya, and northeastern Mozambique. </a:t>
            </a:r>
            <a:endParaRPr lang="en-US" sz="1200" b="1" dirty="0" smtClean="0">
              <a:solidFill>
                <a:schemeClr val="bg1"/>
              </a:solidFill>
              <a:latin typeface="Arial" panose="020B0604020202020204" pitchFamily="34" charset="0"/>
            </a:endParaRPr>
          </a:p>
          <a:p>
            <a:pPr marL="0" indent="0" algn="just" fontAlgn="base">
              <a:spcBef>
                <a:spcPts val="0"/>
              </a:spcBef>
              <a:buNone/>
            </a:pPr>
            <a:endParaRPr lang="en-US" sz="1200" b="1" dirty="0">
              <a:solidFill>
                <a:schemeClr val="bg1"/>
              </a:solidFill>
              <a:latin typeface="Calibri" panose="020F0502020204030204" pitchFamily="34" charset="0"/>
            </a:endParaRPr>
          </a:p>
          <a:p>
            <a:pPr marL="0" indent="0" algn="just" fontAlgn="base">
              <a:spcBef>
                <a:spcPts val="220"/>
              </a:spcBef>
              <a:buNone/>
            </a:pPr>
            <a:r>
              <a:rPr lang="en-US" sz="1200" b="1" dirty="0" smtClean="0">
                <a:solidFill>
                  <a:schemeClr val="bg1"/>
                </a:solidFill>
                <a:latin typeface="Arial" panose="020B0604020202020204" pitchFamily="34" charset="0"/>
              </a:rPr>
              <a:t>2. The </a:t>
            </a:r>
            <a:r>
              <a:rPr lang="en-US" sz="1200" b="1" dirty="0">
                <a:solidFill>
                  <a:schemeClr val="bg1"/>
                </a:solidFill>
                <a:latin typeface="Arial" panose="020B0604020202020204" pitchFamily="34" charset="0"/>
              </a:rPr>
              <a:t>probabilistic forecasts call for above 50% chance for weekly total rainfall to be below-normal (below the lower </a:t>
            </a:r>
            <a:r>
              <a:rPr lang="en-US" sz="1200" b="1" dirty="0" err="1">
                <a:solidFill>
                  <a:schemeClr val="bg1"/>
                </a:solidFill>
                <a:latin typeface="Arial" panose="020B0604020202020204" pitchFamily="34" charset="0"/>
              </a:rPr>
              <a:t>tercile</a:t>
            </a:r>
            <a:r>
              <a:rPr lang="en-US" sz="1200" b="1" dirty="0">
                <a:solidFill>
                  <a:schemeClr val="bg1"/>
                </a:solidFill>
                <a:latin typeface="Arial" panose="020B0604020202020204" pitchFamily="34" charset="0"/>
              </a:rPr>
              <a:t>) over northern Cote d’Ivoire, Ghana, Togo, Benin, Equatorial Guinea, Gabon, Cameroon, CAR, central DRC, western Angola, southern South Africa and Mozambique. There is above 80% chance for below-normal rainfall over northern Ghana, southwestern CAR, central DRC and southern South Africa.</a:t>
            </a:r>
            <a:endParaRPr lang="en-US" sz="1200" b="1" dirty="0">
              <a:solidFill>
                <a:schemeClr val="bg1"/>
              </a:solidFill>
              <a:latin typeface="Calibri" panose="020F0502020204030204" pitchFamily="34" charset="0"/>
            </a:endParaRPr>
          </a:p>
          <a:p>
            <a:r>
              <a:rPr lang="en-US" sz="1200" dirty="0"/>
              <a:t/>
            </a:r>
            <a:br>
              <a:rPr lang="en-US" sz="1200" dirty="0"/>
            </a:br>
            <a:endParaRPr lang="en-US" sz="1200" b="1" dirty="0">
              <a:solidFill>
                <a:schemeClr val="bg1"/>
              </a:solidFill>
              <a:latin typeface="+mj-lt"/>
            </a:endParaRPr>
          </a:p>
        </p:txBody>
      </p:sp>
    </p:spTree>
    <p:extLst>
      <p:ext uri="{BB962C8B-B14F-4D97-AF65-F5344CB8AC3E}">
        <p14:creationId xmlns:p14="http://schemas.microsoft.com/office/powerpoint/2010/main" val="2720518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1"/>
          <p:cNvSpPr txBox="1"/>
          <p:nvPr/>
        </p:nvSpPr>
        <p:spPr>
          <a:xfrm>
            <a:off x="6248400" y="23622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93" name="Google Shape;193;p11"/>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94" name="Google Shape;194;p11"/>
          <p:cNvSpPr txBox="1"/>
          <p:nvPr/>
        </p:nvSpPr>
        <p:spPr>
          <a:xfrm>
            <a:off x="356278" y="932155"/>
            <a:ext cx="34290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smtClean="0">
                <a:solidFill>
                  <a:srgbClr val="FFFF00"/>
                </a:solidFill>
              </a:rPr>
              <a:t>23</a:t>
            </a:r>
            <a:r>
              <a:rPr lang="en-US" sz="1600" b="1" dirty="0" smtClean="0">
                <a:solidFill>
                  <a:srgbClr val="FFFF00"/>
                </a:solidFill>
              </a:rPr>
              <a:t> </a:t>
            </a:r>
            <a:r>
              <a:rPr lang="en-US" sz="1600" b="1" i="0" u="none" strike="noStrike" cap="none" dirty="0" smtClean="0">
                <a:solidFill>
                  <a:srgbClr val="FFFF00"/>
                </a:solidFill>
                <a:latin typeface="Arial"/>
                <a:ea typeface="Arial"/>
                <a:cs typeface="Arial"/>
                <a:sym typeface="Arial"/>
              </a:rPr>
              <a:t>– </a:t>
            </a:r>
            <a:r>
              <a:rPr lang="en-US" sz="1600" b="1" dirty="0" smtClean="0">
                <a:solidFill>
                  <a:srgbClr val="FFFF00"/>
                </a:solidFill>
              </a:rPr>
              <a:t>29</a:t>
            </a:r>
            <a:r>
              <a:rPr lang="en-US" sz="1600" b="1" dirty="0" smtClean="0">
                <a:solidFill>
                  <a:srgbClr val="FFFF00"/>
                </a:solidFill>
              </a:rPr>
              <a:t> </a:t>
            </a:r>
            <a:r>
              <a:rPr lang="en-US" sz="1600" b="1" dirty="0" smtClean="0">
                <a:solidFill>
                  <a:srgbClr val="FFFF00"/>
                </a:solidFill>
              </a:rPr>
              <a:t>Apr </a:t>
            </a:r>
            <a:r>
              <a:rPr lang="en-US" sz="1600" b="1" i="0" u="none" strike="noStrike" cap="none" dirty="0" smtClean="0">
                <a:solidFill>
                  <a:srgbClr val="FFFF00"/>
                </a:solidFill>
                <a:latin typeface="Arial"/>
                <a:ea typeface="Arial"/>
                <a:cs typeface="Arial"/>
                <a:sym typeface="Arial"/>
              </a:rPr>
              <a:t>2024</a:t>
            </a:r>
            <a:endParaRPr sz="1400" b="0" i="0" u="none" strike="noStrike" cap="none" dirty="0">
              <a:solidFill>
                <a:srgbClr val="000000"/>
              </a:solidFill>
              <a:latin typeface="Arial"/>
              <a:ea typeface="Arial"/>
              <a:cs typeface="Arial"/>
              <a:sym typeface="Arial"/>
            </a:endParaRPr>
          </a:p>
        </p:txBody>
      </p:sp>
      <p:sp>
        <p:nvSpPr>
          <p:cNvPr id="195" name="Google Shape;195;p11"/>
          <p:cNvSpPr txBox="1"/>
          <p:nvPr/>
        </p:nvSpPr>
        <p:spPr>
          <a:xfrm>
            <a:off x="731178" y="279949"/>
            <a:ext cx="7696200" cy="65220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lang="en-US" sz="2400" b="1" i="0" u="none" strike="noStrike" cap="none" dirty="0" smtClean="0">
              <a:solidFill>
                <a:srgbClr val="FFFF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smtClean="0">
                <a:solidFill>
                  <a:srgbClr val="FFFF00"/>
                </a:solidFill>
                <a:latin typeface="Arial"/>
                <a:ea typeface="Arial"/>
                <a:cs typeface="Arial"/>
                <a:sym typeface="Arial"/>
              </a:rPr>
              <a:t>Week-2 </a:t>
            </a:r>
            <a:r>
              <a:rPr lang="en-US" sz="2400" b="1" i="0" u="none" strike="noStrike" cap="none" dirty="0">
                <a:solidFill>
                  <a:srgbClr val="FFFF00"/>
                </a:solidFill>
                <a:latin typeface="Arial"/>
                <a:ea typeface="Arial"/>
                <a:cs typeface="Arial"/>
                <a:sym typeface="Arial"/>
              </a:rPr>
              <a:t>Precipitation </a:t>
            </a:r>
            <a:r>
              <a:rPr lang="en-US" sz="2400" b="1" i="0" u="none" strike="noStrike" cap="none" dirty="0" smtClean="0">
                <a:solidFill>
                  <a:srgbClr val="FFFF00"/>
                </a:solidFill>
                <a:latin typeface="Arial"/>
                <a:ea typeface="Arial"/>
                <a:cs typeface="Arial"/>
                <a:sym typeface="Arial"/>
              </a:rPr>
              <a:t>Outlooks</a:t>
            </a:r>
            <a:br>
              <a:rPr lang="en-US" sz="2400" b="1" i="0" u="none" strike="noStrike" cap="none" dirty="0" smtClean="0">
                <a:solidFill>
                  <a:srgbClr val="FFFF00"/>
                </a:solidFill>
                <a:latin typeface="Arial"/>
                <a:ea typeface="Arial"/>
                <a:cs typeface="Arial"/>
                <a:sym typeface="Arial"/>
              </a:rPr>
            </a:br>
            <a:endParaRPr sz="2400" b="1" i="0" u="none" strike="noStrike" cap="none" dirty="0">
              <a:solidFill>
                <a:srgbClr val="FFFF00"/>
              </a:solidFill>
              <a:latin typeface="Arial"/>
              <a:ea typeface="Arial"/>
              <a:cs typeface="Arial"/>
              <a:sym typeface="Aria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1" y="1380548"/>
            <a:ext cx="3997035" cy="5172634"/>
          </a:xfrm>
          <a:prstGeom prst="rect">
            <a:avLst/>
          </a:prstGeom>
        </p:spPr>
      </p:pic>
      <p:sp>
        <p:nvSpPr>
          <p:cNvPr id="11" name="Text Box 8"/>
          <p:cNvSpPr txBox="1">
            <a:spLocks noChangeArrowheads="1"/>
          </p:cNvSpPr>
          <p:nvPr/>
        </p:nvSpPr>
        <p:spPr bwMode="auto">
          <a:xfrm>
            <a:off x="4579278" y="2232891"/>
            <a:ext cx="3938107" cy="3626634"/>
          </a:xfrm>
          <a:prstGeom prst="rect">
            <a:avLst/>
          </a:prstGeom>
          <a:noFill/>
          <a:ln>
            <a:noFill/>
          </a:ln>
          <a:extLst/>
        </p:spPr>
        <p:txBody>
          <a:bodyPr wrap="square">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indent="0" algn="just" fontAlgn="base">
              <a:spcBef>
                <a:spcPts val="0"/>
              </a:spcBef>
              <a:buNone/>
            </a:pPr>
            <a:r>
              <a:rPr lang="en-US" sz="1200" b="1" dirty="0" smtClean="0">
                <a:solidFill>
                  <a:schemeClr val="bg1"/>
                </a:solidFill>
                <a:latin typeface="Arial" panose="020B0604020202020204" pitchFamily="34" charset="0"/>
              </a:rPr>
              <a:t>1. The </a:t>
            </a:r>
            <a:r>
              <a:rPr lang="en-US" sz="1200" b="1" dirty="0">
                <a:solidFill>
                  <a:schemeClr val="bg1"/>
                </a:solidFill>
                <a:latin typeface="Arial" panose="020B0604020202020204" pitchFamily="34" charset="0"/>
              </a:rPr>
              <a:t>probabilistic forecasts call for above 50% chance for weekly rainfall to be below-normal (below the lower </a:t>
            </a:r>
            <a:r>
              <a:rPr lang="en-US" sz="1200" b="1" dirty="0" err="1">
                <a:solidFill>
                  <a:schemeClr val="bg1"/>
                </a:solidFill>
                <a:latin typeface="Arial" panose="020B0604020202020204" pitchFamily="34" charset="0"/>
              </a:rPr>
              <a:t>tercile</a:t>
            </a:r>
            <a:r>
              <a:rPr lang="en-US" sz="1200" b="1" dirty="0">
                <a:solidFill>
                  <a:schemeClr val="bg1"/>
                </a:solidFill>
                <a:latin typeface="Arial" panose="020B0604020202020204" pitchFamily="34" charset="0"/>
              </a:rPr>
              <a:t>) over Guinea, Sierra Leone, Cote d’Ivoire, eastern Nigeria, northern Cameroon, CAR, Equatorial Guinea, southeastern Tanzania, and northeastern Mozambique. There is above 80% chance for below-normal rainfall over Sierra Leone, Guinea, and central CAR</a:t>
            </a:r>
            <a:r>
              <a:rPr lang="en-US" sz="1200" b="1" dirty="0" smtClean="0">
                <a:solidFill>
                  <a:schemeClr val="bg1"/>
                </a:solidFill>
                <a:latin typeface="Arial" panose="020B0604020202020204" pitchFamily="34" charset="0"/>
              </a:rPr>
              <a:t>.</a:t>
            </a:r>
          </a:p>
          <a:p>
            <a:pPr marL="0" indent="0" algn="just" fontAlgn="base">
              <a:spcBef>
                <a:spcPts val="0"/>
              </a:spcBef>
              <a:buNone/>
            </a:pPr>
            <a:endParaRPr lang="en-US" sz="1200" b="1" dirty="0">
              <a:solidFill>
                <a:schemeClr val="bg1"/>
              </a:solidFill>
              <a:latin typeface="Calibri" panose="020F0502020204030204" pitchFamily="34" charset="0"/>
            </a:endParaRPr>
          </a:p>
          <a:p>
            <a:pPr marL="0" indent="0" algn="just" fontAlgn="base">
              <a:spcBef>
                <a:spcPts val="220"/>
              </a:spcBef>
              <a:buNone/>
            </a:pPr>
            <a:r>
              <a:rPr lang="en-US" sz="1200" b="1" dirty="0" smtClean="0">
                <a:solidFill>
                  <a:schemeClr val="bg1"/>
                </a:solidFill>
                <a:latin typeface="Arial" panose="020B0604020202020204" pitchFamily="34" charset="0"/>
              </a:rPr>
              <a:t>2.</a:t>
            </a:r>
            <a:r>
              <a:rPr lang="en-US" sz="1200" b="1" dirty="0">
                <a:solidFill>
                  <a:schemeClr val="bg1"/>
                </a:solidFill>
                <a:latin typeface="Arial" panose="020B0604020202020204" pitchFamily="34" charset="0"/>
              </a:rPr>
              <a:t> The probabilistic forecasts call for above 50% chance for weekly total rainfall to be above-normal (above the upper </a:t>
            </a:r>
            <a:r>
              <a:rPr lang="en-US" sz="1200" b="1" dirty="0" err="1">
                <a:solidFill>
                  <a:schemeClr val="bg1"/>
                </a:solidFill>
                <a:latin typeface="Arial" panose="020B0604020202020204" pitchFamily="34" charset="0"/>
              </a:rPr>
              <a:t>tercile</a:t>
            </a:r>
            <a:r>
              <a:rPr lang="en-US" sz="1200" b="1" dirty="0">
                <a:solidFill>
                  <a:schemeClr val="bg1"/>
                </a:solidFill>
                <a:latin typeface="Arial" panose="020B0604020202020204" pitchFamily="34" charset="0"/>
              </a:rPr>
              <a:t>) over Ethiopia, Somalia, Kenya, southeastern South Sudan, Uganda, Rwanda, Burundi, northern Tanzania, central DRC, northern Angola and Madagascar. There is above 80% chance for above-normal rainfall over southern Ethiopia and Somalia, southeastern South Sudan, Uganda, western Kenya, and northern Tanzania.</a:t>
            </a:r>
            <a:endParaRPr lang="en-US" sz="12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1992119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2"/>
          <p:cNvSpPr txBox="1">
            <a:spLocks noGrp="1"/>
          </p:cNvSpPr>
          <p:nvPr>
            <p:ph type="body" idx="1"/>
          </p:nvPr>
        </p:nvSpPr>
        <p:spPr>
          <a:xfrm>
            <a:off x="86809" y="640866"/>
            <a:ext cx="8981955" cy="5917294"/>
          </a:xfrm>
          <a:prstGeom prst="rect">
            <a:avLst/>
          </a:prstGeom>
          <a:noFill/>
          <a:ln>
            <a:noFill/>
          </a:ln>
        </p:spPr>
        <p:txBody>
          <a:bodyPr spcFirstLastPara="1" wrap="square" lIns="91425" tIns="45700" rIns="91425" bIns="45700" anchor="t" anchorCtr="0">
            <a:noAutofit/>
          </a:bodyPr>
          <a:lstStyle/>
          <a:p>
            <a:pPr marL="114300" indent="0" algn="just">
              <a:buClr>
                <a:schemeClr val="bg1"/>
              </a:buClr>
              <a:buSzPts val="950"/>
              <a:buNone/>
            </a:pPr>
            <a:endParaRPr lang="en-US" sz="850" b="1" dirty="0">
              <a:solidFill>
                <a:schemeClr val="lt1"/>
              </a:solidFill>
              <a:latin typeface="+mn-lt"/>
              <a:cs typeface="Arial" panose="020B0604020202020204" pitchFamily="34" charset="0"/>
            </a:endParaRPr>
          </a:p>
          <a:p>
            <a:pPr algn="just">
              <a:buClr>
                <a:schemeClr val="bg1"/>
              </a:buClr>
              <a:buSzPts val="950"/>
              <a:buFont typeface="Arial" panose="020B0604020202020204" pitchFamily="34" charset="0"/>
              <a:buChar char="•"/>
            </a:pPr>
            <a:endParaRPr lang="en-US" sz="850" b="1" dirty="0" smtClean="0">
              <a:solidFill>
                <a:schemeClr val="bg1"/>
              </a:solidFill>
              <a:latin typeface="+mn-lt"/>
            </a:endParaRPr>
          </a:p>
          <a:p>
            <a:pPr algn="just">
              <a:buClr>
                <a:schemeClr val="bg1"/>
              </a:buClr>
              <a:buSzPts val="950"/>
              <a:buFont typeface="Arial" panose="020B0604020202020204" pitchFamily="34" charset="0"/>
              <a:buChar char="•"/>
            </a:pPr>
            <a:r>
              <a:rPr lang="en-US" sz="850" b="1" dirty="0">
                <a:solidFill>
                  <a:schemeClr val="bg1"/>
                </a:solidFill>
                <a:latin typeface="+mn-lt"/>
              </a:rPr>
              <a:t>Over the past 30 days, in East Africa, rainfall was above-average in northern and parts of southwestern and central Ethiopia, southwestern and central Eritrea, Kenya, most of Tanzania, southeastern and northeastern South Sudan, Djibouti, southern Somalia, western Rwanda, and central and southern Burundi. Rainfall was below-average in parts of western and central South Sudan, central Somalia, northern, central, and southwestern Uganda, southwestern, parts of central, and southeastern Ethiopia, west-central Kenya, eastern Rwanda, and some regions in central Tanzania. In Central Africa, rainfall was above-average in some parts of west-central and eastern Gabon, central and southern Congo, parts of southeastern Cameroon, and some parts of northern and southeastern DRC. Rainfall was below-average in most of central and southern Cameroon, Equatorial Guinea, most of western and southern Gabon, northern Congo, most of western and central CAR, and most of western, northeastern, central, and parts of far southeastern DRC. In West Africa, rainfall was above-average in parts of northwestern and central Cote d’Ivoire, southeastern parts of Ghana, northern and southern Togo, northern Benin, central and eastern Guinea, southwestern Mali, western and southeastern Burkina Faso, and northwestern Nigeria. Rainfall was below-average in central Sierra Leone, southern and eastern Liberia, southern and eastern Cote d’Ivoire, west-central and southwestern Ghana, southern Benin, and southwestern and south-central portions of Nigeria. In southern Africa, rainfall was above-average in parts of west-central, northern, and east-central Angola, some parts of northeastern Zambia, northern parts of Malawi, central and southern Mozambique, </a:t>
            </a:r>
            <a:r>
              <a:rPr lang="en-US" sz="850" b="1" dirty="0" err="1">
                <a:solidFill>
                  <a:schemeClr val="bg1"/>
                </a:solidFill>
                <a:latin typeface="+mn-lt"/>
              </a:rPr>
              <a:t>Eswatini</a:t>
            </a:r>
            <a:r>
              <a:rPr lang="en-US" sz="850" b="1" dirty="0">
                <a:solidFill>
                  <a:schemeClr val="bg1"/>
                </a:solidFill>
                <a:latin typeface="+mn-lt"/>
              </a:rPr>
              <a:t>, Lesotho, southern, central, and parts of eastern South Africa, south-central and west-central Botswana, parts of central Namibia, parts of west-central Zimbabwe, and northern and eastern Madagascar. Rainfall was below-average in southern, central, and far northwestern Angola, northern and parts of central Namibia, eastern and northern Botswana, central and southern Zimbabwe, western and central Zambia, northern Mozambique, central and southern Malawi, parts of northwestern and northeastern South Africa, and western, southern, and central Madagascar. </a:t>
            </a:r>
            <a:endParaRPr lang="en-US" sz="850" b="1" dirty="0" smtClean="0">
              <a:solidFill>
                <a:schemeClr val="bg1"/>
              </a:solidFill>
              <a:latin typeface="+mn-lt"/>
            </a:endParaRPr>
          </a:p>
          <a:p>
            <a:pPr algn="just">
              <a:buClr>
                <a:schemeClr val="bg1"/>
              </a:buClr>
              <a:buSzPts val="950"/>
              <a:buFont typeface="Arial" panose="020B0604020202020204" pitchFamily="34" charset="0"/>
              <a:buChar char="•"/>
            </a:pPr>
            <a:endParaRPr lang="en-US" sz="850" b="1" dirty="0">
              <a:solidFill>
                <a:schemeClr val="bg1"/>
              </a:solidFill>
              <a:latin typeface="+mn-lt"/>
            </a:endParaRPr>
          </a:p>
          <a:p>
            <a:pPr algn="just">
              <a:buClr>
                <a:schemeClr val="bg1"/>
              </a:buClr>
              <a:buSzPts val="950"/>
              <a:buFont typeface="Arial" panose="020B0604020202020204" pitchFamily="34" charset="0"/>
              <a:buChar char="•"/>
            </a:pPr>
            <a:r>
              <a:rPr lang="en-US" sz="850" b="1" dirty="0">
                <a:solidFill>
                  <a:schemeClr val="bg1"/>
                </a:solidFill>
                <a:latin typeface="+mn-lt"/>
              </a:rPr>
              <a:t>During the past 7 days, in East Africa, rainfall was above-average in southwestern Ethiopia, parts of southeastern South Sudan, northwestern and southern Kenya, southeastern Somalia, southeastern Uganda, central and southern Burundi, and western, east-central, and northern Tanzania. Rainfall was below average in parts of western, south-central, and east-central Ethiopia, western, east-central, and south-central South Sudan, parts of central and northern Uganda, most of eastern and southern Tanzania, southern Djibouti, northwestern and southwestern Somalia, and west-central and northeastern Kenya. In central Africa, rainfall was above-average in parts of southeastern Democratic Republic of Congo (DRC), eastern and parts of central Gabon, parts of west-central Congo, and parts of central and southwestern Cameroon. Rainfall was below-average in Equatorial Guinea, far southwestern and east-central Cameroon, northern, eastern, and southwestern Congo, most of Central African Republic (CAR), western Gabon, and northern, central, and southwestern DRC. In West Africa, rainfall was above-average in north-central and west-central Cote d’Ivoire, eastern Ghana, southeastern Guinea, southwestern and southeastern Burkina Faso, Togo, northern and central Benin, and parts of western, southeastern, and central Nigeria. Rainfall was below-average in parts of eastern and southern Cote d’Ivoire, parts of southern and western Ghana, and southwestern Nigeria. In southern Africa, rainfall was above-average in central and southeastern Angola, northeastern Namibia, parts of northern and south-central Botswana, central Mozambique, northern and parts of southern Malawi, western </a:t>
            </a:r>
            <a:r>
              <a:rPr lang="en-US" sz="850" b="1" dirty="0" err="1">
                <a:solidFill>
                  <a:schemeClr val="bg1"/>
                </a:solidFill>
                <a:latin typeface="+mn-lt"/>
              </a:rPr>
              <a:t>Eswatini</a:t>
            </a:r>
            <a:r>
              <a:rPr lang="en-US" sz="850" b="1" dirty="0">
                <a:solidFill>
                  <a:schemeClr val="bg1"/>
                </a:solidFill>
                <a:latin typeface="+mn-lt"/>
              </a:rPr>
              <a:t>, Lesotho, southwestern, central, and parts of northeastern South Africa, Zambia, and western, southern, and northern Zimbabwe. Rainfall was below-average in western and northeastern Angola, far northeastern Malawi, most of northern Mozambique, southeastern Botswana, central and northwestern Namibia, and far northern, central, and southeastern Madagascar</a:t>
            </a:r>
            <a:r>
              <a:rPr lang="en-US" sz="850" b="1" dirty="0" smtClean="0">
                <a:solidFill>
                  <a:schemeClr val="bg1"/>
                </a:solidFill>
                <a:latin typeface="+mn-lt"/>
              </a:rPr>
              <a:t>.</a:t>
            </a:r>
          </a:p>
          <a:p>
            <a:pPr algn="just">
              <a:buClr>
                <a:schemeClr val="bg1"/>
              </a:buClr>
              <a:buSzPts val="950"/>
              <a:buFont typeface="Arial" panose="020B0604020202020204" pitchFamily="34" charset="0"/>
              <a:buChar char="•"/>
            </a:pPr>
            <a:endParaRPr lang="en-US" sz="850" b="1" dirty="0" smtClean="0">
              <a:solidFill>
                <a:schemeClr val="bg1"/>
              </a:solidFill>
              <a:latin typeface="+mn-lt"/>
            </a:endParaRPr>
          </a:p>
          <a:p>
            <a:pPr algn="just">
              <a:buClr>
                <a:schemeClr val="bg1"/>
              </a:buClr>
              <a:buSzPts val="950"/>
              <a:buFont typeface="Arial" panose="020B0604020202020204" pitchFamily="34" charset="0"/>
              <a:buChar char="•"/>
            </a:pPr>
            <a:r>
              <a:rPr lang="en-US" sz="850" b="1" dirty="0">
                <a:solidFill>
                  <a:schemeClr val="bg1"/>
                </a:solidFill>
                <a:latin typeface="+mn-lt"/>
              </a:rPr>
              <a:t>The Week-1 outlook calls for above-average rainfall in much of eastern Africa (northern and central Uganda, central, southern, and eastern Ethiopia, western and southern Kenya, Somalia, eastern Tanzania), as well as northern Mozambique, northeastern Madagascar, northeastern DRC, eastern Liberia, and southern Cote d’Ivoire. Anomalies greater than 50mm could be observed in southwestern Kenya and eastern Tanzania. In contrast, there is an increased chance for below-average rainfall in eastern Sierra Leone, western Liberia, northern Cote d’Ivoire, northern Ghana, Togo, southern Benin, southern Nigeria, southeastern Cameroon, southern and eastern CAR, northern and southern Congo, central and southern Angola, western Zambia, northwestern, central, and southern Namibia, Zimbabwe, western, southern, and eastern South Africa, western Ethiopia, and the Lake Victoria region. The Week-2 outlook calls for above-normal rainfall in much of eastern Africa, eastern Liberia, southern and eastern Cote d’Ivoire, and central and southern Ghana. Anomalies greater than 50mm could be observed in southwestern Kenya and northeastern Tanzania. In contrast, there is an increased chance for below-average rainfall in western Ethiopia, South Africa, Lesotho, southern Botswana, central Mozambique, northern and central Angola, northern DRC, CAR, western South Sudan, Equatorial Guinea, central and southern Cameroon, northwestern Cote d’Ivoire, western Liberia, Sierra Leone, and southeastern Guinea. </a:t>
            </a:r>
          </a:p>
          <a:p>
            <a:pPr algn="just">
              <a:buClr>
                <a:schemeClr val="bg1"/>
              </a:buClr>
              <a:buSzPts val="950"/>
              <a:buFont typeface="Arial" panose="020B0604020202020204" pitchFamily="34" charset="0"/>
              <a:buChar char="•"/>
            </a:pPr>
            <a:endParaRPr lang="en-US" sz="850" b="1" dirty="0">
              <a:solidFill>
                <a:schemeClr val="bg1"/>
              </a:solidFill>
              <a:latin typeface="+mn-lt"/>
            </a:endParaRPr>
          </a:p>
        </p:txBody>
      </p:sp>
      <p:sp>
        <p:nvSpPr>
          <p:cNvPr id="204" name="Google Shape;204;p12"/>
          <p:cNvSpPr txBox="1">
            <a:spLocks noGrp="1"/>
          </p:cNvSpPr>
          <p:nvPr>
            <p:ph type="title" idx="4294967295"/>
          </p:nvPr>
        </p:nvSpPr>
        <p:spPr>
          <a:xfrm>
            <a:off x="1086447" y="76597"/>
            <a:ext cx="72390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dirty="0">
                <a:solidFill>
                  <a:srgbClr val="FFFF00"/>
                </a:solidFill>
                <a:latin typeface="Arial"/>
                <a:ea typeface="Arial"/>
                <a:cs typeface="Arial"/>
                <a:sym typeface="Arial"/>
              </a:rPr>
              <a:t>Summary</a:t>
            </a:r>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1600200" y="0"/>
            <a:ext cx="6324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Outline</a:t>
            </a:r>
            <a:endParaRPr/>
          </a:p>
        </p:txBody>
      </p:sp>
      <p:sp>
        <p:nvSpPr>
          <p:cNvPr id="98" name="Google Shape;98;p2"/>
          <p:cNvSpPr txBox="1"/>
          <p:nvPr/>
        </p:nvSpPr>
        <p:spPr>
          <a:xfrm>
            <a:off x="990600" y="2286000"/>
            <a:ext cx="7239000" cy="2830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Highlights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Recent Evolution and Current Conditions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NCEP GEFS Forecasts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Summary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363112" y="100012"/>
            <a:ext cx="8430321"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Highlights:</a:t>
            </a:r>
            <a:br>
              <a:rPr lang="en-US" sz="4000" b="1" dirty="0">
                <a:solidFill>
                  <a:srgbClr val="FFFF00"/>
                </a:solidFill>
                <a:latin typeface="Arial"/>
                <a:ea typeface="Arial"/>
                <a:cs typeface="Arial"/>
                <a:sym typeface="Arial"/>
              </a:rPr>
            </a:br>
            <a:r>
              <a:rPr lang="en-US" sz="4000" b="1" dirty="0">
                <a:solidFill>
                  <a:srgbClr val="FFFF00"/>
                </a:solidFill>
                <a:latin typeface="Arial"/>
                <a:ea typeface="Arial"/>
                <a:cs typeface="Arial"/>
                <a:sym typeface="Arial"/>
              </a:rPr>
              <a:t>Last 7 Days</a:t>
            </a:r>
            <a:endParaRPr dirty="0"/>
          </a:p>
        </p:txBody>
      </p:sp>
      <p:sp>
        <p:nvSpPr>
          <p:cNvPr id="105" name="Google Shape;105;p3"/>
          <p:cNvSpPr/>
          <p:nvPr/>
        </p:nvSpPr>
        <p:spPr>
          <a:xfrm>
            <a:off x="159799" y="1357997"/>
            <a:ext cx="8819610" cy="5524549"/>
          </a:xfrm>
          <a:prstGeom prst="rect">
            <a:avLst/>
          </a:prstGeom>
          <a:noFill/>
          <a:ln>
            <a:noFill/>
          </a:ln>
        </p:spPr>
        <p:txBody>
          <a:bodyPr spcFirstLastPara="1" wrap="square" lIns="91425" tIns="45700" rIns="91425" bIns="45700" anchor="t" anchorCtr="0">
            <a:spAutoFit/>
          </a:bodyPr>
          <a:lstStyle/>
          <a:p>
            <a:pPr marL="152400" algn="just">
              <a:buClr>
                <a:schemeClr val="lt1"/>
              </a:buClr>
              <a:buSzPts val="1200"/>
            </a:pPr>
            <a:endParaRPr lang="en-US" sz="1200" b="1" dirty="0" smtClean="0">
              <a:solidFill>
                <a:schemeClr val="lt1"/>
              </a:solidFill>
            </a:endParaRPr>
          </a:p>
          <a:p>
            <a:pPr marL="323850" indent="-171450" algn="just">
              <a:buClrTx/>
              <a:buSzPts val="1200"/>
              <a:buFont typeface="Arial" panose="020B0604020202020204" pitchFamily="34" charset="0"/>
              <a:buChar char="•"/>
            </a:pPr>
            <a:r>
              <a:rPr lang="en-US" sz="1100" b="1" dirty="0" smtClean="0">
                <a:solidFill>
                  <a:schemeClr val="bg1"/>
                </a:solidFill>
              </a:rPr>
              <a:t>During </a:t>
            </a:r>
            <a:r>
              <a:rPr lang="en-US" sz="1100" b="1" dirty="0">
                <a:solidFill>
                  <a:schemeClr val="bg1"/>
                </a:solidFill>
              </a:rPr>
              <a:t>the past 7 days, in East Africa, rainfall was above-average in </a:t>
            </a:r>
            <a:r>
              <a:rPr lang="en-US" sz="1100" b="1" dirty="0" smtClean="0">
                <a:solidFill>
                  <a:schemeClr val="bg1"/>
                </a:solidFill>
              </a:rPr>
              <a:t>southwestern </a:t>
            </a:r>
            <a:r>
              <a:rPr lang="en-US" sz="1100" b="1" dirty="0" smtClean="0">
                <a:solidFill>
                  <a:schemeClr val="bg1"/>
                </a:solidFill>
              </a:rPr>
              <a:t>Ethiopia, </a:t>
            </a:r>
            <a:r>
              <a:rPr lang="en-US" sz="1100" b="1" dirty="0" smtClean="0">
                <a:solidFill>
                  <a:schemeClr val="bg1"/>
                </a:solidFill>
              </a:rPr>
              <a:t>parts of southeastern </a:t>
            </a:r>
            <a:r>
              <a:rPr lang="en-US" sz="1100" b="1" dirty="0" smtClean="0">
                <a:solidFill>
                  <a:schemeClr val="bg1"/>
                </a:solidFill>
              </a:rPr>
              <a:t>South Sudan, </a:t>
            </a:r>
            <a:r>
              <a:rPr lang="en-US" sz="1100" b="1" dirty="0" smtClean="0">
                <a:solidFill>
                  <a:schemeClr val="bg1"/>
                </a:solidFill>
              </a:rPr>
              <a:t>northwestern </a:t>
            </a:r>
            <a:r>
              <a:rPr lang="en-US" sz="1100" b="1" dirty="0" smtClean="0">
                <a:solidFill>
                  <a:schemeClr val="bg1"/>
                </a:solidFill>
              </a:rPr>
              <a:t>and southern Kenya, </a:t>
            </a:r>
            <a:r>
              <a:rPr lang="en-US" sz="1100" b="1" dirty="0" smtClean="0">
                <a:solidFill>
                  <a:schemeClr val="bg1"/>
                </a:solidFill>
              </a:rPr>
              <a:t>southeastern</a:t>
            </a:r>
            <a:r>
              <a:rPr lang="en-US" sz="1100" b="1" dirty="0" smtClean="0">
                <a:solidFill>
                  <a:schemeClr val="bg1"/>
                </a:solidFill>
              </a:rPr>
              <a:t> </a:t>
            </a:r>
            <a:r>
              <a:rPr lang="en-US" sz="1100" b="1" dirty="0" smtClean="0">
                <a:solidFill>
                  <a:schemeClr val="bg1"/>
                </a:solidFill>
              </a:rPr>
              <a:t>Somalia, </a:t>
            </a:r>
            <a:r>
              <a:rPr lang="en-US" sz="1100" b="1" dirty="0" smtClean="0">
                <a:solidFill>
                  <a:schemeClr val="bg1"/>
                </a:solidFill>
              </a:rPr>
              <a:t>southeastern </a:t>
            </a:r>
            <a:r>
              <a:rPr lang="en-US" sz="1100" b="1" dirty="0" smtClean="0">
                <a:solidFill>
                  <a:schemeClr val="bg1"/>
                </a:solidFill>
              </a:rPr>
              <a:t>Uganda</a:t>
            </a:r>
            <a:r>
              <a:rPr lang="en-US" sz="1100" b="1" dirty="0" smtClean="0">
                <a:solidFill>
                  <a:schemeClr val="bg1"/>
                </a:solidFill>
              </a:rPr>
              <a:t>, central and southern Burundi, </a:t>
            </a:r>
            <a:r>
              <a:rPr lang="en-US" sz="1100" b="1" dirty="0" smtClean="0">
                <a:solidFill>
                  <a:schemeClr val="bg1"/>
                </a:solidFill>
              </a:rPr>
              <a:t>and </a:t>
            </a:r>
            <a:r>
              <a:rPr lang="en-US" sz="1100" b="1" dirty="0" smtClean="0">
                <a:solidFill>
                  <a:schemeClr val="bg1"/>
                </a:solidFill>
              </a:rPr>
              <a:t>western, east-central, and northern </a:t>
            </a:r>
            <a:r>
              <a:rPr lang="en-US" sz="1100" b="1" dirty="0" smtClean="0">
                <a:solidFill>
                  <a:schemeClr val="bg1"/>
                </a:solidFill>
              </a:rPr>
              <a:t>Tanzania. </a:t>
            </a:r>
            <a:r>
              <a:rPr lang="en-US" sz="1100" b="1" dirty="0">
                <a:solidFill>
                  <a:schemeClr val="bg1"/>
                </a:solidFill>
              </a:rPr>
              <a:t>Rainfall was below average </a:t>
            </a:r>
            <a:r>
              <a:rPr lang="en-US" sz="1100" b="1" dirty="0" smtClean="0">
                <a:solidFill>
                  <a:schemeClr val="bg1"/>
                </a:solidFill>
              </a:rPr>
              <a:t>in parts of </a:t>
            </a:r>
            <a:r>
              <a:rPr lang="en-US" sz="1100" b="1" dirty="0" smtClean="0">
                <a:solidFill>
                  <a:schemeClr val="bg1"/>
                </a:solidFill>
              </a:rPr>
              <a:t>western, south-central, and east-central </a:t>
            </a:r>
            <a:r>
              <a:rPr lang="en-US" sz="1100" b="1" dirty="0" smtClean="0">
                <a:solidFill>
                  <a:schemeClr val="bg1"/>
                </a:solidFill>
              </a:rPr>
              <a:t>Ethiopia, </a:t>
            </a:r>
            <a:r>
              <a:rPr lang="en-US" sz="1100" b="1" dirty="0" smtClean="0">
                <a:solidFill>
                  <a:schemeClr val="bg1"/>
                </a:solidFill>
              </a:rPr>
              <a:t>western, east-central, </a:t>
            </a:r>
            <a:r>
              <a:rPr lang="en-US" sz="1100" b="1" dirty="0" smtClean="0">
                <a:solidFill>
                  <a:schemeClr val="bg1"/>
                </a:solidFill>
              </a:rPr>
              <a:t>and </a:t>
            </a:r>
            <a:r>
              <a:rPr lang="en-US" sz="1100" b="1" dirty="0" smtClean="0">
                <a:solidFill>
                  <a:schemeClr val="bg1"/>
                </a:solidFill>
              </a:rPr>
              <a:t>south-central </a:t>
            </a:r>
            <a:r>
              <a:rPr lang="en-US" sz="1100" b="1" dirty="0" smtClean="0">
                <a:solidFill>
                  <a:schemeClr val="bg1"/>
                </a:solidFill>
              </a:rPr>
              <a:t>South Sudan, </a:t>
            </a:r>
            <a:r>
              <a:rPr lang="en-US" sz="1100" b="1" dirty="0" smtClean="0">
                <a:solidFill>
                  <a:schemeClr val="bg1"/>
                </a:solidFill>
              </a:rPr>
              <a:t>parts of central and northern</a:t>
            </a:r>
            <a:r>
              <a:rPr lang="en-US" sz="1100" b="1" dirty="0" smtClean="0">
                <a:solidFill>
                  <a:schemeClr val="bg1"/>
                </a:solidFill>
              </a:rPr>
              <a:t> Uganda, most of eastern and southern Tanzania, southern Djibouti, northwestern and southwestern Somalia, and </a:t>
            </a:r>
            <a:r>
              <a:rPr lang="en-US" sz="1100" b="1" dirty="0" smtClean="0">
                <a:solidFill>
                  <a:schemeClr val="bg1"/>
                </a:solidFill>
              </a:rPr>
              <a:t>west-central and northeastern </a:t>
            </a:r>
            <a:r>
              <a:rPr lang="en-US" sz="1100" b="1" dirty="0" smtClean="0">
                <a:solidFill>
                  <a:schemeClr val="bg1"/>
                </a:solidFill>
              </a:rPr>
              <a:t>Kenya</a:t>
            </a:r>
            <a:r>
              <a:rPr lang="en-US" sz="1100" b="1" dirty="0" smtClean="0">
                <a:solidFill>
                  <a:schemeClr val="bg1"/>
                </a:solidFill>
              </a:rPr>
              <a:t>. </a:t>
            </a:r>
            <a:r>
              <a:rPr lang="en-US" sz="1100" b="1" dirty="0">
                <a:solidFill>
                  <a:schemeClr val="bg1"/>
                </a:solidFill>
              </a:rPr>
              <a:t>In central Africa, rainfall was above-average </a:t>
            </a:r>
            <a:r>
              <a:rPr lang="en-US" sz="1100" b="1" dirty="0" smtClean="0">
                <a:solidFill>
                  <a:schemeClr val="bg1"/>
                </a:solidFill>
              </a:rPr>
              <a:t>in </a:t>
            </a:r>
            <a:r>
              <a:rPr lang="en-US" sz="1100" b="1" dirty="0" smtClean="0">
                <a:solidFill>
                  <a:schemeClr val="bg1"/>
                </a:solidFill>
              </a:rPr>
              <a:t>parts </a:t>
            </a:r>
            <a:r>
              <a:rPr lang="en-US" sz="1100" b="1" dirty="0" smtClean="0">
                <a:solidFill>
                  <a:schemeClr val="bg1"/>
                </a:solidFill>
              </a:rPr>
              <a:t>of </a:t>
            </a:r>
            <a:r>
              <a:rPr lang="en-US" sz="1100" b="1" dirty="0" smtClean="0">
                <a:solidFill>
                  <a:schemeClr val="bg1"/>
                </a:solidFill>
              </a:rPr>
              <a:t>southeastern </a:t>
            </a:r>
            <a:r>
              <a:rPr lang="en-US" sz="1100" b="1" dirty="0" smtClean="0">
                <a:solidFill>
                  <a:schemeClr val="bg1"/>
                </a:solidFill>
              </a:rPr>
              <a:t>Democratic Republic of Congo (DRC), </a:t>
            </a:r>
            <a:r>
              <a:rPr lang="en-US" sz="1100" b="1" dirty="0" smtClean="0">
                <a:solidFill>
                  <a:schemeClr val="bg1"/>
                </a:solidFill>
              </a:rPr>
              <a:t>eastern and parts of central </a:t>
            </a:r>
            <a:r>
              <a:rPr lang="en-US" sz="1100" b="1" dirty="0" smtClean="0">
                <a:solidFill>
                  <a:schemeClr val="bg1"/>
                </a:solidFill>
              </a:rPr>
              <a:t>Gabon, parts of </a:t>
            </a:r>
            <a:r>
              <a:rPr lang="en-US" sz="1100" b="1" dirty="0" smtClean="0">
                <a:solidFill>
                  <a:schemeClr val="bg1"/>
                </a:solidFill>
              </a:rPr>
              <a:t>west-central </a:t>
            </a:r>
            <a:r>
              <a:rPr lang="en-US" sz="1100" b="1" dirty="0" smtClean="0">
                <a:solidFill>
                  <a:schemeClr val="bg1"/>
                </a:solidFill>
              </a:rPr>
              <a:t>Congo, and </a:t>
            </a:r>
            <a:r>
              <a:rPr lang="en-US" sz="1100" b="1" dirty="0" smtClean="0">
                <a:solidFill>
                  <a:schemeClr val="bg1"/>
                </a:solidFill>
              </a:rPr>
              <a:t>parts of central and southwestern </a:t>
            </a:r>
            <a:r>
              <a:rPr lang="en-US" sz="1100" b="1" dirty="0" smtClean="0">
                <a:solidFill>
                  <a:schemeClr val="bg1"/>
                </a:solidFill>
              </a:rPr>
              <a:t>Cameroon. </a:t>
            </a:r>
            <a:r>
              <a:rPr lang="en-US" sz="1100" b="1" dirty="0">
                <a:solidFill>
                  <a:schemeClr val="bg1"/>
                </a:solidFill>
              </a:rPr>
              <a:t>Rainfall was below-average in Equatorial Guinea, </a:t>
            </a:r>
            <a:r>
              <a:rPr lang="en-US" sz="1100" b="1" dirty="0" smtClean="0">
                <a:solidFill>
                  <a:schemeClr val="bg1"/>
                </a:solidFill>
              </a:rPr>
              <a:t>far southwestern </a:t>
            </a:r>
            <a:r>
              <a:rPr lang="en-US" sz="1100" b="1" dirty="0" smtClean="0">
                <a:solidFill>
                  <a:schemeClr val="bg1"/>
                </a:solidFill>
              </a:rPr>
              <a:t>and </a:t>
            </a:r>
            <a:r>
              <a:rPr lang="en-US" sz="1100" b="1" dirty="0" smtClean="0">
                <a:solidFill>
                  <a:schemeClr val="bg1"/>
                </a:solidFill>
              </a:rPr>
              <a:t>east-central </a:t>
            </a:r>
            <a:r>
              <a:rPr lang="en-US" sz="1100" b="1" dirty="0" smtClean="0">
                <a:solidFill>
                  <a:schemeClr val="bg1"/>
                </a:solidFill>
              </a:rPr>
              <a:t>Cameroon</a:t>
            </a:r>
            <a:r>
              <a:rPr lang="en-US" sz="1100" b="1" dirty="0">
                <a:solidFill>
                  <a:schemeClr val="bg1"/>
                </a:solidFill>
              </a:rPr>
              <a:t>, </a:t>
            </a:r>
            <a:r>
              <a:rPr lang="en-US" sz="1100" b="1" dirty="0" smtClean="0">
                <a:solidFill>
                  <a:schemeClr val="bg1"/>
                </a:solidFill>
              </a:rPr>
              <a:t>northern, eastern, </a:t>
            </a:r>
            <a:r>
              <a:rPr lang="en-US" sz="1100" b="1" dirty="0" smtClean="0">
                <a:solidFill>
                  <a:schemeClr val="bg1"/>
                </a:solidFill>
              </a:rPr>
              <a:t>and </a:t>
            </a:r>
            <a:r>
              <a:rPr lang="en-US" sz="1100" b="1" dirty="0" smtClean="0">
                <a:solidFill>
                  <a:schemeClr val="bg1"/>
                </a:solidFill>
              </a:rPr>
              <a:t>southwestern </a:t>
            </a:r>
            <a:r>
              <a:rPr lang="en-US" sz="1100" b="1" dirty="0" smtClean="0">
                <a:solidFill>
                  <a:schemeClr val="bg1"/>
                </a:solidFill>
              </a:rPr>
              <a:t>Congo</a:t>
            </a:r>
            <a:r>
              <a:rPr lang="en-US" sz="1100" b="1" dirty="0">
                <a:solidFill>
                  <a:schemeClr val="bg1"/>
                </a:solidFill>
              </a:rPr>
              <a:t>, </a:t>
            </a:r>
            <a:r>
              <a:rPr lang="en-US" sz="1100" b="1" dirty="0" smtClean="0">
                <a:solidFill>
                  <a:schemeClr val="bg1"/>
                </a:solidFill>
              </a:rPr>
              <a:t>most of</a:t>
            </a:r>
            <a:r>
              <a:rPr lang="en-US" sz="1100" b="1" dirty="0" smtClean="0">
                <a:solidFill>
                  <a:schemeClr val="bg1"/>
                </a:solidFill>
              </a:rPr>
              <a:t> </a:t>
            </a:r>
            <a:r>
              <a:rPr lang="en-US" sz="1100" b="1" dirty="0" smtClean="0">
                <a:solidFill>
                  <a:schemeClr val="bg1"/>
                </a:solidFill>
              </a:rPr>
              <a:t>Central </a:t>
            </a:r>
            <a:r>
              <a:rPr lang="en-US" sz="1100" b="1" dirty="0">
                <a:solidFill>
                  <a:schemeClr val="bg1"/>
                </a:solidFill>
              </a:rPr>
              <a:t>African Republic (CAR), </a:t>
            </a:r>
            <a:r>
              <a:rPr lang="en-US" sz="1100" b="1" dirty="0" smtClean="0">
                <a:solidFill>
                  <a:schemeClr val="bg1"/>
                </a:solidFill>
              </a:rPr>
              <a:t>western </a:t>
            </a:r>
            <a:r>
              <a:rPr lang="en-US" sz="1100" b="1" dirty="0" smtClean="0">
                <a:solidFill>
                  <a:schemeClr val="bg1"/>
                </a:solidFill>
              </a:rPr>
              <a:t>Gabon, and </a:t>
            </a:r>
            <a:r>
              <a:rPr lang="en-US" sz="1100" b="1" dirty="0" smtClean="0">
                <a:solidFill>
                  <a:schemeClr val="bg1"/>
                </a:solidFill>
              </a:rPr>
              <a:t>northern, </a:t>
            </a:r>
            <a:r>
              <a:rPr lang="en-US" sz="1100" b="1" dirty="0" smtClean="0">
                <a:solidFill>
                  <a:schemeClr val="bg1"/>
                </a:solidFill>
              </a:rPr>
              <a:t>central, and </a:t>
            </a:r>
            <a:r>
              <a:rPr lang="en-US" sz="1100" b="1" dirty="0" smtClean="0">
                <a:solidFill>
                  <a:schemeClr val="bg1"/>
                </a:solidFill>
              </a:rPr>
              <a:t>southwestern </a:t>
            </a:r>
            <a:r>
              <a:rPr lang="en-US" sz="1100" b="1" dirty="0" smtClean="0">
                <a:solidFill>
                  <a:schemeClr val="bg1"/>
                </a:solidFill>
              </a:rPr>
              <a:t>DRC</a:t>
            </a:r>
            <a:r>
              <a:rPr lang="en-US" sz="1100" b="1" dirty="0">
                <a:solidFill>
                  <a:schemeClr val="bg1"/>
                </a:solidFill>
              </a:rPr>
              <a:t>. In West Africa, rainfall was above-average </a:t>
            </a:r>
            <a:r>
              <a:rPr lang="en-US" sz="1100" b="1" dirty="0" smtClean="0">
                <a:solidFill>
                  <a:schemeClr val="bg1"/>
                </a:solidFill>
              </a:rPr>
              <a:t>in </a:t>
            </a:r>
            <a:r>
              <a:rPr lang="en-US" sz="1100" b="1" dirty="0" smtClean="0">
                <a:solidFill>
                  <a:schemeClr val="bg1"/>
                </a:solidFill>
              </a:rPr>
              <a:t>north-central and west-central </a:t>
            </a:r>
            <a:r>
              <a:rPr lang="en-US" sz="1100" b="1" dirty="0" smtClean="0">
                <a:solidFill>
                  <a:schemeClr val="bg1"/>
                </a:solidFill>
              </a:rPr>
              <a:t>Cote d’Ivoire, </a:t>
            </a:r>
            <a:r>
              <a:rPr lang="en-US" sz="1100" b="1" dirty="0" smtClean="0">
                <a:solidFill>
                  <a:schemeClr val="bg1"/>
                </a:solidFill>
              </a:rPr>
              <a:t>eastern </a:t>
            </a:r>
            <a:r>
              <a:rPr lang="en-US" sz="1100" b="1" dirty="0" smtClean="0">
                <a:solidFill>
                  <a:schemeClr val="bg1"/>
                </a:solidFill>
              </a:rPr>
              <a:t>Ghana, southeastern Guinea, </a:t>
            </a:r>
            <a:r>
              <a:rPr lang="en-US" sz="1100" b="1" dirty="0" smtClean="0">
                <a:solidFill>
                  <a:schemeClr val="bg1"/>
                </a:solidFill>
              </a:rPr>
              <a:t>southwestern and southeastern Burkina Faso, Togo, northern and central Benin, and parts of western, southeastern, and central Nigeria. </a:t>
            </a:r>
            <a:r>
              <a:rPr lang="en-US" sz="1100" b="1" dirty="0">
                <a:solidFill>
                  <a:schemeClr val="bg1"/>
                </a:solidFill>
              </a:rPr>
              <a:t>Rainfall was below-average </a:t>
            </a:r>
            <a:r>
              <a:rPr lang="en-US" sz="1100" b="1" dirty="0" smtClean="0">
                <a:solidFill>
                  <a:schemeClr val="bg1"/>
                </a:solidFill>
              </a:rPr>
              <a:t>in parts of </a:t>
            </a:r>
            <a:r>
              <a:rPr lang="en-US" sz="1100" b="1" dirty="0" smtClean="0">
                <a:solidFill>
                  <a:schemeClr val="bg1"/>
                </a:solidFill>
              </a:rPr>
              <a:t>eastern and southern </a:t>
            </a:r>
            <a:r>
              <a:rPr lang="en-US" sz="1100" b="1" dirty="0" smtClean="0">
                <a:solidFill>
                  <a:schemeClr val="bg1"/>
                </a:solidFill>
              </a:rPr>
              <a:t>Cote d’Ivoire, </a:t>
            </a:r>
            <a:r>
              <a:rPr lang="en-US" sz="1100" b="1" dirty="0" smtClean="0">
                <a:solidFill>
                  <a:schemeClr val="bg1"/>
                </a:solidFill>
              </a:rPr>
              <a:t>parts of southern and </a:t>
            </a:r>
            <a:r>
              <a:rPr lang="en-US" sz="1100" b="1" dirty="0" smtClean="0">
                <a:solidFill>
                  <a:schemeClr val="bg1"/>
                </a:solidFill>
              </a:rPr>
              <a:t>western </a:t>
            </a:r>
            <a:r>
              <a:rPr lang="en-US" sz="1100" b="1" dirty="0" smtClean="0">
                <a:solidFill>
                  <a:schemeClr val="bg1"/>
                </a:solidFill>
              </a:rPr>
              <a:t>Ghana, and </a:t>
            </a:r>
            <a:r>
              <a:rPr lang="en-US" sz="1100" b="1" dirty="0" smtClean="0">
                <a:solidFill>
                  <a:schemeClr val="bg1"/>
                </a:solidFill>
              </a:rPr>
              <a:t>southwestern </a:t>
            </a:r>
            <a:r>
              <a:rPr lang="en-US" sz="1100" b="1" dirty="0" smtClean="0">
                <a:solidFill>
                  <a:schemeClr val="bg1"/>
                </a:solidFill>
              </a:rPr>
              <a:t>Nigeria. </a:t>
            </a:r>
            <a:r>
              <a:rPr lang="en-US" sz="1100" b="1" dirty="0">
                <a:solidFill>
                  <a:schemeClr val="bg1"/>
                </a:solidFill>
              </a:rPr>
              <a:t>In southern Africa, rainfall was above-average </a:t>
            </a:r>
            <a:r>
              <a:rPr lang="en-US" sz="1100" b="1" dirty="0" smtClean="0">
                <a:solidFill>
                  <a:schemeClr val="bg1"/>
                </a:solidFill>
              </a:rPr>
              <a:t>in </a:t>
            </a:r>
            <a:r>
              <a:rPr lang="en-US" sz="1100" b="1" dirty="0" smtClean="0">
                <a:solidFill>
                  <a:schemeClr val="bg1"/>
                </a:solidFill>
              </a:rPr>
              <a:t>central and southeastern </a:t>
            </a:r>
            <a:r>
              <a:rPr lang="en-US" sz="1100" b="1" dirty="0" smtClean="0">
                <a:solidFill>
                  <a:schemeClr val="bg1"/>
                </a:solidFill>
              </a:rPr>
              <a:t>Angola, </a:t>
            </a:r>
            <a:r>
              <a:rPr lang="en-US" sz="1100" b="1" dirty="0" smtClean="0">
                <a:solidFill>
                  <a:schemeClr val="bg1"/>
                </a:solidFill>
              </a:rPr>
              <a:t>northeastern Namibia</a:t>
            </a:r>
            <a:r>
              <a:rPr lang="en-US" sz="1100" b="1" dirty="0" smtClean="0">
                <a:solidFill>
                  <a:schemeClr val="bg1"/>
                </a:solidFill>
              </a:rPr>
              <a:t>, </a:t>
            </a:r>
            <a:r>
              <a:rPr lang="en-US" sz="1100" b="1" dirty="0" smtClean="0">
                <a:solidFill>
                  <a:schemeClr val="bg1"/>
                </a:solidFill>
              </a:rPr>
              <a:t>parts of northern and south-central </a:t>
            </a:r>
            <a:r>
              <a:rPr lang="en-US" sz="1100" b="1" dirty="0" smtClean="0">
                <a:solidFill>
                  <a:schemeClr val="bg1"/>
                </a:solidFill>
              </a:rPr>
              <a:t>Botswana, </a:t>
            </a:r>
            <a:r>
              <a:rPr lang="en-US" sz="1100" b="1" dirty="0" smtClean="0">
                <a:solidFill>
                  <a:schemeClr val="bg1"/>
                </a:solidFill>
              </a:rPr>
              <a:t>central </a:t>
            </a:r>
            <a:r>
              <a:rPr lang="en-US" sz="1100" b="1" dirty="0" smtClean="0">
                <a:solidFill>
                  <a:schemeClr val="bg1"/>
                </a:solidFill>
              </a:rPr>
              <a:t>Mozambique, northern </a:t>
            </a:r>
            <a:r>
              <a:rPr lang="en-US" sz="1100" b="1" dirty="0" smtClean="0">
                <a:solidFill>
                  <a:schemeClr val="bg1"/>
                </a:solidFill>
              </a:rPr>
              <a:t>and parts of southern Malawi</a:t>
            </a:r>
            <a:r>
              <a:rPr lang="en-US" sz="1100" b="1" dirty="0" smtClean="0">
                <a:solidFill>
                  <a:schemeClr val="bg1"/>
                </a:solidFill>
              </a:rPr>
              <a:t>, </a:t>
            </a:r>
            <a:r>
              <a:rPr lang="en-US" sz="1100" b="1" dirty="0" smtClean="0">
                <a:solidFill>
                  <a:schemeClr val="bg1"/>
                </a:solidFill>
              </a:rPr>
              <a:t>western </a:t>
            </a:r>
            <a:r>
              <a:rPr lang="en-US" sz="1100" b="1" dirty="0" err="1" smtClean="0">
                <a:solidFill>
                  <a:schemeClr val="bg1"/>
                </a:solidFill>
              </a:rPr>
              <a:t>Eswatini</a:t>
            </a:r>
            <a:r>
              <a:rPr lang="en-US" sz="1100" b="1" dirty="0" smtClean="0">
                <a:solidFill>
                  <a:schemeClr val="bg1"/>
                </a:solidFill>
              </a:rPr>
              <a:t>, </a:t>
            </a:r>
            <a:r>
              <a:rPr lang="en-US" sz="1100" b="1" dirty="0" smtClean="0">
                <a:solidFill>
                  <a:schemeClr val="bg1"/>
                </a:solidFill>
              </a:rPr>
              <a:t>Lesotho, southwestern, central, and parts of northeastern </a:t>
            </a:r>
            <a:r>
              <a:rPr lang="en-US" sz="1100" b="1" dirty="0" smtClean="0">
                <a:solidFill>
                  <a:schemeClr val="bg1"/>
                </a:solidFill>
              </a:rPr>
              <a:t>South Africa, </a:t>
            </a:r>
            <a:r>
              <a:rPr lang="en-US" sz="1100" b="1" dirty="0" smtClean="0">
                <a:solidFill>
                  <a:schemeClr val="bg1"/>
                </a:solidFill>
              </a:rPr>
              <a:t>Zambia, and western, southern, and northern Zimbabwe. Rainfall </a:t>
            </a:r>
            <a:r>
              <a:rPr lang="en-US" sz="1100" b="1" dirty="0">
                <a:solidFill>
                  <a:schemeClr val="bg1"/>
                </a:solidFill>
              </a:rPr>
              <a:t>was below-average </a:t>
            </a:r>
            <a:r>
              <a:rPr lang="en-US" sz="1100" b="1" dirty="0" smtClean="0">
                <a:solidFill>
                  <a:schemeClr val="bg1"/>
                </a:solidFill>
              </a:rPr>
              <a:t>in </a:t>
            </a:r>
            <a:r>
              <a:rPr lang="en-US" sz="1100" b="1" dirty="0" smtClean="0">
                <a:solidFill>
                  <a:schemeClr val="bg1"/>
                </a:solidFill>
              </a:rPr>
              <a:t>western </a:t>
            </a:r>
            <a:r>
              <a:rPr lang="en-US" sz="1100" b="1" dirty="0" smtClean="0">
                <a:solidFill>
                  <a:schemeClr val="bg1"/>
                </a:solidFill>
              </a:rPr>
              <a:t>and </a:t>
            </a:r>
            <a:r>
              <a:rPr lang="en-US" sz="1100" b="1" dirty="0" smtClean="0">
                <a:solidFill>
                  <a:schemeClr val="bg1"/>
                </a:solidFill>
              </a:rPr>
              <a:t>northeastern </a:t>
            </a:r>
            <a:r>
              <a:rPr lang="en-US" sz="1100" b="1" dirty="0" smtClean="0">
                <a:solidFill>
                  <a:schemeClr val="bg1"/>
                </a:solidFill>
              </a:rPr>
              <a:t>Angola, </a:t>
            </a:r>
            <a:r>
              <a:rPr lang="en-US" sz="1100" b="1" dirty="0" smtClean="0">
                <a:solidFill>
                  <a:schemeClr val="bg1"/>
                </a:solidFill>
              </a:rPr>
              <a:t>far northeastern </a:t>
            </a:r>
            <a:r>
              <a:rPr lang="en-US" sz="1100" b="1" dirty="0" smtClean="0">
                <a:solidFill>
                  <a:schemeClr val="bg1"/>
                </a:solidFill>
              </a:rPr>
              <a:t>Malawi</a:t>
            </a:r>
            <a:r>
              <a:rPr lang="en-US" sz="1100" b="1" dirty="0" smtClean="0">
                <a:solidFill>
                  <a:schemeClr val="bg1"/>
                </a:solidFill>
              </a:rPr>
              <a:t>, most of northern </a:t>
            </a:r>
            <a:r>
              <a:rPr lang="en-US" sz="1100" b="1" dirty="0" smtClean="0">
                <a:solidFill>
                  <a:schemeClr val="bg1"/>
                </a:solidFill>
              </a:rPr>
              <a:t>Mozambique</a:t>
            </a:r>
            <a:r>
              <a:rPr lang="en-US" sz="1100" b="1" dirty="0" smtClean="0">
                <a:solidFill>
                  <a:schemeClr val="bg1"/>
                </a:solidFill>
              </a:rPr>
              <a:t>, </a:t>
            </a:r>
            <a:r>
              <a:rPr lang="en-US" sz="1100" b="1" dirty="0" smtClean="0">
                <a:solidFill>
                  <a:schemeClr val="bg1"/>
                </a:solidFill>
              </a:rPr>
              <a:t>southeastern Botswana</a:t>
            </a:r>
            <a:r>
              <a:rPr lang="en-US" sz="1100" b="1" dirty="0" smtClean="0">
                <a:solidFill>
                  <a:schemeClr val="bg1"/>
                </a:solidFill>
              </a:rPr>
              <a:t>, </a:t>
            </a:r>
            <a:r>
              <a:rPr lang="en-US" sz="1100" b="1" dirty="0" smtClean="0">
                <a:solidFill>
                  <a:schemeClr val="bg1"/>
                </a:solidFill>
              </a:rPr>
              <a:t>central and northwestern Namibia, and far northern, central, and southeastern Madagascar</a:t>
            </a:r>
            <a:r>
              <a:rPr lang="en-US" sz="1100" b="1" dirty="0" smtClean="0">
                <a:solidFill>
                  <a:schemeClr val="bg1"/>
                </a:solidFill>
              </a:rPr>
              <a:t>.</a:t>
            </a:r>
          </a:p>
          <a:p>
            <a:pPr marL="323850" indent="-171450" algn="just">
              <a:buClrTx/>
              <a:buSzPts val="1200"/>
              <a:buFont typeface="Arial" panose="020B0604020202020204" pitchFamily="34" charset="0"/>
              <a:buChar char="•"/>
            </a:pPr>
            <a:endParaRPr lang="en-US" sz="1100" b="1" dirty="0">
              <a:solidFill>
                <a:schemeClr val="bg1"/>
              </a:solidFill>
            </a:endParaRPr>
          </a:p>
          <a:p>
            <a:pPr marL="323850" indent="-171450" algn="just">
              <a:buClrTx/>
              <a:buSzPts val="1200"/>
              <a:buFont typeface="Arial" panose="020B0604020202020204" pitchFamily="34" charset="0"/>
              <a:buChar char="•"/>
            </a:pPr>
            <a:r>
              <a:rPr lang="en-US" sz="1100" b="1" dirty="0" smtClean="0">
                <a:solidFill>
                  <a:schemeClr val="bg1"/>
                </a:solidFill>
              </a:rPr>
              <a:t>The </a:t>
            </a:r>
            <a:r>
              <a:rPr lang="en-US" sz="1100" b="1" dirty="0">
                <a:solidFill>
                  <a:schemeClr val="bg1"/>
                </a:solidFill>
              </a:rPr>
              <a:t>Week-1 outlook calls for above-average rainfall </a:t>
            </a:r>
            <a:r>
              <a:rPr lang="en-US" sz="1100" b="1" dirty="0" smtClean="0">
                <a:solidFill>
                  <a:schemeClr val="bg1"/>
                </a:solidFill>
              </a:rPr>
              <a:t>in </a:t>
            </a:r>
            <a:r>
              <a:rPr lang="en-US" sz="1100" b="1" dirty="0" smtClean="0">
                <a:solidFill>
                  <a:schemeClr val="bg1"/>
                </a:solidFill>
              </a:rPr>
              <a:t>much of eastern Africa (northern and central Uganda, central, southern, and eastern Ethiopia, western and southern Kenya, Somalia, eastern Tanzania</a:t>
            </a:r>
            <a:r>
              <a:rPr lang="en-US" sz="1100" b="1" dirty="0" smtClean="0">
                <a:solidFill>
                  <a:schemeClr val="bg1"/>
                </a:solidFill>
              </a:rPr>
              <a:t>),</a:t>
            </a:r>
            <a:r>
              <a:rPr lang="en-US" sz="1100" b="1" dirty="0" smtClean="0">
                <a:solidFill>
                  <a:schemeClr val="bg1"/>
                </a:solidFill>
              </a:rPr>
              <a:t> </a:t>
            </a:r>
            <a:r>
              <a:rPr lang="en-US" sz="1100" b="1" dirty="0" smtClean="0">
                <a:solidFill>
                  <a:schemeClr val="bg1"/>
                </a:solidFill>
              </a:rPr>
              <a:t>as well as </a:t>
            </a:r>
            <a:r>
              <a:rPr lang="en-US" sz="1100" b="1" dirty="0" smtClean="0">
                <a:solidFill>
                  <a:schemeClr val="bg1"/>
                </a:solidFill>
              </a:rPr>
              <a:t>northern Mozambique, northeastern Madagascar, northeastern DRC, eastern Liberia, and southern Cote d’Ivoire. </a:t>
            </a:r>
            <a:r>
              <a:rPr lang="en-US" sz="1100" b="1" dirty="0" smtClean="0">
                <a:solidFill>
                  <a:schemeClr val="bg1"/>
                </a:solidFill>
              </a:rPr>
              <a:t>Anomalies greater than 50mm could be observed </a:t>
            </a:r>
            <a:r>
              <a:rPr lang="en-US" sz="1100" b="1" dirty="0" smtClean="0">
                <a:solidFill>
                  <a:schemeClr val="bg1"/>
                </a:solidFill>
              </a:rPr>
              <a:t>in southwestern Kenya and eastern Tanzania. In </a:t>
            </a:r>
            <a:r>
              <a:rPr lang="en-US" sz="1100" b="1" dirty="0">
                <a:solidFill>
                  <a:schemeClr val="bg1"/>
                </a:solidFill>
              </a:rPr>
              <a:t>contrast, there is an increased chance for below-average </a:t>
            </a:r>
            <a:r>
              <a:rPr lang="en-US" sz="1100" b="1" dirty="0" smtClean="0">
                <a:solidFill>
                  <a:schemeClr val="bg1"/>
                </a:solidFill>
              </a:rPr>
              <a:t>rainfall </a:t>
            </a:r>
            <a:r>
              <a:rPr lang="en-US" sz="1100" b="1" dirty="0" smtClean="0">
                <a:solidFill>
                  <a:schemeClr val="bg1"/>
                </a:solidFill>
              </a:rPr>
              <a:t>in eastern Sierra Leone, western Liberia, northern Cote d’Ivoire, northern Ghana, Togo, southern Benin, southern Nigeria, southeastern Cameroon, southern and eastern CAR, northern and southern Congo, central and southern Angola, western Zambia, northwestern, central, and southern Namibia, Zimbabwe, western, southern, and eastern South Africa, western Ethiopia, and the Lake Victoria region. </a:t>
            </a:r>
            <a:r>
              <a:rPr lang="en-US" sz="1100" b="1" dirty="0">
                <a:solidFill>
                  <a:schemeClr val="bg1"/>
                </a:solidFill>
              </a:rPr>
              <a:t>The Week-2 outlook calls for above-normal rainfall </a:t>
            </a:r>
            <a:r>
              <a:rPr lang="en-US" sz="1100" b="1" dirty="0" smtClean="0">
                <a:solidFill>
                  <a:schemeClr val="bg1"/>
                </a:solidFill>
              </a:rPr>
              <a:t>in much of </a:t>
            </a:r>
            <a:r>
              <a:rPr lang="en-US" sz="1100" b="1" dirty="0" smtClean="0">
                <a:solidFill>
                  <a:schemeClr val="bg1"/>
                </a:solidFill>
              </a:rPr>
              <a:t>eastern Africa, eastern Liberia, southern and eastern Cote d’Ivoire, and central and southern Ghana</a:t>
            </a:r>
            <a:r>
              <a:rPr lang="en-US" sz="1100" b="1" dirty="0">
                <a:solidFill>
                  <a:schemeClr val="bg1"/>
                </a:solidFill>
              </a:rPr>
              <a:t>. Anomalies greater than 50mm could be observed in southwestern Kenya and </a:t>
            </a:r>
            <a:r>
              <a:rPr lang="en-US" sz="1100" b="1" dirty="0" smtClean="0">
                <a:solidFill>
                  <a:schemeClr val="bg1"/>
                </a:solidFill>
              </a:rPr>
              <a:t>northeastern Tanzania. </a:t>
            </a:r>
            <a:r>
              <a:rPr lang="en-US" sz="1100" b="1" dirty="0">
                <a:solidFill>
                  <a:schemeClr val="bg1"/>
                </a:solidFill>
              </a:rPr>
              <a:t>In </a:t>
            </a:r>
            <a:r>
              <a:rPr lang="en-US" sz="1100" b="1" dirty="0">
                <a:solidFill>
                  <a:schemeClr val="bg1"/>
                </a:solidFill>
              </a:rPr>
              <a:t>contrast, there is an increased chance for below-average </a:t>
            </a:r>
            <a:r>
              <a:rPr lang="en-US" sz="1100" b="1" dirty="0" smtClean="0">
                <a:solidFill>
                  <a:schemeClr val="bg1"/>
                </a:solidFill>
              </a:rPr>
              <a:t>rainfall in western Ethiopia, South Africa, Lesotho, southern Botswana, central Mozambique, northern and central Angola, northern DRC, CAR, western South Sudan, Equatorial Guinea, central and southern Cameroon, northwestern Cote d’Ivoire, western Liberia, Sierra Leone, and southeastern Guinea. </a:t>
            </a:r>
            <a:endParaRPr lang="en-US" sz="11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a:spLocks noGrp="1"/>
          </p:cNvSpPr>
          <p:nvPr>
            <p:ph type="title" idx="4294967295"/>
          </p:nvPr>
        </p:nvSpPr>
        <p:spPr>
          <a:xfrm>
            <a:off x="677436" y="69695"/>
            <a:ext cx="7696200" cy="81403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90 Days</a:t>
            </a:r>
            <a:endParaRPr/>
          </a:p>
        </p:txBody>
      </p:sp>
      <p:sp>
        <p:nvSpPr>
          <p:cNvPr id="112" name="Google Shape;112;p4"/>
          <p:cNvSpPr txBox="1"/>
          <p:nvPr/>
        </p:nvSpPr>
        <p:spPr>
          <a:xfrm>
            <a:off x="71020" y="4282527"/>
            <a:ext cx="8970071" cy="2554505"/>
          </a:xfrm>
          <a:prstGeom prst="rect">
            <a:avLst/>
          </a:prstGeom>
          <a:noFill/>
          <a:ln>
            <a:noFill/>
          </a:ln>
        </p:spPr>
        <p:txBody>
          <a:bodyPr spcFirstLastPara="1" wrap="square" lIns="91425" tIns="45700" rIns="91425" bIns="45700" anchor="t" anchorCtr="0">
            <a:spAutoFit/>
          </a:bodyPr>
          <a:lstStyle/>
          <a:p>
            <a:pPr algn="just"/>
            <a:r>
              <a:rPr lang="en-US" sz="1000" b="1" dirty="0" smtClean="0">
                <a:solidFill>
                  <a:schemeClr val="bg1"/>
                </a:solidFill>
              </a:rPr>
              <a:t>Over </a:t>
            </a:r>
            <a:r>
              <a:rPr lang="en-US" sz="1000" b="1" dirty="0">
                <a:solidFill>
                  <a:schemeClr val="bg1"/>
                </a:solidFill>
              </a:rPr>
              <a:t>the past 90 days, in East Africa, rainfall was above-average in parts of northern, </a:t>
            </a:r>
            <a:r>
              <a:rPr lang="en-US" sz="1000" b="1" dirty="0" smtClean="0">
                <a:solidFill>
                  <a:schemeClr val="bg1"/>
                </a:solidFill>
              </a:rPr>
              <a:t>central, </a:t>
            </a:r>
            <a:r>
              <a:rPr lang="en-US" sz="1000" b="1" dirty="0">
                <a:solidFill>
                  <a:schemeClr val="bg1"/>
                </a:solidFill>
              </a:rPr>
              <a:t>and southwestern Ethiopia, </a:t>
            </a:r>
            <a:r>
              <a:rPr lang="en-US" sz="1000" b="1" dirty="0" smtClean="0">
                <a:solidFill>
                  <a:schemeClr val="bg1"/>
                </a:solidFill>
              </a:rPr>
              <a:t>southwestern </a:t>
            </a:r>
            <a:r>
              <a:rPr lang="en-US" sz="1000" b="1" dirty="0">
                <a:solidFill>
                  <a:schemeClr val="bg1"/>
                </a:solidFill>
              </a:rPr>
              <a:t>and central Eritrea, </a:t>
            </a:r>
            <a:r>
              <a:rPr lang="en-US" sz="1000" b="1" dirty="0" smtClean="0">
                <a:solidFill>
                  <a:schemeClr val="bg1"/>
                </a:solidFill>
              </a:rPr>
              <a:t>most of</a:t>
            </a:r>
            <a:r>
              <a:rPr lang="en-US" sz="1000" b="1" dirty="0" smtClean="0">
                <a:solidFill>
                  <a:schemeClr val="bg1"/>
                </a:solidFill>
              </a:rPr>
              <a:t> </a:t>
            </a:r>
            <a:r>
              <a:rPr lang="en-US" sz="1000" b="1" dirty="0">
                <a:solidFill>
                  <a:schemeClr val="bg1"/>
                </a:solidFill>
              </a:rPr>
              <a:t>Kenya, </a:t>
            </a:r>
            <a:r>
              <a:rPr lang="en-US" sz="1000" b="1" dirty="0" smtClean="0">
                <a:solidFill>
                  <a:schemeClr val="bg1"/>
                </a:solidFill>
              </a:rPr>
              <a:t>central </a:t>
            </a:r>
            <a:r>
              <a:rPr lang="en-US" sz="1000" b="1" dirty="0">
                <a:solidFill>
                  <a:schemeClr val="bg1"/>
                </a:solidFill>
              </a:rPr>
              <a:t>and southeastern Uganda, </a:t>
            </a:r>
            <a:r>
              <a:rPr lang="en-US" sz="1000" b="1" dirty="0" smtClean="0">
                <a:solidFill>
                  <a:schemeClr val="bg1"/>
                </a:solidFill>
              </a:rPr>
              <a:t>most of </a:t>
            </a:r>
            <a:r>
              <a:rPr lang="en-US" sz="1000" b="1" dirty="0" smtClean="0">
                <a:solidFill>
                  <a:schemeClr val="bg1"/>
                </a:solidFill>
              </a:rPr>
              <a:t>Tanzania, western </a:t>
            </a:r>
            <a:r>
              <a:rPr lang="en-US" sz="1000" b="1" dirty="0">
                <a:solidFill>
                  <a:schemeClr val="bg1"/>
                </a:solidFill>
              </a:rPr>
              <a:t>Burundi, </a:t>
            </a:r>
            <a:r>
              <a:rPr lang="en-US" sz="1000" b="1" dirty="0" smtClean="0">
                <a:solidFill>
                  <a:schemeClr val="bg1"/>
                </a:solidFill>
              </a:rPr>
              <a:t>northeastern and s</a:t>
            </a:r>
            <a:r>
              <a:rPr lang="en-US" sz="1000" b="1" dirty="0" smtClean="0">
                <a:solidFill>
                  <a:schemeClr val="bg1"/>
                </a:solidFill>
              </a:rPr>
              <a:t>outheastern </a:t>
            </a:r>
            <a:r>
              <a:rPr lang="en-US" sz="1000" b="1" dirty="0" smtClean="0">
                <a:solidFill>
                  <a:schemeClr val="bg1"/>
                </a:solidFill>
              </a:rPr>
              <a:t>South Sudan, </a:t>
            </a:r>
            <a:r>
              <a:rPr lang="en-US" sz="1000" b="1" dirty="0" smtClean="0">
                <a:solidFill>
                  <a:schemeClr val="bg1"/>
                </a:solidFill>
              </a:rPr>
              <a:t>Djibouti, and southern </a:t>
            </a:r>
            <a:r>
              <a:rPr lang="en-US" sz="1000" b="1" dirty="0">
                <a:solidFill>
                  <a:schemeClr val="bg1"/>
                </a:solidFill>
              </a:rPr>
              <a:t>Somalia. Rainfall was below-average in western, southern, </a:t>
            </a:r>
            <a:r>
              <a:rPr lang="en-US" sz="1000" b="1" dirty="0" smtClean="0">
                <a:solidFill>
                  <a:schemeClr val="bg1"/>
                </a:solidFill>
              </a:rPr>
              <a:t>and central </a:t>
            </a:r>
            <a:r>
              <a:rPr lang="en-US" sz="1000" b="1" dirty="0">
                <a:solidFill>
                  <a:schemeClr val="bg1"/>
                </a:solidFill>
              </a:rPr>
              <a:t>South Sudan, </a:t>
            </a:r>
            <a:r>
              <a:rPr lang="en-US" sz="1000" b="1" dirty="0" smtClean="0">
                <a:solidFill>
                  <a:schemeClr val="bg1"/>
                </a:solidFill>
              </a:rPr>
              <a:t>parts of </a:t>
            </a:r>
            <a:r>
              <a:rPr lang="en-US" sz="1000" b="1" dirty="0" smtClean="0">
                <a:solidFill>
                  <a:schemeClr val="bg1"/>
                </a:solidFill>
              </a:rPr>
              <a:t>west-central, south-central, and southeastern </a:t>
            </a:r>
            <a:r>
              <a:rPr lang="en-US" sz="1000" b="1" dirty="0" smtClean="0">
                <a:solidFill>
                  <a:schemeClr val="bg1"/>
                </a:solidFill>
              </a:rPr>
              <a:t>Ethiopia</a:t>
            </a:r>
            <a:r>
              <a:rPr lang="en-US" sz="1000" b="1" dirty="0">
                <a:solidFill>
                  <a:schemeClr val="bg1"/>
                </a:solidFill>
              </a:rPr>
              <a:t>, </a:t>
            </a:r>
            <a:r>
              <a:rPr lang="en-US" sz="1000" b="1" dirty="0" smtClean="0">
                <a:solidFill>
                  <a:schemeClr val="bg1"/>
                </a:solidFill>
              </a:rPr>
              <a:t>north</a:t>
            </a:r>
            <a:r>
              <a:rPr lang="en-US" sz="1000" b="1" dirty="0" smtClean="0">
                <a:solidFill>
                  <a:schemeClr val="bg1"/>
                </a:solidFill>
              </a:rPr>
              <a:t>western and south-central Somalia</a:t>
            </a:r>
            <a:r>
              <a:rPr lang="en-US" sz="1000" b="1" dirty="0">
                <a:solidFill>
                  <a:schemeClr val="bg1"/>
                </a:solidFill>
              </a:rPr>
              <a:t>, </a:t>
            </a:r>
            <a:r>
              <a:rPr lang="en-US" sz="1000" b="1" dirty="0" smtClean="0">
                <a:solidFill>
                  <a:schemeClr val="bg1"/>
                </a:solidFill>
              </a:rPr>
              <a:t>western </a:t>
            </a:r>
            <a:r>
              <a:rPr lang="en-US" sz="1000" b="1" dirty="0" smtClean="0">
                <a:solidFill>
                  <a:schemeClr val="bg1"/>
                </a:solidFill>
              </a:rPr>
              <a:t>and northeastern Uganda</a:t>
            </a:r>
            <a:r>
              <a:rPr lang="en-US" sz="1000" b="1" dirty="0" smtClean="0">
                <a:solidFill>
                  <a:schemeClr val="bg1"/>
                </a:solidFill>
              </a:rPr>
              <a:t>, eastern and central Rwanda, </a:t>
            </a:r>
            <a:r>
              <a:rPr lang="en-US" sz="1000" b="1" dirty="0" smtClean="0">
                <a:solidFill>
                  <a:schemeClr val="bg1"/>
                </a:solidFill>
              </a:rPr>
              <a:t>and eastern </a:t>
            </a:r>
            <a:r>
              <a:rPr lang="en-US" sz="1000" b="1" dirty="0" smtClean="0">
                <a:solidFill>
                  <a:schemeClr val="bg1"/>
                </a:solidFill>
              </a:rPr>
              <a:t>Burundi, </a:t>
            </a:r>
            <a:r>
              <a:rPr lang="en-US" sz="1000" b="1" dirty="0" smtClean="0">
                <a:solidFill>
                  <a:schemeClr val="bg1"/>
                </a:solidFill>
              </a:rPr>
              <a:t>In </a:t>
            </a:r>
            <a:r>
              <a:rPr lang="en-US" sz="1000" b="1" dirty="0">
                <a:solidFill>
                  <a:schemeClr val="bg1"/>
                </a:solidFill>
              </a:rPr>
              <a:t>Central Africa, rainfall was above-average in </a:t>
            </a:r>
            <a:r>
              <a:rPr lang="en-US" sz="1000" b="1" dirty="0" smtClean="0">
                <a:solidFill>
                  <a:schemeClr val="bg1"/>
                </a:solidFill>
              </a:rPr>
              <a:t>parts of north-</a:t>
            </a:r>
            <a:r>
              <a:rPr lang="en-US" sz="1000" b="1" dirty="0" smtClean="0">
                <a:solidFill>
                  <a:schemeClr val="bg1"/>
                </a:solidFill>
              </a:rPr>
              <a:t>central </a:t>
            </a:r>
            <a:r>
              <a:rPr lang="en-US" sz="1000" b="1" dirty="0">
                <a:solidFill>
                  <a:schemeClr val="bg1"/>
                </a:solidFill>
              </a:rPr>
              <a:t>and southeastern Democratic Republic of the Congo (DRC</a:t>
            </a:r>
            <a:r>
              <a:rPr lang="en-US" sz="1000" b="1" dirty="0" smtClean="0">
                <a:solidFill>
                  <a:schemeClr val="bg1"/>
                </a:solidFill>
              </a:rPr>
              <a:t>), </a:t>
            </a:r>
            <a:r>
              <a:rPr lang="en-US" sz="1000" b="1" dirty="0" smtClean="0">
                <a:solidFill>
                  <a:schemeClr val="bg1"/>
                </a:solidFill>
              </a:rPr>
              <a:t>central and southern </a:t>
            </a:r>
            <a:r>
              <a:rPr lang="en-US" sz="1000" b="1" dirty="0">
                <a:solidFill>
                  <a:schemeClr val="bg1"/>
                </a:solidFill>
              </a:rPr>
              <a:t>Congo, and pockets </a:t>
            </a:r>
            <a:r>
              <a:rPr lang="en-US" sz="1000" b="1" dirty="0" smtClean="0">
                <a:solidFill>
                  <a:schemeClr val="bg1"/>
                </a:solidFill>
              </a:rPr>
              <a:t>of eastern and western </a:t>
            </a:r>
            <a:r>
              <a:rPr lang="en-US" sz="1000" b="1" dirty="0">
                <a:solidFill>
                  <a:schemeClr val="bg1"/>
                </a:solidFill>
              </a:rPr>
              <a:t>Gabon. Rainfall was below-average in western and southern Cameroon, Equatorial Guinea, </a:t>
            </a:r>
            <a:r>
              <a:rPr lang="en-US" sz="1000" b="1" dirty="0" smtClean="0">
                <a:solidFill>
                  <a:schemeClr val="bg1"/>
                </a:solidFill>
              </a:rPr>
              <a:t>many </a:t>
            </a:r>
            <a:r>
              <a:rPr lang="en-US" sz="1000" b="1" dirty="0">
                <a:solidFill>
                  <a:schemeClr val="bg1"/>
                </a:solidFill>
              </a:rPr>
              <a:t>parts of Gabon, northern </a:t>
            </a:r>
            <a:r>
              <a:rPr lang="en-US" sz="1000" b="1" dirty="0" smtClean="0">
                <a:solidFill>
                  <a:schemeClr val="bg1"/>
                </a:solidFill>
              </a:rPr>
              <a:t>Congo</a:t>
            </a:r>
            <a:r>
              <a:rPr lang="en-US" sz="1000" b="1" dirty="0">
                <a:solidFill>
                  <a:schemeClr val="bg1"/>
                </a:solidFill>
              </a:rPr>
              <a:t>, </a:t>
            </a:r>
            <a:r>
              <a:rPr lang="en-US" sz="1000" b="1" dirty="0" smtClean="0">
                <a:solidFill>
                  <a:schemeClr val="bg1"/>
                </a:solidFill>
              </a:rPr>
              <a:t>Central </a:t>
            </a:r>
            <a:r>
              <a:rPr lang="en-US" sz="1000" b="1" dirty="0">
                <a:solidFill>
                  <a:schemeClr val="bg1"/>
                </a:solidFill>
              </a:rPr>
              <a:t>African Republic (CAR), and many parts of northern, western, northeastern, </a:t>
            </a:r>
            <a:r>
              <a:rPr lang="en-US" sz="1000" b="1" dirty="0" smtClean="0">
                <a:solidFill>
                  <a:schemeClr val="bg1"/>
                </a:solidFill>
              </a:rPr>
              <a:t>and </a:t>
            </a:r>
            <a:r>
              <a:rPr lang="en-US" sz="1000" b="1" dirty="0">
                <a:solidFill>
                  <a:schemeClr val="bg1"/>
                </a:solidFill>
              </a:rPr>
              <a:t>southern DRC. In West Africa, rainfall was above-average in central </a:t>
            </a:r>
            <a:r>
              <a:rPr lang="en-US" sz="1000" b="1" dirty="0" smtClean="0">
                <a:solidFill>
                  <a:schemeClr val="bg1"/>
                </a:solidFill>
              </a:rPr>
              <a:t>and </a:t>
            </a:r>
            <a:r>
              <a:rPr lang="en-US" sz="1000" b="1" dirty="0" smtClean="0">
                <a:solidFill>
                  <a:schemeClr val="bg1"/>
                </a:solidFill>
              </a:rPr>
              <a:t>northwestern </a:t>
            </a:r>
            <a:r>
              <a:rPr lang="en-US" sz="1000" b="1" dirty="0" smtClean="0">
                <a:solidFill>
                  <a:schemeClr val="bg1"/>
                </a:solidFill>
              </a:rPr>
              <a:t>Cote </a:t>
            </a:r>
            <a:r>
              <a:rPr lang="en-US" sz="1000" b="1" dirty="0">
                <a:solidFill>
                  <a:schemeClr val="bg1"/>
                </a:solidFill>
              </a:rPr>
              <a:t>d’Ivoire, southern parts of Ghana and Togo, </a:t>
            </a:r>
            <a:r>
              <a:rPr lang="en-US" sz="1000" b="1" dirty="0" smtClean="0">
                <a:solidFill>
                  <a:schemeClr val="bg1"/>
                </a:solidFill>
              </a:rPr>
              <a:t>northeastern Benin, eastern Guinea, western and southeastern Burkina Faso, and </a:t>
            </a:r>
            <a:r>
              <a:rPr lang="en-US" sz="1000" b="1" dirty="0">
                <a:solidFill>
                  <a:schemeClr val="bg1"/>
                </a:solidFill>
              </a:rPr>
              <a:t>pockets of </a:t>
            </a:r>
            <a:r>
              <a:rPr lang="en-US" sz="1000" b="1" dirty="0" smtClean="0">
                <a:solidFill>
                  <a:schemeClr val="bg1"/>
                </a:solidFill>
              </a:rPr>
              <a:t>southwestern </a:t>
            </a:r>
            <a:r>
              <a:rPr lang="en-US" sz="1000" b="1" dirty="0">
                <a:solidFill>
                  <a:schemeClr val="bg1"/>
                </a:solidFill>
              </a:rPr>
              <a:t>and </a:t>
            </a:r>
            <a:r>
              <a:rPr lang="en-US" sz="1000" b="1" dirty="0" smtClean="0">
                <a:solidFill>
                  <a:schemeClr val="bg1"/>
                </a:solidFill>
              </a:rPr>
              <a:t>northwestern </a:t>
            </a:r>
            <a:r>
              <a:rPr lang="en-US" sz="1000" b="1" dirty="0">
                <a:solidFill>
                  <a:schemeClr val="bg1"/>
                </a:solidFill>
              </a:rPr>
              <a:t>Nigeria. Rainfall was below-average in </a:t>
            </a:r>
            <a:r>
              <a:rPr lang="en-US" sz="1000" b="1" dirty="0" smtClean="0">
                <a:solidFill>
                  <a:schemeClr val="bg1"/>
                </a:solidFill>
              </a:rPr>
              <a:t>Sierra </a:t>
            </a:r>
            <a:r>
              <a:rPr lang="en-US" sz="1000" b="1" dirty="0">
                <a:solidFill>
                  <a:schemeClr val="bg1"/>
                </a:solidFill>
              </a:rPr>
              <a:t>Leone, </a:t>
            </a:r>
            <a:r>
              <a:rPr lang="en-US" sz="1000" b="1" dirty="0" smtClean="0">
                <a:solidFill>
                  <a:schemeClr val="bg1"/>
                </a:solidFill>
              </a:rPr>
              <a:t>Liberia</a:t>
            </a:r>
            <a:r>
              <a:rPr lang="en-US" sz="1000" b="1" dirty="0">
                <a:solidFill>
                  <a:schemeClr val="bg1"/>
                </a:solidFill>
              </a:rPr>
              <a:t>, </a:t>
            </a:r>
            <a:r>
              <a:rPr lang="en-US" sz="1000" b="1" dirty="0" smtClean="0">
                <a:solidFill>
                  <a:schemeClr val="bg1"/>
                </a:solidFill>
              </a:rPr>
              <a:t>southern </a:t>
            </a:r>
            <a:r>
              <a:rPr lang="en-US" sz="1000" b="1" dirty="0">
                <a:solidFill>
                  <a:schemeClr val="bg1"/>
                </a:solidFill>
              </a:rPr>
              <a:t>and eastern Cote d’Ivoire, </a:t>
            </a:r>
            <a:r>
              <a:rPr lang="en-US" sz="1000" b="1" dirty="0" smtClean="0">
                <a:solidFill>
                  <a:schemeClr val="bg1"/>
                </a:solidFill>
              </a:rPr>
              <a:t>central </a:t>
            </a:r>
            <a:r>
              <a:rPr lang="en-US" sz="1000" b="1" dirty="0">
                <a:solidFill>
                  <a:schemeClr val="bg1"/>
                </a:solidFill>
              </a:rPr>
              <a:t>parts of Ghana, </a:t>
            </a:r>
            <a:r>
              <a:rPr lang="en-US" sz="1000" b="1" dirty="0" smtClean="0">
                <a:solidFill>
                  <a:schemeClr val="bg1"/>
                </a:solidFill>
              </a:rPr>
              <a:t>parts of southwestern </a:t>
            </a:r>
            <a:r>
              <a:rPr lang="en-US" sz="1000" b="1" dirty="0">
                <a:solidFill>
                  <a:schemeClr val="bg1"/>
                </a:solidFill>
              </a:rPr>
              <a:t>Burkina Faso, </a:t>
            </a:r>
            <a:r>
              <a:rPr lang="en-US" sz="1000" b="1" dirty="0" smtClean="0">
                <a:solidFill>
                  <a:schemeClr val="bg1"/>
                </a:solidFill>
              </a:rPr>
              <a:t>much of southern Nigeria</a:t>
            </a:r>
            <a:r>
              <a:rPr lang="en-US" sz="1000" b="1" dirty="0">
                <a:solidFill>
                  <a:schemeClr val="bg1"/>
                </a:solidFill>
              </a:rPr>
              <a:t>, northern Mali, and </a:t>
            </a:r>
            <a:r>
              <a:rPr lang="en-US" sz="1000" b="1" dirty="0" smtClean="0">
                <a:solidFill>
                  <a:schemeClr val="bg1"/>
                </a:solidFill>
              </a:rPr>
              <a:t>northern and central </a:t>
            </a:r>
            <a:r>
              <a:rPr lang="en-US" sz="1000" b="1" dirty="0">
                <a:solidFill>
                  <a:schemeClr val="bg1"/>
                </a:solidFill>
              </a:rPr>
              <a:t>Mauritania. In southern Africa, rainfall was above-average over </a:t>
            </a:r>
            <a:r>
              <a:rPr lang="en-US" sz="1000" b="1" dirty="0" smtClean="0">
                <a:solidFill>
                  <a:schemeClr val="bg1"/>
                </a:solidFill>
              </a:rPr>
              <a:t>west-central </a:t>
            </a:r>
            <a:r>
              <a:rPr lang="en-US" sz="1000" b="1" dirty="0" smtClean="0">
                <a:solidFill>
                  <a:schemeClr val="bg1"/>
                </a:solidFill>
              </a:rPr>
              <a:t>and parts of northern Angola</a:t>
            </a:r>
            <a:r>
              <a:rPr lang="en-US" sz="1000" b="1" dirty="0">
                <a:solidFill>
                  <a:schemeClr val="bg1"/>
                </a:solidFill>
              </a:rPr>
              <a:t>, </a:t>
            </a:r>
            <a:r>
              <a:rPr lang="en-US" sz="1000" b="1" dirty="0" smtClean="0">
                <a:solidFill>
                  <a:schemeClr val="bg1"/>
                </a:solidFill>
              </a:rPr>
              <a:t>northeastern </a:t>
            </a:r>
            <a:r>
              <a:rPr lang="en-US" sz="1000" b="1" dirty="0">
                <a:solidFill>
                  <a:schemeClr val="bg1"/>
                </a:solidFill>
              </a:rPr>
              <a:t>Zambia, northern and central Malawi, some regions in northern and southern Mozambique, some parts of </a:t>
            </a:r>
            <a:r>
              <a:rPr lang="en-US" sz="1000" b="1" dirty="0" smtClean="0">
                <a:solidFill>
                  <a:schemeClr val="bg1"/>
                </a:solidFill>
              </a:rPr>
              <a:t>southwestern </a:t>
            </a:r>
            <a:r>
              <a:rPr lang="en-US" sz="1000" b="1" dirty="0">
                <a:solidFill>
                  <a:schemeClr val="bg1"/>
                </a:solidFill>
              </a:rPr>
              <a:t>and </a:t>
            </a:r>
            <a:r>
              <a:rPr lang="en-US" sz="1000" b="1" dirty="0" smtClean="0">
                <a:solidFill>
                  <a:schemeClr val="bg1"/>
                </a:solidFill>
              </a:rPr>
              <a:t>eastern </a:t>
            </a:r>
            <a:r>
              <a:rPr lang="en-US" sz="1000" b="1" dirty="0">
                <a:solidFill>
                  <a:schemeClr val="bg1"/>
                </a:solidFill>
              </a:rPr>
              <a:t>South Africa, and southern, central and eastern Madagascar. Rainfall was below-average across southern, central, </a:t>
            </a:r>
            <a:r>
              <a:rPr lang="en-US" sz="1000" b="1" dirty="0" smtClean="0">
                <a:solidFill>
                  <a:schemeClr val="bg1"/>
                </a:solidFill>
              </a:rPr>
              <a:t>northwestern, and eastern </a:t>
            </a:r>
            <a:r>
              <a:rPr lang="en-US" sz="1000" b="1" dirty="0">
                <a:solidFill>
                  <a:schemeClr val="bg1"/>
                </a:solidFill>
              </a:rPr>
              <a:t>Angola, many parts of Namibia, Botswana, Zimbabwe and Lesotho, western, central, southern and eastern Zambia, southern Malawi, </a:t>
            </a:r>
            <a:r>
              <a:rPr lang="en-US" sz="1000" b="1" dirty="0" smtClean="0">
                <a:solidFill>
                  <a:schemeClr val="bg1"/>
                </a:solidFill>
              </a:rPr>
              <a:t>central </a:t>
            </a:r>
            <a:r>
              <a:rPr lang="en-US" sz="1000" b="1" dirty="0">
                <a:solidFill>
                  <a:schemeClr val="bg1"/>
                </a:solidFill>
              </a:rPr>
              <a:t>and western Mozambique, </a:t>
            </a:r>
            <a:r>
              <a:rPr lang="en-US" sz="1000" b="1" dirty="0" smtClean="0">
                <a:solidFill>
                  <a:schemeClr val="bg1"/>
                </a:solidFill>
              </a:rPr>
              <a:t>most of central </a:t>
            </a:r>
            <a:r>
              <a:rPr lang="en-US" sz="1000" b="1" dirty="0">
                <a:solidFill>
                  <a:schemeClr val="bg1"/>
                </a:solidFill>
              </a:rPr>
              <a:t>and </a:t>
            </a:r>
            <a:r>
              <a:rPr lang="en-US" sz="1000" b="1" dirty="0" smtClean="0">
                <a:solidFill>
                  <a:schemeClr val="bg1"/>
                </a:solidFill>
              </a:rPr>
              <a:t>parts of southeastern </a:t>
            </a:r>
            <a:r>
              <a:rPr lang="en-US" sz="1000" b="1" dirty="0">
                <a:solidFill>
                  <a:schemeClr val="bg1"/>
                </a:solidFill>
              </a:rPr>
              <a:t>South Africa, </a:t>
            </a:r>
            <a:r>
              <a:rPr lang="en-US" sz="1000" b="1" dirty="0" smtClean="0">
                <a:solidFill>
                  <a:schemeClr val="bg1"/>
                </a:solidFill>
              </a:rPr>
              <a:t>northeastern </a:t>
            </a:r>
            <a:r>
              <a:rPr lang="en-US" sz="1000" b="1" dirty="0">
                <a:solidFill>
                  <a:schemeClr val="bg1"/>
                </a:solidFill>
              </a:rPr>
              <a:t>Eswatini, and </a:t>
            </a:r>
            <a:r>
              <a:rPr lang="en-US" sz="1000" b="1" dirty="0" smtClean="0">
                <a:solidFill>
                  <a:schemeClr val="bg1"/>
                </a:solidFill>
              </a:rPr>
              <a:t>northwestern and parts of southwestern Madagascar</a:t>
            </a:r>
            <a:r>
              <a:rPr lang="en-US" sz="1000" b="1" dirty="0">
                <a:solidFill>
                  <a:schemeClr val="bg1"/>
                </a:solidFill>
              </a:rPr>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078" y="828045"/>
            <a:ext cx="3454481" cy="345448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4413" y="828045"/>
            <a:ext cx="3454481" cy="345448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30 Days</a:t>
            </a:r>
            <a:endParaRPr/>
          </a:p>
        </p:txBody>
      </p:sp>
      <p:sp>
        <p:nvSpPr>
          <p:cNvPr id="123" name="Google Shape;123;p5"/>
          <p:cNvSpPr txBox="1"/>
          <p:nvPr/>
        </p:nvSpPr>
        <p:spPr>
          <a:xfrm>
            <a:off x="0" y="4232924"/>
            <a:ext cx="9144000" cy="2708393"/>
          </a:xfrm>
          <a:prstGeom prst="rect">
            <a:avLst/>
          </a:prstGeom>
          <a:noFill/>
          <a:ln>
            <a:noFill/>
          </a:ln>
        </p:spPr>
        <p:txBody>
          <a:bodyPr spcFirstLastPara="1" wrap="square" lIns="91425" tIns="45700" rIns="91425" bIns="45700" anchor="t" anchorCtr="0">
            <a:spAutoFit/>
          </a:bodyPr>
          <a:lstStyle/>
          <a:p>
            <a:pPr algn="just"/>
            <a:r>
              <a:rPr lang="en-US" sz="1000" b="1" dirty="0" smtClean="0">
                <a:solidFill>
                  <a:schemeClr val="bg1"/>
                </a:solidFill>
              </a:rPr>
              <a:t>Over </a:t>
            </a:r>
            <a:r>
              <a:rPr lang="en-US" sz="1000" b="1" dirty="0">
                <a:solidFill>
                  <a:schemeClr val="bg1"/>
                </a:solidFill>
              </a:rPr>
              <a:t>the past 30 days, in East Africa, rainfall was above-average in </a:t>
            </a:r>
            <a:r>
              <a:rPr lang="en-US" sz="1000" b="1" dirty="0" smtClean="0">
                <a:solidFill>
                  <a:schemeClr val="bg1"/>
                </a:solidFill>
              </a:rPr>
              <a:t>northern and parts of southwestern and </a:t>
            </a:r>
            <a:r>
              <a:rPr lang="en-US" sz="1000" b="1" dirty="0">
                <a:solidFill>
                  <a:schemeClr val="bg1"/>
                </a:solidFill>
              </a:rPr>
              <a:t>central Ethiopia, </a:t>
            </a:r>
            <a:r>
              <a:rPr lang="en-US" sz="1000" b="1" dirty="0" smtClean="0">
                <a:solidFill>
                  <a:schemeClr val="bg1"/>
                </a:solidFill>
              </a:rPr>
              <a:t>southwestern </a:t>
            </a:r>
            <a:r>
              <a:rPr lang="en-US" sz="1000" b="1" dirty="0">
                <a:solidFill>
                  <a:schemeClr val="bg1"/>
                </a:solidFill>
              </a:rPr>
              <a:t>and central </a:t>
            </a:r>
            <a:r>
              <a:rPr lang="en-US" sz="1000" b="1" dirty="0" smtClean="0">
                <a:solidFill>
                  <a:schemeClr val="bg1"/>
                </a:solidFill>
              </a:rPr>
              <a:t>Eritrea, Kenya</a:t>
            </a:r>
            <a:r>
              <a:rPr lang="en-US" sz="1000" b="1" dirty="0" smtClean="0">
                <a:solidFill>
                  <a:schemeClr val="bg1"/>
                </a:solidFill>
              </a:rPr>
              <a:t>, </a:t>
            </a:r>
            <a:r>
              <a:rPr lang="en-US" sz="1000" b="1" dirty="0" smtClean="0">
                <a:solidFill>
                  <a:schemeClr val="bg1"/>
                </a:solidFill>
              </a:rPr>
              <a:t>most of </a:t>
            </a:r>
            <a:r>
              <a:rPr lang="en-US" sz="1000" b="1" dirty="0" smtClean="0">
                <a:solidFill>
                  <a:schemeClr val="bg1"/>
                </a:solidFill>
              </a:rPr>
              <a:t>Tanzania</a:t>
            </a:r>
            <a:r>
              <a:rPr lang="en-US" sz="1000" b="1" dirty="0">
                <a:solidFill>
                  <a:schemeClr val="bg1"/>
                </a:solidFill>
              </a:rPr>
              <a:t>, </a:t>
            </a:r>
            <a:r>
              <a:rPr lang="en-US" sz="1000" b="1" dirty="0" smtClean="0">
                <a:solidFill>
                  <a:schemeClr val="bg1"/>
                </a:solidFill>
              </a:rPr>
              <a:t>southeastern </a:t>
            </a:r>
            <a:r>
              <a:rPr lang="en-US" sz="1000" b="1" dirty="0" smtClean="0">
                <a:solidFill>
                  <a:schemeClr val="bg1"/>
                </a:solidFill>
              </a:rPr>
              <a:t>and northeastern South </a:t>
            </a:r>
            <a:r>
              <a:rPr lang="en-US" sz="1000" b="1" dirty="0" smtClean="0">
                <a:solidFill>
                  <a:schemeClr val="bg1"/>
                </a:solidFill>
              </a:rPr>
              <a:t>Sudan, Djibouti, </a:t>
            </a:r>
            <a:r>
              <a:rPr lang="en-US" sz="1000" b="1" dirty="0" smtClean="0">
                <a:solidFill>
                  <a:schemeClr val="bg1"/>
                </a:solidFill>
              </a:rPr>
              <a:t>southern </a:t>
            </a:r>
            <a:r>
              <a:rPr lang="en-US" sz="1000" b="1" dirty="0" smtClean="0">
                <a:solidFill>
                  <a:schemeClr val="bg1"/>
                </a:solidFill>
              </a:rPr>
              <a:t>Somalia</a:t>
            </a:r>
            <a:r>
              <a:rPr lang="en-US" sz="1000" b="1" dirty="0" smtClean="0">
                <a:solidFill>
                  <a:schemeClr val="bg1"/>
                </a:solidFill>
              </a:rPr>
              <a:t>, </a:t>
            </a:r>
            <a:r>
              <a:rPr lang="en-US" sz="1000" b="1" dirty="0" smtClean="0">
                <a:solidFill>
                  <a:schemeClr val="bg1"/>
                </a:solidFill>
              </a:rPr>
              <a:t>western Rwanda, and central and southern </a:t>
            </a:r>
            <a:r>
              <a:rPr lang="en-US" sz="1000" b="1" dirty="0">
                <a:solidFill>
                  <a:schemeClr val="bg1"/>
                </a:solidFill>
              </a:rPr>
              <a:t>Burundi. Rainfall was below-average in </a:t>
            </a:r>
            <a:r>
              <a:rPr lang="en-US" sz="1000" b="1" dirty="0" smtClean="0">
                <a:solidFill>
                  <a:schemeClr val="bg1"/>
                </a:solidFill>
              </a:rPr>
              <a:t>parts of western</a:t>
            </a:r>
            <a:r>
              <a:rPr lang="en-US" sz="1000" b="1" dirty="0">
                <a:solidFill>
                  <a:schemeClr val="bg1"/>
                </a:solidFill>
              </a:rPr>
              <a:t> </a:t>
            </a:r>
            <a:r>
              <a:rPr lang="en-US" sz="1000" b="1" dirty="0" smtClean="0">
                <a:solidFill>
                  <a:schemeClr val="bg1"/>
                </a:solidFill>
              </a:rPr>
              <a:t>and</a:t>
            </a:r>
            <a:r>
              <a:rPr lang="en-US" sz="1000" b="1" dirty="0" smtClean="0">
                <a:solidFill>
                  <a:schemeClr val="bg1"/>
                </a:solidFill>
              </a:rPr>
              <a:t> central </a:t>
            </a:r>
            <a:r>
              <a:rPr lang="en-US" sz="1000" b="1" dirty="0">
                <a:solidFill>
                  <a:schemeClr val="bg1"/>
                </a:solidFill>
              </a:rPr>
              <a:t>South Sudan, </a:t>
            </a:r>
            <a:r>
              <a:rPr lang="en-US" sz="1000" b="1" dirty="0" smtClean="0">
                <a:solidFill>
                  <a:schemeClr val="bg1"/>
                </a:solidFill>
              </a:rPr>
              <a:t>central</a:t>
            </a:r>
            <a:r>
              <a:rPr lang="en-US" sz="1000" b="1" dirty="0" smtClean="0">
                <a:solidFill>
                  <a:schemeClr val="bg1"/>
                </a:solidFill>
              </a:rPr>
              <a:t> </a:t>
            </a:r>
            <a:r>
              <a:rPr lang="en-US" sz="1000" b="1" dirty="0" smtClean="0">
                <a:solidFill>
                  <a:schemeClr val="bg1"/>
                </a:solidFill>
              </a:rPr>
              <a:t>Somalia, </a:t>
            </a:r>
            <a:r>
              <a:rPr lang="en-US" sz="1000" b="1" dirty="0" smtClean="0">
                <a:solidFill>
                  <a:schemeClr val="bg1"/>
                </a:solidFill>
              </a:rPr>
              <a:t>northern, central, and southwestern </a:t>
            </a:r>
            <a:r>
              <a:rPr lang="en-US" sz="1000" b="1" dirty="0" smtClean="0">
                <a:solidFill>
                  <a:schemeClr val="bg1"/>
                </a:solidFill>
              </a:rPr>
              <a:t>Uganda</a:t>
            </a:r>
            <a:r>
              <a:rPr lang="en-US" sz="1000" b="1" dirty="0">
                <a:solidFill>
                  <a:schemeClr val="bg1"/>
                </a:solidFill>
              </a:rPr>
              <a:t>, </a:t>
            </a:r>
            <a:r>
              <a:rPr lang="en-US" sz="1000" b="1" dirty="0" smtClean="0">
                <a:solidFill>
                  <a:schemeClr val="bg1"/>
                </a:solidFill>
              </a:rPr>
              <a:t>southwestern, parts of central, </a:t>
            </a:r>
            <a:r>
              <a:rPr lang="en-US" sz="1000" b="1" dirty="0" smtClean="0">
                <a:solidFill>
                  <a:schemeClr val="bg1"/>
                </a:solidFill>
              </a:rPr>
              <a:t>and </a:t>
            </a:r>
            <a:r>
              <a:rPr lang="en-US" sz="1000" b="1" dirty="0" smtClean="0">
                <a:solidFill>
                  <a:schemeClr val="bg1"/>
                </a:solidFill>
              </a:rPr>
              <a:t>southeastern </a:t>
            </a:r>
            <a:r>
              <a:rPr lang="en-US" sz="1000" b="1" dirty="0">
                <a:solidFill>
                  <a:schemeClr val="bg1"/>
                </a:solidFill>
              </a:rPr>
              <a:t>Ethiopia, </a:t>
            </a:r>
            <a:r>
              <a:rPr lang="en-US" sz="1000" b="1" dirty="0" smtClean="0">
                <a:solidFill>
                  <a:schemeClr val="bg1"/>
                </a:solidFill>
              </a:rPr>
              <a:t>west-</a:t>
            </a:r>
            <a:r>
              <a:rPr lang="en-US" sz="1000" b="1" dirty="0" smtClean="0">
                <a:solidFill>
                  <a:schemeClr val="bg1"/>
                </a:solidFill>
              </a:rPr>
              <a:t>central </a:t>
            </a:r>
            <a:r>
              <a:rPr lang="en-US" sz="1000" b="1" dirty="0" smtClean="0">
                <a:solidFill>
                  <a:schemeClr val="bg1"/>
                </a:solidFill>
              </a:rPr>
              <a:t>Kenya</a:t>
            </a:r>
            <a:r>
              <a:rPr lang="en-US" sz="1000" b="1" dirty="0">
                <a:solidFill>
                  <a:schemeClr val="bg1"/>
                </a:solidFill>
              </a:rPr>
              <a:t>, </a:t>
            </a:r>
            <a:r>
              <a:rPr lang="en-US" sz="1000" b="1" dirty="0" smtClean="0">
                <a:solidFill>
                  <a:schemeClr val="bg1"/>
                </a:solidFill>
              </a:rPr>
              <a:t>eastern Rwanda</a:t>
            </a:r>
            <a:r>
              <a:rPr lang="en-US" sz="1000" b="1" dirty="0">
                <a:solidFill>
                  <a:schemeClr val="bg1"/>
                </a:solidFill>
              </a:rPr>
              <a:t>, </a:t>
            </a:r>
            <a:r>
              <a:rPr lang="en-US" sz="1000" b="1" dirty="0" smtClean="0">
                <a:solidFill>
                  <a:schemeClr val="bg1"/>
                </a:solidFill>
              </a:rPr>
              <a:t>and </a:t>
            </a:r>
            <a:r>
              <a:rPr lang="en-US" sz="1000" b="1" dirty="0">
                <a:solidFill>
                  <a:schemeClr val="bg1"/>
                </a:solidFill>
              </a:rPr>
              <a:t>some regions in </a:t>
            </a:r>
            <a:r>
              <a:rPr lang="en-US" sz="1000" b="1" dirty="0" smtClean="0">
                <a:solidFill>
                  <a:schemeClr val="bg1"/>
                </a:solidFill>
              </a:rPr>
              <a:t>central Tanzania</a:t>
            </a:r>
            <a:r>
              <a:rPr lang="en-US" sz="1000" b="1" dirty="0">
                <a:solidFill>
                  <a:schemeClr val="bg1"/>
                </a:solidFill>
              </a:rPr>
              <a:t>. In Central Africa, rainfall was above-average in some parts of </a:t>
            </a:r>
            <a:r>
              <a:rPr lang="en-US" sz="1000" b="1" dirty="0" smtClean="0">
                <a:solidFill>
                  <a:schemeClr val="bg1"/>
                </a:solidFill>
              </a:rPr>
              <a:t>west-central </a:t>
            </a:r>
            <a:r>
              <a:rPr lang="en-US" sz="1000" b="1" dirty="0" smtClean="0">
                <a:solidFill>
                  <a:schemeClr val="bg1"/>
                </a:solidFill>
              </a:rPr>
              <a:t>and eastern Gabon, central </a:t>
            </a:r>
            <a:r>
              <a:rPr lang="en-US" sz="1000" b="1" dirty="0" smtClean="0">
                <a:solidFill>
                  <a:schemeClr val="bg1"/>
                </a:solidFill>
              </a:rPr>
              <a:t>and southern Congo, parts of southeastern </a:t>
            </a:r>
            <a:r>
              <a:rPr lang="en-US" sz="1000" b="1" dirty="0">
                <a:solidFill>
                  <a:schemeClr val="bg1"/>
                </a:solidFill>
              </a:rPr>
              <a:t>Cameroon, and some parts of </a:t>
            </a:r>
            <a:r>
              <a:rPr lang="en-US" sz="1000" b="1" dirty="0" smtClean="0">
                <a:solidFill>
                  <a:schemeClr val="bg1"/>
                </a:solidFill>
              </a:rPr>
              <a:t>northern</a:t>
            </a:r>
            <a:r>
              <a:rPr lang="en-US" sz="1000" b="1" dirty="0" smtClean="0">
                <a:solidFill>
                  <a:schemeClr val="bg1"/>
                </a:solidFill>
              </a:rPr>
              <a:t> </a:t>
            </a:r>
            <a:r>
              <a:rPr lang="en-US" sz="1000" b="1" dirty="0" smtClean="0">
                <a:solidFill>
                  <a:schemeClr val="bg1"/>
                </a:solidFill>
              </a:rPr>
              <a:t>and </a:t>
            </a:r>
            <a:r>
              <a:rPr lang="en-US" sz="1000" b="1" dirty="0" smtClean="0">
                <a:solidFill>
                  <a:schemeClr val="bg1"/>
                </a:solidFill>
              </a:rPr>
              <a:t>southeastern </a:t>
            </a:r>
            <a:r>
              <a:rPr lang="en-US" sz="1000" b="1" dirty="0">
                <a:solidFill>
                  <a:schemeClr val="bg1"/>
                </a:solidFill>
              </a:rPr>
              <a:t>DRC. Rainfall was below-average in </a:t>
            </a:r>
            <a:r>
              <a:rPr lang="en-US" sz="1000" b="1" dirty="0" smtClean="0">
                <a:solidFill>
                  <a:schemeClr val="bg1"/>
                </a:solidFill>
              </a:rPr>
              <a:t>most of central and southern </a:t>
            </a:r>
            <a:r>
              <a:rPr lang="en-US" sz="1000" b="1" dirty="0">
                <a:solidFill>
                  <a:schemeClr val="bg1"/>
                </a:solidFill>
              </a:rPr>
              <a:t>Cameroon, Equatorial Guinea, </a:t>
            </a:r>
            <a:r>
              <a:rPr lang="en-US" sz="1000" b="1" dirty="0" smtClean="0">
                <a:solidFill>
                  <a:schemeClr val="bg1"/>
                </a:solidFill>
              </a:rPr>
              <a:t>most of western and southern </a:t>
            </a:r>
            <a:r>
              <a:rPr lang="en-US" sz="1000" b="1" dirty="0">
                <a:solidFill>
                  <a:schemeClr val="bg1"/>
                </a:solidFill>
              </a:rPr>
              <a:t>Gabon, northern Congo, </a:t>
            </a:r>
            <a:r>
              <a:rPr lang="en-US" sz="1000" b="1" dirty="0" smtClean="0">
                <a:solidFill>
                  <a:schemeClr val="bg1"/>
                </a:solidFill>
              </a:rPr>
              <a:t>most of western</a:t>
            </a:r>
            <a:r>
              <a:rPr lang="en-US" sz="1000" b="1" dirty="0" smtClean="0">
                <a:solidFill>
                  <a:schemeClr val="bg1"/>
                </a:solidFill>
              </a:rPr>
              <a:t> </a:t>
            </a:r>
            <a:r>
              <a:rPr lang="en-US" sz="1000" b="1" dirty="0" smtClean="0">
                <a:solidFill>
                  <a:schemeClr val="bg1"/>
                </a:solidFill>
              </a:rPr>
              <a:t>and central CAR</a:t>
            </a:r>
            <a:r>
              <a:rPr lang="en-US" sz="1000" b="1" dirty="0">
                <a:solidFill>
                  <a:schemeClr val="bg1"/>
                </a:solidFill>
              </a:rPr>
              <a:t>, and </a:t>
            </a:r>
            <a:r>
              <a:rPr lang="en-US" sz="1000" b="1" dirty="0" smtClean="0">
                <a:solidFill>
                  <a:schemeClr val="bg1"/>
                </a:solidFill>
              </a:rPr>
              <a:t>most of western, northeastern, </a:t>
            </a:r>
            <a:r>
              <a:rPr lang="en-US" sz="1000" b="1" dirty="0" smtClean="0">
                <a:solidFill>
                  <a:schemeClr val="bg1"/>
                </a:solidFill>
              </a:rPr>
              <a:t>central, and </a:t>
            </a:r>
            <a:r>
              <a:rPr lang="en-US" sz="1000" b="1" dirty="0" smtClean="0">
                <a:solidFill>
                  <a:schemeClr val="bg1"/>
                </a:solidFill>
              </a:rPr>
              <a:t>parts of </a:t>
            </a:r>
            <a:r>
              <a:rPr lang="en-US" sz="1000" b="1" dirty="0" smtClean="0">
                <a:solidFill>
                  <a:schemeClr val="bg1"/>
                </a:solidFill>
              </a:rPr>
              <a:t>far southeastern </a:t>
            </a:r>
            <a:r>
              <a:rPr lang="en-US" sz="1000" b="1" dirty="0">
                <a:solidFill>
                  <a:schemeClr val="bg1"/>
                </a:solidFill>
              </a:rPr>
              <a:t>DRC. In West Africa, rainfall was above-average in </a:t>
            </a:r>
            <a:r>
              <a:rPr lang="en-US" sz="1000" b="1" dirty="0" smtClean="0">
                <a:solidFill>
                  <a:schemeClr val="bg1"/>
                </a:solidFill>
              </a:rPr>
              <a:t>parts of </a:t>
            </a:r>
            <a:r>
              <a:rPr lang="en-US" sz="1000" b="1" dirty="0" smtClean="0">
                <a:solidFill>
                  <a:schemeClr val="bg1"/>
                </a:solidFill>
              </a:rPr>
              <a:t>northwestern and central </a:t>
            </a:r>
            <a:r>
              <a:rPr lang="en-US" sz="1000" b="1" dirty="0">
                <a:solidFill>
                  <a:schemeClr val="bg1"/>
                </a:solidFill>
              </a:rPr>
              <a:t>Cote d’Ivoire, </a:t>
            </a:r>
            <a:r>
              <a:rPr lang="en-US" sz="1000" b="1" dirty="0" smtClean="0">
                <a:solidFill>
                  <a:schemeClr val="bg1"/>
                </a:solidFill>
              </a:rPr>
              <a:t>southeastern </a:t>
            </a:r>
            <a:r>
              <a:rPr lang="en-US" sz="1000" b="1" dirty="0">
                <a:solidFill>
                  <a:schemeClr val="bg1"/>
                </a:solidFill>
              </a:rPr>
              <a:t>parts of Ghana, </a:t>
            </a:r>
            <a:r>
              <a:rPr lang="en-US" sz="1000" b="1" dirty="0" smtClean="0">
                <a:solidFill>
                  <a:schemeClr val="bg1"/>
                </a:solidFill>
              </a:rPr>
              <a:t>northern</a:t>
            </a:r>
            <a:r>
              <a:rPr lang="en-US" sz="1000" b="1" dirty="0" smtClean="0">
                <a:solidFill>
                  <a:schemeClr val="bg1"/>
                </a:solidFill>
              </a:rPr>
              <a:t> </a:t>
            </a:r>
            <a:r>
              <a:rPr lang="en-US" sz="1000" b="1" dirty="0" smtClean="0">
                <a:solidFill>
                  <a:schemeClr val="bg1"/>
                </a:solidFill>
              </a:rPr>
              <a:t>and southern Togo, </a:t>
            </a:r>
            <a:r>
              <a:rPr lang="en-US" sz="1000" b="1" dirty="0" smtClean="0">
                <a:solidFill>
                  <a:schemeClr val="bg1"/>
                </a:solidFill>
              </a:rPr>
              <a:t>northern</a:t>
            </a:r>
            <a:r>
              <a:rPr lang="en-US" sz="1000" b="1" dirty="0" smtClean="0">
                <a:solidFill>
                  <a:schemeClr val="bg1"/>
                </a:solidFill>
              </a:rPr>
              <a:t> Benin, central </a:t>
            </a:r>
            <a:r>
              <a:rPr lang="en-US" sz="1000" b="1" dirty="0" smtClean="0">
                <a:solidFill>
                  <a:schemeClr val="bg1"/>
                </a:solidFill>
              </a:rPr>
              <a:t>and </a:t>
            </a:r>
            <a:r>
              <a:rPr lang="en-US" sz="1000" b="1" dirty="0" smtClean="0">
                <a:solidFill>
                  <a:schemeClr val="bg1"/>
                </a:solidFill>
              </a:rPr>
              <a:t>eastern </a:t>
            </a:r>
            <a:r>
              <a:rPr lang="en-US" sz="1000" b="1" dirty="0" smtClean="0">
                <a:solidFill>
                  <a:schemeClr val="bg1"/>
                </a:solidFill>
              </a:rPr>
              <a:t>Guinea, </a:t>
            </a:r>
            <a:r>
              <a:rPr lang="en-US" sz="1000" b="1" dirty="0" smtClean="0">
                <a:solidFill>
                  <a:schemeClr val="bg1"/>
                </a:solidFill>
              </a:rPr>
              <a:t>southwestern Mali, western and southeastern Burkina Faso, and northwestern </a:t>
            </a:r>
            <a:r>
              <a:rPr lang="en-US" sz="1000" b="1" dirty="0">
                <a:solidFill>
                  <a:schemeClr val="bg1"/>
                </a:solidFill>
              </a:rPr>
              <a:t>Nigeria. Rainfall was below-average in </a:t>
            </a:r>
            <a:r>
              <a:rPr lang="en-US" sz="1000" b="1" dirty="0" smtClean="0">
                <a:solidFill>
                  <a:schemeClr val="bg1"/>
                </a:solidFill>
              </a:rPr>
              <a:t>central Sierra </a:t>
            </a:r>
            <a:r>
              <a:rPr lang="en-US" sz="1000" b="1" dirty="0">
                <a:solidFill>
                  <a:schemeClr val="bg1"/>
                </a:solidFill>
              </a:rPr>
              <a:t>Leone, </a:t>
            </a:r>
            <a:r>
              <a:rPr lang="en-US" sz="1000" b="1" dirty="0" smtClean="0">
                <a:solidFill>
                  <a:schemeClr val="bg1"/>
                </a:solidFill>
              </a:rPr>
              <a:t>southern and eastern </a:t>
            </a:r>
            <a:r>
              <a:rPr lang="en-US" sz="1000" b="1" dirty="0">
                <a:solidFill>
                  <a:schemeClr val="bg1"/>
                </a:solidFill>
              </a:rPr>
              <a:t>Liberia, </a:t>
            </a:r>
            <a:r>
              <a:rPr lang="en-US" sz="1000" b="1" dirty="0" smtClean="0">
                <a:solidFill>
                  <a:schemeClr val="bg1"/>
                </a:solidFill>
              </a:rPr>
              <a:t>southern and eastern </a:t>
            </a:r>
            <a:r>
              <a:rPr lang="en-US" sz="1000" b="1" dirty="0">
                <a:solidFill>
                  <a:schemeClr val="bg1"/>
                </a:solidFill>
              </a:rPr>
              <a:t>Cote d’Ivoire, </a:t>
            </a:r>
            <a:r>
              <a:rPr lang="en-US" sz="1000" b="1" dirty="0" smtClean="0">
                <a:solidFill>
                  <a:schemeClr val="bg1"/>
                </a:solidFill>
              </a:rPr>
              <a:t>west-central and southwestern</a:t>
            </a:r>
            <a:r>
              <a:rPr lang="en-US" sz="1000" b="1" dirty="0" smtClean="0">
                <a:solidFill>
                  <a:schemeClr val="bg1"/>
                </a:solidFill>
              </a:rPr>
              <a:t> Ghana, southern </a:t>
            </a:r>
            <a:r>
              <a:rPr lang="en-US" sz="1000" b="1" dirty="0">
                <a:solidFill>
                  <a:schemeClr val="bg1"/>
                </a:solidFill>
              </a:rPr>
              <a:t>Benin, </a:t>
            </a:r>
            <a:r>
              <a:rPr lang="en-US" sz="1000" b="1" dirty="0" smtClean="0">
                <a:solidFill>
                  <a:schemeClr val="bg1"/>
                </a:solidFill>
              </a:rPr>
              <a:t>and </a:t>
            </a:r>
            <a:r>
              <a:rPr lang="en-US" sz="1000" b="1" dirty="0" smtClean="0">
                <a:solidFill>
                  <a:schemeClr val="bg1"/>
                </a:solidFill>
              </a:rPr>
              <a:t>southwestern and south-central portions of </a:t>
            </a:r>
            <a:r>
              <a:rPr lang="en-US" sz="1000" b="1" dirty="0" smtClean="0">
                <a:solidFill>
                  <a:schemeClr val="bg1"/>
                </a:solidFill>
              </a:rPr>
              <a:t>Nigeria</a:t>
            </a:r>
            <a:r>
              <a:rPr lang="en-US" sz="1000" b="1" dirty="0">
                <a:solidFill>
                  <a:schemeClr val="bg1"/>
                </a:solidFill>
              </a:rPr>
              <a:t>. In </a:t>
            </a:r>
            <a:r>
              <a:rPr lang="en-US" sz="1000" b="1" dirty="0" smtClean="0">
                <a:solidFill>
                  <a:schemeClr val="bg1"/>
                </a:solidFill>
              </a:rPr>
              <a:t>southern Africa</a:t>
            </a:r>
            <a:r>
              <a:rPr lang="en-US" sz="1000" b="1" dirty="0">
                <a:solidFill>
                  <a:schemeClr val="bg1"/>
                </a:solidFill>
              </a:rPr>
              <a:t>, rainfall was above-average in </a:t>
            </a:r>
            <a:r>
              <a:rPr lang="en-US" sz="1000" b="1" dirty="0" smtClean="0">
                <a:solidFill>
                  <a:schemeClr val="bg1"/>
                </a:solidFill>
              </a:rPr>
              <a:t>parts of west-central</a:t>
            </a:r>
            <a:r>
              <a:rPr lang="en-US" sz="1000" b="1" dirty="0" smtClean="0">
                <a:solidFill>
                  <a:schemeClr val="bg1"/>
                </a:solidFill>
              </a:rPr>
              <a:t>, northern, </a:t>
            </a:r>
            <a:r>
              <a:rPr lang="en-US" sz="1000" b="1" dirty="0">
                <a:solidFill>
                  <a:schemeClr val="bg1"/>
                </a:solidFill>
              </a:rPr>
              <a:t>and </a:t>
            </a:r>
            <a:r>
              <a:rPr lang="en-US" sz="1000" b="1" dirty="0" smtClean="0">
                <a:solidFill>
                  <a:schemeClr val="bg1"/>
                </a:solidFill>
              </a:rPr>
              <a:t>east-central </a:t>
            </a:r>
            <a:r>
              <a:rPr lang="en-US" sz="1000" b="1" dirty="0">
                <a:solidFill>
                  <a:schemeClr val="bg1"/>
                </a:solidFill>
              </a:rPr>
              <a:t>Angola, some parts of </a:t>
            </a:r>
            <a:r>
              <a:rPr lang="en-US" sz="1000" b="1" dirty="0" smtClean="0">
                <a:solidFill>
                  <a:schemeClr val="bg1"/>
                </a:solidFill>
              </a:rPr>
              <a:t>northeastern </a:t>
            </a:r>
            <a:r>
              <a:rPr lang="en-US" sz="1000" b="1" dirty="0">
                <a:solidFill>
                  <a:schemeClr val="bg1"/>
                </a:solidFill>
              </a:rPr>
              <a:t>Zambia, </a:t>
            </a:r>
            <a:r>
              <a:rPr lang="en-US" sz="1000" b="1" dirty="0" smtClean="0">
                <a:solidFill>
                  <a:schemeClr val="bg1"/>
                </a:solidFill>
              </a:rPr>
              <a:t>northern parts </a:t>
            </a:r>
            <a:r>
              <a:rPr lang="en-US" sz="1000" b="1" dirty="0" smtClean="0">
                <a:solidFill>
                  <a:schemeClr val="bg1"/>
                </a:solidFill>
              </a:rPr>
              <a:t>of </a:t>
            </a:r>
            <a:r>
              <a:rPr lang="en-US" sz="1000" b="1" dirty="0" smtClean="0">
                <a:solidFill>
                  <a:schemeClr val="bg1"/>
                </a:solidFill>
              </a:rPr>
              <a:t>Malawi</a:t>
            </a:r>
            <a:r>
              <a:rPr lang="en-US" sz="1000" b="1" dirty="0">
                <a:solidFill>
                  <a:schemeClr val="bg1"/>
                </a:solidFill>
              </a:rPr>
              <a:t>, </a:t>
            </a:r>
            <a:r>
              <a:rPr lang="en-US" sz="1000" b="1" dirty="0" smtClean="0">
                <a:solidFill>
                  <a:schemeClr val="bg1"/>
                </a:solidFill>
              </a:rPr>
              <a:t>central</a:t>
            </a:r>
            <a:r>
              <a:rPr lang="en-US" sz="1000" b="1" dirty="0" smtClean="0">
                <a:solidFill>
                  <a:schemeClr val="bg1"/>
                </a:solidFill>
              </a:rPr>
              <a:t> </a:t>
            </a:r>
            <a:r>
              <a:rPr lang="en-US" sz="1000" b="1" dirty="0">
                <a:solidFill>
                  <a:schemeClr val="bg1"/>
                </a:solidFill>
              </a:rPr>
              <a:t>and </a:t>
            </a:r>
            <a:r>
              <a:rPr lang="en-US" sz="1000" b="1" dirty="0" smtClean="0">
                <a:solidFill>
                  <a:schemeClr val="bg1"/>
                </a:solidFill>
              </a:rPr>
              <a:t>southern </a:t>
            </a:r>
            <a:r>
              <a:rPr lang="en-US" sz="1000" b="1" dirty="0">
                <a:solidFill>
                  <a:schemeClr val="bg1"/>
                </a:solidFill>
              </a:rPr>
              <a:t>Mozambique, Eswatini, </a:t>
            </a:r>
            <a:r>
              <a:rPr lang="en-US" sz="1000" b="1" dirty="0" smtClean="0">
                <a:solidFill>
                  <a:schemeClr val="bg1"/>
                </a:solidFill>
              </a:rPr>
              <a:t>Lesotho, </a:t>
            </a:r>
            <a:r>
              <a:rPr lang="en-US" sz="1000" b="1" dirty="0" smtClean="0">
                <a:solidFill>
                  <a:schemeClr val="bg1"/>
                </a:solidFill>
              </a:rPr>
              <a:t>southern, central, and parts of eastern </a:t>
            </a:r>
            <a:r>
              <a:rPr lang="en-US" sz="1000" b="1" dirty="0" smtClean="0">
                <a:solidFill>
                  <a:schemeClr val="bg1"/>
                </a:solidFill>
              </a:rPr>
              <a:t>South </a:t>
            </a:r>
            <a:r>
              <a:rPr lang="en-US" sz="1000" b="1" dirty="0">
                <a:solidFill>
                  <a:schemeClr val="bg1"/>
                </a:solidFill>
              </a:rPr>
              <a:t>Africa, </a:t>
            </a:r>
            <a:r>
              <a:rPr lang="en-US" sz="1000" b="1" dirty="0" smtClean="0">
                <a:solidFill>
                  <a:schemeClr val="bg1"/>
                </a:solidFill>
              </a:rPr>
              <a:t>south-central and west-central Botswana, parts of central Namibia, parts of west-central Zimbabwe, and </a:t>
            </a:r>
            <a:r>
              <a:rPr lang="en-US" sz="1000" b="1" dirty="0" smtClean="0">
                <a:solidFill>
                  <a:schemeClr val="bg1"/>
                </a:solidFill>
              </a:rPr>
              <a:t>northern </a:t>
            </a:r>
            <a:r>
              <a:rPr lang="en-US" sz="1000" b="1" dirty="0">
                <a:solidFill>
                  <a:schemeClr val="bg1"/>
                </a:solidFill>
              </a:rPr>
              <a:t>and </a:t>
            </a:r>
            <a:r>
              <a:rPr lang="en-US" sz="1000" b="1" dirty="0" smtClean="0">
                <a:solidFill>
                  <a:schemeClr val="bg1"/>
                </a:solidFill>
              </a:rPr>
              <a:t>eastern </a:t>
            </a:r>
            <a:r>
              <a:rPr lang="en-US" sz="1000" b="1" dirty="0">
                <a:solidFill>
                  <a:schemeClr val="bg1"/>
                </a:solidFill>
              </a:rPr>
              <a:t>Madagascar. Rainfall was below-average in </a:t>
            </a:r>
            <a:r>
              <a:rPr lang="en-US" sz="1000" b="1" dirty="0" smtClean="0">
                <a:solidFill>
                  <a:schemeClr val="bg1"/>
                </a:solidFill>
              </a:rPr>
              <a:t>southern, central, and far northwestern </a:t>
            </a:r>
            <a:r>
              <a:rPr lang="en-US" sz="1000" b="1" dirty="0">
                <a:solidFill>
                  <a:schemeClr val="bg1"/>
                </a:solidFill>
              </a:rPr>
              <a:t>Angola, </a:t>
            </a:r>
            <a:r>
              <a:rPr lang="en-US" sz="1000" b="1" dirty="0" smtClean="0">
                <a:solidFill>
                  <a:schemeClr val="bg1"/>
                </a:solidFill>
              </a:rPr>
              <a:t>northern and </a:t>
            </a:r>
            <a:r>
              <a:rPr lang="en-US" sz="1000" b="1" dirty="0" smtClean="0">
                <a:solidFill>
                  <a:schemeClr val="bg1"/>
                </a:solidFill>
              </a:rPr>
              <a:t>parts of central </a:t>
            </a:r>
            <a:r>
              <a:rPr lang="en-US" sz="1000" b="1" dirty="0">
                <a:solidFill>
                  <a:schemeClr val="bg1"/>
                </a:solidFill>
              </a:rPr>
              <a:t>Namibia, </a:t>
            </a:r>
            <a:r>
              <a:rPr lang="en-US" sz="1000" b="1" dirty="0" smtClean="0">
                <a:solidFill>
                  <a:schemeClr val="bg1"/>
                </a:solidFill>
              </a:rPr>
              <a:t>eastern and northern Botswana</a:t>
            </a:r>
            <a:r>
              <a:rPr lang="en-US" sz="1000" b="1" dirty="0">
                <a:solidFill>
                  <a:schemeClr val="bg1"/>
                </a:solidFill>
              </a:rPr>
              <a:t>, </a:t>
            </a:r>
            <a:r>
              <a:rPr lang="en-US" sz="1000" b="1" dirty="0" smtClean="0">
                <a:solidFill>
                  <a:schemeClr val="bg1"/>
                </a:solidFill>
              </a:rPr>
              <a:t>central and southern Zimbabwe</a:t>
            </a:r>
            <a:r>
              <a:rPr lang="en-US" sz="1000" b="1" dirty="0">
                <a:solidFill>
                  <a:schemeClr val="bg1"/>
                </a:solidFill>
              </a:rPr>
              <a:t>, </a:t>
            </a:r>
            <a:r>
              <a:rPr lang="en-US" sz="1000" b="1" dirty="0" smtClean="0">
                <a:solidFill>
                  <a:schemeClr val="bg1"/>
                </a:solidFill>
              </a:rPr>
              <a:t>western and central </a:t>
            </a:r>
            <a:r>
              <a:rPr lang="en-US" sz="1000" b="1" dirty="0">
                <a:solidFill>
                  <a:schemeClr val="bg1"/>
                </a:solidFill>
              </a:rPr>
              <a:t>Zambia, </a:t>
            </a:r>
            <a:r>
              <a:rPr lang="en-US" sz="1000" b="1" dirty="0" smtClean="0">
                <a:solidFill>
                  <a:schemeClr val="bg1"/>
                </a:solidFill>
              </a:rPr>
              <a:t>northern </a:t>
            </a:r>
            <a:r>
              <a:rPr lang="en-US" sz="1000" b="1" dirty="0" smtClean="0">
                <a:solidFill>
                  <a:schemeClr val="bg1"/>
                </a:solidFill>
              </a:rPr>
              <a:t>Mozambique</a:t>
            </a:r>
            <a:r>
              <a:rPr lang="en-US" sz="1000" b="1" dirty="0">
                <a:solidFill>
                  <a:schemeClr val="bg1"/>
                </a:solidFill>
              </a:rPr>
              <a:t>, </a:t>
            </a:r>
            <a:r>
              <a:rPr lang="en-US" sz="1000" b="1" dirty="0" smtClean="0">
                <a:solidFill>
                  <a:schemeClr val="bg1"/>
                </a:solidFill>
              </a:rPr>
              <a:t>central and southern </a:t>
            </a:r>
            <a:r>
              <a:rPr lang="en-US" sz="1000" b="1" dirty="0">
                <a:solidFill>
                  <a:schemeClr val="bg1"/>
                </a:solidFill>
              </a:rPr>
              <a:t>Malawi, </a:t>
            </a:r>
            <a:r>
              <a:rPr lang="en-US" sz="1000" b="1" dirty="0" smtClean="0">
                <a:solidFill>
                  <a:schemeClr val="bg1"/>
                </a:solidFill>
              </a:rPr>
              <a:t>parts of northwestern</a:t>
            </a:r>
            <a:r>
              <a:rPr lang="en-US" sz="1000" b="1" dirty="0" smtClean="0">
                <a:solidFill>
                  <a:schemeClr val="bg1"/>
                </a:solidFill>
              </a:rPr>
              <a:t> </a:t>
            </a:r>
            <a:r>
              <a:rPr lang="en-US" sz="1000" b="1" dirty="0">
                <a:solidFill>
                  <a:schemeClr val="bg1"/>
                </a:solidFill>
              </a:rPr>
              <a:t>and </a:t>
            </a:r>
            <a:r>
              <a:rPr lang="en-US" sz="1000" b="1" dirty="0" smtClean="0">
                <a:solidFill>
                  <a:schemeClr val="bg1"/>
                </a:solidFill>
              </a:rPr>
              <a:t>northeastern </a:t>
            </a:r>
            <a:r>
              <a:rPr lang="en-US" sz="1000" b="1" dirty="0">
                <a:solidFill>
                  <a:schemeClr val="bg1"/>
                </a:solidFill>
              </a:rPr>
              <a:t>South Africa, </a:t>
            </a:r>
            <a:r>
              <a:rPr lang="en-US" sz="1000" b="1" dirty="0" smtClean="0">
                <a:solidFill>
                  <a:schemeClr val="bg1"/>
                </a:solidFill>
              </a:rPr>
              <a:t>and western, southern, </a:t>
            </a:r>
            <a:r>
              <a:rPr lang="en-US" sz="1000" b="1" dirty="0" smtClean="0">
                <a:solidFill>
                  <a:schemeClr val="bg1"/>
                </a:solidFill>
              </a:rPr>
              <a:t>and central </a:t>
            </a:r>
            <a:r>
              <a:rPr lang="en-US" sz="1000" b="1" dirty="0">
                <a:solidFill>
                  <a:schemeClr val="bg1"/>
                </a:solidFill>
              </a:rPr>
              <a:t>Madagascar.  </a:t>
            </a:r>
            <a:endParaRPr lang="en-US" sz="10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818" y="914401"/>
            <a:ext cx="3335852" cy="333585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4473" y="914401"/>
            <a:ext cx="3347128" cy="334712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a:spLocks noGrp="1"/>
          </p:cNvSpPr>
          <p:nvPr>
            <p:ph type="title"/>
          </p:nvPr>
        </p:nvSpPr>
        <p:spPr>
          <a:xfrm>
            <a:off x="683799" y="121730"/>
            <a:ext cx="7696200" cy="7540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7 Days</a:t>
            </a:r>
            <a:endParaRPr/>
          </a:p>
        </p:txBody>
      </p:sp>
      <p:sp>
        <p:nvSpPr>
          <p:cNvPr id="130" name="Google Shape;130;p6" descr="http://www.cpc.ncep.noaa.gov/products/international/africa_arc/africa_arc_7day_af_obs.gif"/>
          <p:cNvSpPr/>
          <p:nvPr/>
        </p:nvSpPr>
        <p:spPr>
          <a:xfrm>
            <a:off x="1492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1" name="Google Shape;131;p6" descr="http://www.cpc.ncep.noaa.gov/products/international/africa_arc/africa_arc_7day_af_obs.gif"/>
          <p:cNvSpPr/>
          <p:nvPr/>
        </p:nvSpPr>
        <p:spPr>
          <a:xfrm>
            <a:off x="30162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2" name="Google Shape;132;p6" descr="http://www.cpc.ncep.noaa.gov/products/international/africa_arc/africa_arc_7day_af_anom.gif"/>
          <p:cNvSpPr/>
          <p:nvPr/>
        </p:nvSpPr>
        <p:spPr>
          <a:xfrm>
            <a:off x="606425" y="3127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 name="Google Shape;133;p6" descr="https://www.cpc.ncep.noaa.gov/products/international/africa_arc/africa_arc_7day_af_obs.gif"/>
          <p:cNvSpPr/>
          <p:nvPr/>
        </p:nvSpPr>
        <p:spPr>
          <a:xfrm>
            <a:off x="765175" y="345394"/>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 name="Google Shape;134;p6" descr="https://www.cpc.ncep.noaa.gov/products/international/africa_arc/africa_arc_7day_af_obs.gif"/>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5" name="Google Shape;135;p6" descr="https://www.cpc.ncep.noaa.gov/products/international/africa_arc/africa_arc_7day_af_obs.gif"/>
          <p:cNvSpPr/>
          <p:nvPr/>
        </p:nvSpPr>
        <p:spPr>
          <a:xfrm>
            <a:off x="1069975" y="769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6" name="Google Shape;136;p6"/>
          <p:cNvSpPr txBox="1"/>
          <p:nvPr/>
        </p:nvSpPr>
        <p:spPr>
          <a:xfrm>
            <a:off x="81954" y="4507797"/>
            <a:ext cx="8949026" cy="2554505"/>
          </a:xfrm>
          <a:prstGeom prst="rect">
            <a:avLst/>
          </a:prstGeom>
          <a:noFill/>
          <a:ln>
            <a:noFill/>
          </a:ln>
        </p:spPr>
        <p:txBody>
          <a:bodyPr spcFirstLastPara="1" wrap="square" lIns="91425" tIns="45700" rIns="91425" bIns="45700" anchor="t" anchorCtr="0">
            <a:spAutoFit/>
          </a:bodyPr>
          <a:lstStyle/>
          <a:p>
            <a:pPr algn="just"/>
            <a:r>
              <a:rPr lang="en-US" sz="1000" b="1" dirty="0">
                <a:solidFill>
                  <a:schemeClr val="bg1"/>
                </a:solidFill>
              </a:rPr>
              <a:t>During the past 7 days, in East Africa, rainfall was above-average in southwestern Ethiopia, parts of southeastern South Sudan, northwestern and southern Kenya, southeastern Somalia, southeastern Uganda, central and southern Burundi, and western, east-central, and northern Tanzania. Rainfall was below average in parts of western, south-central, and east-central Ethiopia, western, east-central, and south-central South Sudan, parts of central and northern Uganda, most of eastern and southern Tanzania, southern Djibouti, northwestern and southwestern Somalia, and west-central and northeastern Kenya. In central Africa, rainfall was above-average in parts of southeastern Democratic Republic of Congo (DRC), eastern and parts of central Gabon, parts of west-central Congo, and parts of central and southwestern Cameroon. Rainfall was below-average in Equatorial Guinea, far southwestern and east-central Cameroon, northern, eastern, and southwestern Congo, most of Central African Republic (CAR), western Gabon, and northern, central, and southwestern DRC. In West Africa, rainfall was above-average in north-central and west-central Cote d’Ivoire, eastern Ghana, southeastern Guinea, southwestern and southeastern Burkina Faso, Togo, northern and central Benin, and parts of western, southeastern, and central Nigeria. Rainfall was below-average in parts of eastern and southern Cote d’Ivoire, parts of southern and western Ghana, and southwestern Nigeria. In southern Africa, rainfall was above-average in central and southeastern Angola, northeastern Namibia, parts of northern and south-central Botswana, central Mozambique, northern and parts of southern Malawi, western </a:t>
            </a:r>
            <a:r>
              <a:rPr lang="en-US" sz="1000" b="1" dirty="0" err="1">
                <a:solidFill>
                  <a:schemeClr val="bg1"/>
                </a:solidFill>
              </a:rPr>
              <a:t>Eswatini</a:t>
            </a:r>
            <a:r>
              <a:rPr lang="en-US" sz="1000" b="1" dirty="0">
                <a:solidFill>
                  <a:schemeClr val="bg1"/>
                </a:solidFill>
              </a:rPr>
              <a:t>, Lesotho, southwestern, central, and parts of northeastern South Africa, Zambia, and western, southern, and northern Zimbabwe. Rainfall was below-average in western and northeastern Angola, far northeastern Malawi, most of northern Mozambique, southeastern Botswana, central and northwestern Namibia, and far northern, central, and southeastern Madagascar.</a:t>
            </a:r>
          </a:p>
          <a:p>
            <a:pPr algn="just"/>
            <a:endParaRPr lang="en-US" sz="1000" b="1"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787" y="995534"/>
            <a:ext cx="3473388" cy="347338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3199" y="995611"/>
            <a:ext cx="3473388" cy="347338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txBox="1">
            <a:spLocks noGrp="1"/>
          </p:cNvSpPr>
          <p:nvPr>
            <p:ph type="title"/>
          </p:nvPr>
        </p:nvSpPr>
        <p:spPr>
          <a:xfrm>
            <a:off x="1066800" y="228600"/>
            <a:ext cx="7696200" cy="104469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Atmospheric Circulation:</a:t>
            </a:r>
            <a:br>
              <a:rPr lang="en-US" sz="4000" b="1" dirty="0">
                <a:solidFill>
                  <a:srgbClr val="FFFF00"/>
                </a:solidFill>
                <a:latin typeface="Arial"/>
                <a:ea typeface="Arial"/>
                <a:cs typeface="Arial"/>
                <a:sym typeface="Arial"/>
              </a:rPr>
            </a:br>
            <a:r>
              <a:rPr lang="en-US" sz="4000" b="1" dirty="0">
                <a:solidFill>
                  <a:srgbClr val="FFFF00"/>
                </a:solidFill>
                <a:latin typeface="Arial"/>
                <a:ea typeface="Arial"/>
                <a:cs typeface="Arial"/>
                <a:sym typeface="Arial"/>
              </a:rPr>
              <a:t>Last 7 Days</a:t>
            </a:r>
            <a:endParaRPr dirty="0"/>
          </a:p>
        </p:txBody>
      </p:sp>
      <p:sp>
        <p:nvSpPr>
          <p:cNvPr id="145" name="Google Shape;145;p7"/>
          <p:cNvSpPr txBox="1"/>
          <p:nvPr/>
        </p:nvSpPr>
        <p:spPr>
          <a:xfrm>
            <a:off x="117008" y="5477224"/>
            <a:ext cx="8821208" cy="861734"/>
          </a:xfrm>
          <a:prstGeom prst="rect">
            <a:avLst/>
          </a:prstGeom>
          <a:noFill/>
          <a:ln>
            <a:noFill/>
          </a:ln>
        </p:spPr>
        <p:txBody>
          <a:bodyPr spcFirstLastPara="1" wrap="square" lIns="91425" tIns="45700" rIns="91425" bIns="45700" anchor="t" anchorCtr="0">
            <a:spAutoFit/>
          </a:bodyPr>
          <a:lstStyle/>
          <a:p>
            <a:pPr algn="just" fontAlgn="base"/>
            <a:r>
              <a:rPr lang="en-US" sz="1000" b="1" dirty="0">
                <a:solidFill>
                  <a:schemeClr val="bg1"/>
                </a:solidFill>
              </a:rPr>
              <a:t>At 700-hPa level (left panel</a:t>
            </a:r>
            <a:r>
              <a:rPr lang="en-US" sz="1000" b="1" dirty="0" smtClean="0">
                <a:solidFill>
                  <a:schemeClr val="bg1"/>
                </a:solidFill>
              </a:rPr>
              <a:t>), lower-level convergence </a:t>
            </a:r>
            <a:r>
              <a:rPr lang="en-US" sz="1000" b="1" dirty="0">
                <a:solidFill>
                  <a:schemeClr val="bg1"/>
                </a:solidFill>
              </a:rPr>
              <a:t>at 700hPa (left panel) was observed across </a:t>
            </a:r>
            <a:r>
              <a:rPr lang="en-US" sz="1000" b="1" dirty="0" smtClean="0">
                <a:solidFill>
                  <a:schemeClr val="bg1"/>
                </a:solidFill>
              </a:rPr>
              <a:t>central South Africa, southern Gabon, and Congo </a:t>
            </a:r>
            <a:r>
              <a:rPr lang="en-US" sz="1000" b="1" dirty="0">
                <a:solidFill>
                  <a:schemeClr val="bg1"/>
                </a:solidFill>
              </a:rPr>
              <a:t>may have contributed to the observed </a:t>
            </a:r>
            <a:r>
              <a:rPr lang="en-US" sz="1000" b="1" dirty="0" smtClean="0">
                <a:solidFill>
                  <a:schemeClr val="bg1"/>
                </a:solidFill>
              </a:rPr>
              <a:t>above-average </a:t>
            </a:r>
            <a:r>
              <a:rPr lang="en-US" sz="1000" b="1" dirty="0">
                <a:solidFill>
                  <a:schemeClr val="bg1"/>
                </a:solidFill>
              </a:rPr>
              <a:t>rainfall in </a:t>
            </a:r>
            <a:r>
              <a:rPr lang="en-US" sz="1000" b="1" dirty="0" smtClean="0">
                <a:solidFill>
                  <a:schemeClr val="bg1"/>
                </a:solidFill>
              </a:rPr>
              <a:t>central </a:t>
            </a:r>
            <a:r>
              <a:rPr lang="en-US" sz="1000" b="1" dirty="0" smtClean="0">
                <a:solidFill>
                  <a:schemeClr val="bg1"/>
                </a:solidFill>
              </a:rPr>
              <a:t>and southern portions </a:t>
            </a:r>
            <a:r>
              <a:rPr lang="en-US" sz="1000" b="1" dirty="0" smtClean="0">
                <a:solidFill>
                  <a:schemeClr val="bg1"/>
                </a:solidFill>
              </a:rPr>
              <a:t>of </a:t>
            </a:r>
            <a:r>
              <a:rPr lang="en-US" sz="1000" b="1" dirty="0" smtClean="0">
                <a:solidFill>
                  <a:schemeClr val="bg1"/>
                </a:solidFill>
              </a:rPr>
              <a:t>Africa</a:t>
            </a:r>
            <a:r>
              <a:rPr lang="en-US" sz="1000" b="1" dirty="0" smtClean="0">
                <a:solidFill>
                  <a:schemeClr val="bg1"/>
                </a:solidFill>
              </a:rPr>
              <a:t>. Anomalous </a:t>
            </a:r>
            <a:r>
              <a:rPr lang="en-US" sz="1000" b="1" dirty="0">
                <a:solidFill>
                  <a:schemeClr val="bg1"/>
                </a:solidFill>
              </a:rPr>
              <a:t>wind </a:t>
            </a:r>
            <a:r>
              <a:rPr lang="en-US" sz="1000" b="1" dirty="0" smtClean="0">
                <a:solidFill>
                  <a:schemeClr val="bg1"/>
                </a:solidFill>
              </a:rPr>
              <a:t>divergence </a:t>
            </a:r>
            <a:r>
              <a:rPr lang="en-US" sz="1000" b="1" dirty="0">
                <a:solidFill>
                  <a:schemeClr val="bg1"/>
                </a:solidFill>
              </a:rPr>
              <a:t>at 700hPa across </a:t>
            </a:r>
            <a:r>
              <a:rPr lang="en-US" sz="1000" b="1" dirty="0" smtClean="0">
                <a:solidFill>
                  <a:schemeClr val="bg1"/>
                </a:solidFill>
              </a:rPr>
              <a:t>northern</a:t>
            </a:r>
            <a:r>
              <a:rPr lang="en-US" sz="1000" b="1" dirty="0" smtClean="0">
                <a:solidFill>
                  <a:schemeClr val="bg1"/>
                </a:solidFill>
              </a:rPr>
              <a:t> DRC and southern CAR </a:t>
            </a:r>
            <a:r>
              <a:rPr lang="en-US" sz="1000" b="1" dirty="0" smtClean="0">
                <a:solidFill>
                  <a:schemeClr val="bg1"/>
                </a:solidFill>
              </a:rPr>
              <a:t>may have resulted in the observed below-average rainfall across that region. At 200-hPa (right panel), and area of upper level </a:t>
            </a:r>
            <a:r>
              <a:rPr lang="en-US" sz="1000" b="1" dirty="0" err="1" smtClean="0">
                <a:solidFill>
                  <a:schemeClr val="bg1"/>
                </a:solidFill>
              </a:rPr>
              <a:t>anticyclonic</a:t>
            </a:r>
            <a:r>
              <a:rPr lang="en-US" sz="1000" b="1" dirty="0" smtClean="0">
                <a:solidFill>
                  <a:schemeClr val="bg1"/>
                </a:solidFill>
              </a:rPr>
              <a:t> flow (and divergence) </a:t>
            </a:r>
            <a:r>
              <a:rPr lang="en-US" sz="1000" b="1" dirty="0" smtClean="0">
                <a:solidFill>
                  <a:schemeClr val="bg1"/>
                </a:solidFill>
              </a:rPr>
              <a:t>was observed in </a:t>
            </a:r>
            <a:r>
              <a:rPr lang="en-US" sz="1000" b="1" dirty="0" smtClean="0">
                <a:solidFill>
                  <a:schemeClr val="bg1"/>
                </a:solidFill>
              </a:rPr>
              <a:t>Zambia, Zimbabwe, Mozambique, Botswana, Angola, Malawi, </a:t>
            </a:r>
            <a:r>
              <a:rPr lang="en-US" sz="1000" b="1" dirty="0" smtClean="0">
                <a:solidFill>
                  <a:schemeClr val="bg1"/>
                </a:solidFill>
              </a:rPr>
              <a:t>South Africa, Lesotho, and </a:t>
            </a:r>
            <a:r>
              <a:rPr lang="en-US" sz="1000" b="1" dirty="0" err="1" smtClean="0">
                <a:solidFill>
                  <a:schemeClr val="bg1"/>
                </a:solidFill>
              </a:rPr>
              <a:t>Eswatini</a:t>
            </a:r>
            <a:r>
              <a:rPr lang="en-US" sz="1000" b="1" dirty="0" smtClean="0">
                <a:solidFill>
                  <a:schemeClr val="bg1"/>
                </a:solidFill>
              </a:rPr>
              <a:t>, </a:t>
            </a:r>
            <a:r>
              <a:rPr lang="en-US" sz="1000" b="1" dirty="0" smtClean="0">
                <a:solidFill>
                  <a:schemeClr val="bg1"/>
                </a:solidFill>
              </a:rPr>
              <a:t>likely </a:t>
            </a:r>
            <a:r>
              <a:rPr lang="en-US" sz="1000" b="1" dirty="0" smtClean="0">
                <a:solidFill>
                  <a:schemeClr val="bg1"/>
                </a:solidFill>
              </a:rPr>
              <a:t>contributing to the above-average </a:t>
            </a:r>
            <a:r>
              <a:rPr lang="en-US" sz="1000" b="1" dirty="0" smtClean="0">
                <a:solidFill>
                  <a:schemeClr val="bg1"/>
                </a:solidFill>
              </a:rPr>
              <a:t>rainfall in those countries. </a:t>
            </a:r>
            <a:endParaRPr lang="en-US" sz="1000" b="1"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994" y="1535102"/>
            <a:ext cx="3819618" cy="381961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1924" y="1535102"/>
            <a:ext cx="3828495" cy="3828495"/>
          </a:xfrm>
          <a:prstGeom prst="rect">
            <a:avLst/>
          </a:prstGeom>
        </p:spPr>
      </p:pic>
      <p:sp>
        <p:nvSpPr>
          <p:cNvPr id="12" name="Google Shape;148;p7"/>
          <p:cNvSpPr/>
          <p:nvPr/>
        </p:nvSpPr>
        <p:spPr>
          <a:xfrm rot="183199">
            <a:off x="2570334" y="3192495"/>
            <a:ext cx="604162" cy="417343"/>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48;p7"/>
          <p:cNvSpPr/>
          <p:nvPr/>
        </p:nvSpPr>
        <p:spPr>
          <a:xfrm rot="445454">
            <a:off x="6445108" y="3784498"/>
            <a:ext cx="1379780" cy="657906"/>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148;p7"/>
          <p:cNvSpPr/>
          <p:nvPr/>
        </p:nvSpPr>
        <p:spPr>
          <a:xfrm rot="445454">
            <a:off x="2589269" y="4380733"/>
            <a:ext cx="656222" cy="501039"/>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48;p7"/>
          <p:cNvSpPr/>
          <p:nvPr/>
        </p:nvSpPr>
        <p:spPr>
          <a:xfrm rot="445454">
            <a:off x="1990459" y="3413217"/>
            <a:ext cx="656222" cy="501039"/>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837851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8"/>
          <p:cNvSpPr/>
          <p:nvPr/>
        </p:nvSpPr>
        <p:spPr>
          <a:xfrm>
            <a:off x="1752600" y="0"/>
            <a:ext cx="6019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Arial"/>
              <a:buNone/>
            </a:pPr>
            <a:r>
              <a:rPr lang="en-US" sz="2800" b="1" i="0" u="none" strike="noStrike" cap="none">
                <a:solidFill>
                  <a:srgbClr val="FFFF00"/>
                </a:solidFill>
                <a:latin typeface="Arial"/>
                <a:ea typeface="Arial"/>
                <a:cs typeface="Arial"/>
                <a:sym typeface="Arial"/>
              </a:rPr>
              <a:t>Rainfall Evolution</a:t>
            </a:r>
            <a:endParaRPr sz="1400" b="0" i="0" u="none" strike="noStrike" cap="none">
              <a:solidFill>
                <a:srgbClr val="000000"/>
              </a:solidFill>
              <a:latin typeface="Arial"/>
              <a:ea typeface="Arial"/>
              <a:cs typeface="Arial"/>
              <a:sym typeface="Arial"/>
            </a:endParaRPr>
          </a:p>
        </p:txBody>
      </p:sp>
      <p:cxnSp>
        <p:nvCxnSpPr>
          <p:cNvPr id="156" name="Google Shape;156;p8"/>
          <p:cNvCxnSpPr/>
          <p:nvPr/>
        </p:nvCxnSpPr>
        <p:spPr>
          <a:xfrm>
            <a:off x="3352800" y="2057400"/>
            <a:ext cx="0" cy="0"/>
          </a:xfrm>
          <a:prstGeom prst="straightConnector1">
            <a:avLst/>
          </a:prstGeom>
          <a:noFill/>
          <a:ln w="50800" cap="flat" cmpd="sng">
            <a:solidFill>
              <a:srgbClr val="FF0000"/>
            </a:solidFill>
            <a:prstDash val="solid"/>
            <a:round/>
            <a:headEnd type="none" w="sm" len="sm"/>
            <a:tailEnd type="triangle" w="med" len="med"/>
          </a:ln>
        </p:spPr>
      </p:cxnSp>
      <p:pic>
        <p:nvPicPr>
          <p:cNvPr id="157" name="Google Shape;157;p8" descr="Clickable Image"/>
          <p:cNvPicPr preferRelativeResize="0"/>
          <p:nvPr/>
        </p:nvPicPr>
        <p:blipFill rotWithShape="1">
          <a:blip r:embed="rId3">
            <a:alphaModFix/>
          </a:blip>
          <a:srcRect/>
          <a:stretch/>
        </p:blipFill>
        <p:spPr>
          <a:xfrm>
            <a:off x="495713" y="556267"/>
            <a:ext cx="2894759" cy="2834057"/>
          </a:xfrm>
          <a:prstGeom prst="rect">
            <a:avLst/>
          </a:prstGeom>
          <a:noFill/>
          <a:ln w="38100" cap="flat" cmpd="sng">
            <a:solidFill>
              <a:srgbClr val="FFFF00"/>
            </a:solidFill>
            <a:prstDash val="solid"/>
            <a:miter lim="800000"/>
            <a:headEnd type="none" w="sm" len="sm"/>
            <a:tailEnd type="none" w="sm" len="sm"/>
          </a:ln>
        </p:spPr>
      </p:pic>
      <p:cxnSp>
        <p:nvCxnSpPr>
          <p:cNvPr id="158" name="Google Shape;158;p8"/>
          <p:cNvCxnSpPr/>
          <p:nvPr/>
        </p:nvCxnSpPr>
        <p:spPr>
          <a:xfrm flipH="1" flipV="1">
            <a:off x="2093976" y="2542033"/>
            <a:ext cx="2403596" cy="1530237"/>
          </a:xfrm>
          <a:prstGeom prst="straightConnector1">
            <a:avLst/>
          </a:prstGeom>
          <a:noFill/>
          <a:ln w="50800" cap="flat" cmpd="sng">
            <a:solidFill>
              <a:srgbClr val="FF0000"/>
            </a:solidFill>
            <a:prstDash val="solid"/>
            <a:round/>
            <a:headEnd type="none" w="sm" len="sm"/>
            <a:tailEnd type="triangle" w="med" len="med"/>
          </a:ln>
        </p:spPr>
      </p:cxnSp>
      <p:cxnSp>
        <p:nvCxnSpPr>
          <p:cNvPr id="159" name="Google Shape;159;p8"/>
          <p:cNvCxnSpPr/>
          <p:nvPr/>
        </p:nvCxnSpPr>
        <p:spPr>
          <a:xfrm flipV="1">
            <a:off x="1284253" y="1944922"/>
            <a:ext cx="371798" cy="2001669"/>
          </a:xfrm>
          <a:prstGeom prst="straightConnector1">
            <a:avLst/>
          </a:prstGeom>
          <a:noFill/>
          <a:ln w="50800" cap="flat" cmpd="sng">
            <a:solidFill>
              <a:srgbClr val="FF0000"/>
            </a:solidFill>
            <a:prstDash val="solid"/>
            <a:round/>
            <a:headEnd type="none" w="sm" len="sm"/>
            <a:tailEnd type="triangle" w="med" len="med"/>
          </a:ln>
        </p:spPr>
      </p:cxnSp>
      <p:sp>
        <p:nvSpPr>
          <p:cNvPr id="160" name="Google Shape;160;p8"/>
          <p:cNvSpPr txBox="1"/>
          <p:nvPr/>
        </p:nvSpPr>
        <p:spPr>
          <a:xfrm>
            <a:off x="85724" y="6075135"/>
            <a:ext cx="8946763" cy="400069"/>
          </a:xfrm>
          <a:prstGeom prst="rect">
            <a:avLst/>
          </a:prstGeom>
          <a:noFill/>
          <a:ln>
            <a:noFill/>
          </a:ln>
        </p:spPr>
        <p:txBody>
          <a:bodyPr spcFirstLastPara="1" wrap="square" lIns="91425" tIns="45700" rIns="91425" bIns="45700" anchor="t" anchorCtr="0">
            <a:spAutoFit/>
          </a:bodyPr>
          <a:lstStyle/>
          <a:p>
            <a:r>
              <a:rPr lang="en-US" sz="1000" b="1" dirty="0">
                <a:solidFill>
                  <a:schemeClr val="bg1"/>
                </a:solidFill>
              </a:rPr>
              <a:t>Daily evolution in rainfall at selected locations over the past 90 days shows growing deficits over </a:t>
            </a:r>
            <a:r>
              <a:rPr lang="en-US" sz="1000" b="1" dirty="0" smtClean="0">
                <a:solidFill>
                  <a:schemeClr val="bg1"/>
                </a:solidFill>
              </a:rPr>
              <a:t>much of Equatorial Guinea (bottom </a:t>
            </a:r>
            <a:r>
              <a:rPr lang="en-US" sz="1000" b="1" dirty="0">
                <a:solidFill>
                  <a:schemeClr val="bg1"/>
                </a:solidFill>
              </a:rPr>
              <a:t>left) and eastern Angola (bottom right). Conversely, rainfall surpluses persist in </a:t>
            </a:r>
            <a:r>
              <a:rPr lang="en-US" sz="1000" b="1" dirty="0" smtClean="0">
                <a:solidFill>
                  <a:schemeClr val="bg1"/>
                </a:solidFill>
              </a:rPr>
              <a:t>Tanzania (</a:t>
            </a:r>
            <a:r>
              <a:rPr lang="en-US" sz="1000" b="1" dirty="0">
                <a:solidFill>
                  <a:schemeClr val="bg1"/>
                </a:solidFill>
              </a:rPr>
              <a:t>top right). </a:t>
            </a:r>
            <a:endParaRPr lang="en-US" sz="1000" dirty="0">
              <a:solidFill>
                <a:schemeClr val="bg1"/>
              </a:solidFill>
            </a:endParaRPr>
          </a:p>
        </p:txBody>
      </p:sp>
      <p:cxnSp>
        <p:nvCxnSpPr>
          <p:cNvPr id="161" name="Google Shape;161;p8"/>
          <p:cNvCxnSpPr/>
          <p:nvPr/>
        </p:nvCxnSpPr>
        <p:spPr>
          <a:xfrm flipH="1">
            <a:off x="2743200" y="1944922"/>
            <a:ext cx="1670665" cy="423374"/>
          </a:xfrm>
          <a:prstGeom prst="straightConnector1">
            <a:avLst/>
          </a:prstGeom>
          <a:noFill/>
          <a:ln w="50800" cap="flat" cmpd="sng">
            <a:solidFill>
              <a:srgbClr val="FF0000"/>
            </a:solidFill>
            <a:prstDash val="solid"/>
            <a:round/>
            <a:headEnd type="none" w="sm" len="sm"/>
            <a:tailEnd type="triangle" w="med" len="med"/>
          </a:ln>
        </p:spPr>
      </p:cxn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0834" y="3390325"/>
            <a:ext cx="3236675" cy="251741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6230" y="609600"/>
            <a:ext cx="3365883" cy="2617909"/>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362" y="3579555"/>
            <a:ext cx="3041246" cy="236541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9"/>
          <p:cNvSpPr txBox="1"/>
          <p:nvPr/>
        </p:nvSpPr>
        <p:spPr>
          <a:xfrm>
            <a:off x="685800" y="134484"/>
            <a:ext cx="7924800" cy="12699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NCEP GEFS Model Forecasts</a:t>
            </a:r>
            <a:r>
              <a:rPr lang="en-US" sz="1200" b="1" i="0" u="none" strike="noStrike" cap="none">
                <a:solidFill>
                  <a:srgbClr val="FFFF00"/>
                </a:solidFill>
                <a:latin typeface="Arial"/>
                <a:ea typeface="Arial"/>
                <a:cs typeface="Arial"/>
                <a:sym typeface="Arial"/>
              </a:rPr>
              <a:t/>
            </a:r>
            <a:br>
              <a:rPr lang="en-US" sz="12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Non-Bias Corrected Probability of </a:t>
            </a:r>
            <a:br>
              <a:rPr lang="en-US" sz="20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precipitation exceedance </a:t>
            </a:r>
            <a:endParaRPr sz="1400" b="0" i="0" u="none" strike="noStrike" cap="none">
              <a:solidFill>
                <a:srgbClr val="000000"/>
              </a:solidFill>
              <a:latin typeface="Arial"/>
              <a:ea typeface="Arial"/>
              <a:cs typeface="Arial"/>
              <a:sym typeface="Arial"/>
            </a:endParaRPr>
          </a:p>
        </p:txBody>
      </p:sp>
      <p:sp>
        <p:nvSpPr>
          <p:cNvPr id="171" name="Google Shape;171;p9"/>
          <p:cNvSpPr txBox="1"/>
          <p:nvPr/>
        </p:nvSpPr>
        <p:spPr>
          <a:xfrm>
            <a:off x="4830538" y="1562593"/>
            <a:ext cx="3909182"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00"/>
                </a:solidFill>
                <a:latin typeface="Arial"/>
                <a:ea typeface="Arial"/>
                <a:cs typeface="Arial"/>
                <a:sym typeface="Arial"/>
              </a:rPr>
              <a:t>Week-2, Valid: </a:t>
            </a:r>
            <a:r>
              <a:rPr lang="en-US" sz="1600" b="1" i="0" u="none" strike="noStrike" cap="none" dirty="0" smtClean="0">
                <a:solidFill>
                  <a:srgbClr val="FFFF00"/>
                </a:solidFill>
                <a:latin typeface="Arial"/>
                <a:ea typeface="Arial"/>
                <a:cs typeface="Arial"/>
                <a:sym typeface="Arial"/>
              </a:rPr>
              <a:t> </a:t>
            </a:r>
            <a:r>
              <a:rPr lang="en-US" sz="1600" b="1" dirty="0" smtClean="0">
                <a:solidFill>
                  <a:srgbClr val="FFFF00"/>
                </a:solidFill>
              </a:rPr>
              <a:t>23</a:t>
            </a:r>
            <a:r>
              <a:rPr lang="en-US" sz="1600" b="1" dirty="0" smtClean="0">
                <a:solidFill>
                  <a:srgbClr val="FFFF00"/>
                </a:solidFill>
              </a:rPr>
              <a:t> </a:t>
            </a:r>
            <a:r>
              <a:rPr lang="en-US" sz="1600" b="1" dirty="0" smtClean="0">
                <a:solidFill>
                  <a:srgbClr val="FFFF00"/>
                </a:solidFill>
              </a:rPr>
              <a:t>– </a:t>
            </a:r>
            <a:r>
              <a:rPr lang="en-US" sz="1600" b="1" dirty="0" smtClean="0">
                <a:solidFill>
                  <a:srgbClr val="FFFF00"/>
                </a:solidFill>
              </a:rPr>
              <a:t>29</a:t>
            </a:r>
            <a:r>
              <a:rPr lang="en-US" sz="1600" b="1" dirty="0" smtClean="0">
                <a:solidFill>
                  <a:srgbClr val="FFFF00"/>
                </a:solidFill>
              </a:rPr>
              <a:t> </a:t>
            </a:r>
            <a:r>
              <a:rPr lang="en-US" sz="1600" b="1" dirty="0" smtClean="0">
                <a:solidFill>
                  <a:srgbClr val="FFFF00"/>
                </a:solidFill>
              </a:rPr>
              <a:t>Apr </a:t>
            </a:r>
            <a:r>
              <a:rPr lang="en-US" sz="1600" b="1" i="0" u="none" strike="noStrike" cap="none" dirty="0" smtClean="0">
                <a:solidFill>
                  <a:srgbClr val="FFFF00"/>
                </a:solidFill>
                <a:latin typeface="Arial"/>
                <a:ea typeface="Arial"/>
                <a:cs typeface="Arial"/>
                <a:sym typeface="Arial"/>
              </a:rPr>
              <a:t>2024</a:t>
            </a:r>
            <a:endParaRPr sz="1600" b="0" i="0" u="none" strike="noStrike" cap="none" dirty="0">
              <a:solidFill>
                <a:schemeClr val="dk1"/>
              </a:solidFill>
              <a:latin typeface="Arial"/>
              <a:ea typeface="Arial"/>
              <a:cs typeface="Arial"/>
              <a:sym typeface="Arial"/>
            </a:endParaRPr>
          </a:p>
        </p:txBody>
      </p:sp>
      <p:sp>
        <p:nvSpPr>
          <p:cNvPr id="172" name="Google Shape;172;p9"/>
          <p:cNvSpPr txBox="1"/>
          <p:nvPr/>
        </p:nvSpPr>
        <p:spPr>
          <a:xfrm>
            <a:off x="259927" y="5103524"/>
            <a:ext cx="8776545" cy="1323399"/>
          </a:xfrm>
          <a:prstGeom prst="rect">
            <a:avLst/>
          </a:prstGeom>
          <a:noFill/>
          <a:ln>
            <a:noFill/>
          </a:ln>
        </p:spPr>
        <p:txBody>
          <a:bodyPr spcFirstLastPara="1" wrap="square" lIns="91425" tIns="45700" rIns="91425" bIns="45700" anchor="t" anchorCtr="0">
            <a:spAutoFit/>
          </a:bodyPr>
          <a:lstStyle/>
          <a:p>
            <a:pPr algn="just" fontAlgn="base"/>
            <a:r>
              <a:rPr lang="en-US" sz="1000" b="1" dirty="0">
                <a:solidFill>
                  <a:schemeClr val="bg1"/>
                </a:solidFill>
              </a:rPr>
              <a:t>For week-1 (left panel) the NCEP GEFS indicates a moderate to high chance (over 70%) for rainfall to exceed 50 mm over Equatorial Guinea, </a:t>
            </a:r>
            <a:r>
              <a:rPr lang="en-US" sz="1000" b="1" dirty="0" smtClean="0">
                <a:solidFill>
                  <a:schemeClr val="bg1"/>
                </a:solidFill>
              </a:rPr>
              <a:t>parts of </a:t>
            </a:r>
            <a:r>
              <a:rPr lang="en-US" sz="1000" b="1" dirty="0" smtClean="0">
                <a:solidFill>
                  <a:schemeClr val="bg1"/>
                </a:solidFill>
              </a:rPr>
              <a:t>western </a:t>
            </a:r>
            <a:r>
              <a:rPr lang="en-US" sz="1000" b="1" dirty="0" smtClean="0">
                <a:solidFill>
                  <a:schemeClr val="bg1"/>
                </a:solidFill>
              </a:rPr>
              <a:t>Gabon, </a:t>
            </a:r>
            <a:r>
              <a:rPr lang="en-US" sz="1000" b="1" dirty="0" smtClean="0">
                <a:solidFill>
                  <a:schemeClr val="bg1"/>
                </a:solidFill>
              </a:rPr>
              <a:t>west-central and southwestern </a:t>
            </a:r>
            <a:r>
              <a:rPr lang="en-US" sz="1000" b="1" dirty="0" smtClean="0">
                <a:solidFill>
                  <a:schemeClr val="bg1"/>
                </a:solidFill>
              </a:rPr>
              <a:t>Cameroon</a:t>
            </a:r>
            <a:r>
              <a:rPr lang="en-US" sz="1000" b="1" dirty="0" smtClean="0">
                <a:solidFill>
                  <a:schemeClr val="bg1"/>
                </a:solidFill>
              </a:rPr>
              <a:t>, southwestern Congo, northwestern Angola, eastern Liberia, parts of southwestern, east-central, and southeastern DRC, western Rwanda, Burundi, southeastern Uganda, northern, western, eastern, and parts of southern Tanzania, southwestern and southeastern Kenya, parts of southern Somalia, southwestern and central Ethiopia, and parts of northeastern Madagascar. </a:t>
            </a:r>
            <a:r>
              <a:rPr lang="en-US" sz="1000" b="1" dirty="0">
                <a:solidFill>
                  <a:schemeClr val="bg1"/>
                </a:solidFill>
              </a:rPr>
              <a:t>For week-2 (right panel), NCEP GEFS indicates a moderate to high chance (over 70%) for rainfall to exceed 50 mm </a:t>
            </a:r>
            <a:r>
              <a:rPr lang="en-US" sz="1000" b="1" dirty="0" smtClean="0">
                <a:solidFill>
                  <a:schemeClr val="bg1"/>
                </a:solidFill>
              </a:rPr>
              <a:t>in </a:t>
            </a:r>
            <a:r>
              <a:rPr lang="en-US" sz="1000" b="1" dirty="0" smtClean="0">
                <a:solidFill>
                  <a:schemeClr val="bg1"/>
                </a:solidFill>
              </a:rPr>
              <a:t>west-central and southwestern </a:t>
            </a:r>
            <a:r>
              <a:rPr lang="en-US" sz="1000" b="1" dirty="0" smtClean="0">
                <a:solidFill>
                  <a:schemeClr val="bg1"/>
                </a:solidFill>
              </a:rPr>
              <a:t>Cameroon, Equatorial Guinea, western and south-central Gabon, east-central and southeastern DRC, </a:t>
            </a:r>
            <a:r>
              <a:rPr lang="en-US" sz="1000" b="1" dirty="0" smtClean="0">
                <a:solidFill>
                  <a:schemeClr val="bg1"/>
                </a:solidFill>
              </a:rPr>
              <a:t>Rwanda</a:t>
            </a:r>
            <a:r>
              <a:rPr lang="en-US" sz="1000" b="1" dirty="0" smtClean="0">
                <a:solidFill>
                  <a:schemeClr val="bg1"/>
                </a:solidFill>
              </a:rPr>
              <a:t>, Burundi, </a:t>
            </a:r>
            <a:r>
              <a:rPr lang="en-US" sz="1000" b="1" dirty="0" smtClean="0">
                <a:solidFill>
                  <a:schemeClr val="bg1"/>
                </a:solidFill>
              </a:rPr>
              <a:t>eastern Liberia, southwestern Congo, east-central and southwestern Uganda, southwestern and central Ethiopia, southwestern and southeastern Kenya, northern and eastern Tanzania, and parts of northeastern Madagascar.</a:t>
            </a:r>
            <a:endParaRPr lang="en-US" sz="1000" b="1" dirty="0">
              <a:solidFill>
                <a:schemeClr val="bg1"/>
              </a:solidFill>
            </a:endParaRPr>
          </a:p>
        </p:txBody>
      </p:sp>
      <p:sp>
        <p:nvSpPr>
          <p:cNvPr id="173" name="Google Shape;173;p9"/>
          <p:cNvSpPr txBox="1"/>
          <p:nvPr/>
        </p:nvSpPr>
        <p:spPr>
          <a:xfrm>
            <a:off x="318866" y="1562593"/>
            <a:ext cx="4179231"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dirty="0">
                <a:solidFill>
                  <a:srgbClr val="FFFF00"/>
                </a:solidFill>
                <a:latin typeface="Arial"/>
                <a:ea typeface="Arial"/>
                <a:cs typeface="Arial"/>
                <a:sym typeface="Arial"/>
              </a:rPr>
              <a:t>Week-1, Valid: </a:t>
            </a:r>
            <a:r>
              <a:rPr lang="en-US" sz="1600" b="1" dirty="0" smtClean="0">
                <a:solidFill>
                  <a:srgbClr val="FFFF00"/>
                </a:solidFill>
              </a:rPr>
              <a:t>16</a:t>
            </a:r>
            <a:r>
              <a:rPr lang="en-US" sz="1600" b="1" dirty="0" smtClean="0">
                <a:solidFill>
                  <a:srgbClr val="FFFF00"/>
                </a:solidFill>
              </a:rPr>
              <a:t> </a:t>
            </a:r>
            <a:r>
              <a:rPr lang="en-US" sz="1600" b="1" dirty="0" smtClean="0">
                <a:solidFill>
                  <a:srgbClr val="FFFF00"/>
                </a:solidFill>
              </a:rPr>
              <a:t>– </a:t>
            </a:r>
            <a:r>
              <a:rPr lang="en-US" sz="1600" b="1" dirty="0" smtClean="0">
                <a:solidFill>
                  <a:srgbClr val="FFFF00"/>
                </a:solidFill>
              </a:rPr>
              <a:t>22</a:t>
            </a:r>
            <a:r>
              <a:rPr lang="en-US" sz="1600" b="1" dirty="0" smtClean="0">
                <a:solidFill>
                  <a:srgbClr val="FFFF00"/>
                </a:solidFill>
              </a:rPr>
              <a:t> </a:t>
            </a:r>
            <a:r>
              <a:rPr lang="en-US" sz="1600" b="1" dirty="0" smtClean="0">
                <a:solidFill>
                  <a:srgbClr val="FFFF00"/>
                </a:solidFill>
              </a:rPr>
              <a:t>Apr </a:t>
            </a:r>
            <a:r>
              <a:rPr lang="en-US" sz="1600" b="1" i="0" u="none" strike="noStrike" cap="none" dirty="0" smtClean="0">
                <a:solidFill>
                  <a:srgbClr val="FFFF00"/>
                </a:solidFill>
                <a:latin typeface="Arial"/>
                <a:ea typeface="Arial"/>
                <a:cs typeface="Arial"/>
                <a:sym typeface="Arial"/>
              </a:rPr>
              <a:t>2024</a:t>
            </a:r>
            <a:endParaRP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362" y="1901107"/>
            <a:ext cx="4105938" cy="307945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3594" y="1901107"/>
            <a:ext cx="4105940" cy="307945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7122</TotalTime>
  <Words>3486</Words>
  <Application>Microsoft Office PowerPoint</Application>
  <PresentationFormat>On-screen Show (4:3)</PresentationFormat>
  <Paragraphs>60</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Default Design</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Monsoon Recent Evolution and Current Status  Include Week-1 and Week-2 Outlooks</dc:title>
  <dc:creator>Endalkachew Bekele</dc:creator>
  <cp:lastModifiedBy>Justin Hicks</cp:lastModifiedBy>
  <cp:revision>657</cp:revision>
  <cp:lastPrinted>2023-11-06T15:14:42Z</cp:lastPrinted>
  <dcterms:modified xsi:type="dcterms:W3CDTF">2024-04-15T17:16:37Z</dcterms:modified>
</cp:coreProperties>
</file>