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0813" autoAdjust="0"/>
  </p:normalViewPr>
  <p:slideViewPr>
    <p:cSldViewPr>
      <p:cViewPr varScale="1">
        <p:scale>
          <a:sx n="69" d="100"/>
          <a:sy n="69" d="100"/>
        </p:scale>
        <p:origin x="1227"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4/11/2022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95"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11 </a:t>
            </a:r>
            <a:r>
              <a:rPr lang="en-US" altLang="en-US" sz="2800" b="1" dirty="0" smtClean="0">
                <a:solidFill>
                  <a:schemeClr val="bg1"/>
                </a:solidFill>
              </a:rPr>
              <a:t>April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12 </a:t>
            </a:r>
            <a:r>
              <a:rPr lang="en-US" altLang="en-US" b="1" dirty="0">
                <a:solidFill>
                  <a:srgbClr val="FFFF00"/>
                </a:solidFill>
              </a:rPr>
              <a:t>– </a:t>
            </a:r>
            <a:r>
              <a:rPr lang="en-US" altLang="en-US" b="1" dirty="0" smtClean="0">
                <a:solidFill>
                  <a:srgbClr val="FFFF00"/>
                </a:solidFill>
              </a:rPr>
              <a:t>18 </a:t>
            </a:r>
            <a:r>
              <a:rPr lang="en-US" altLang="en-US" b="1" dirty="0">
                <a:solidFill>
                  <a:srgbClr val="FFFF00"/>
                </a:solidFill>
              </a:rPr>
              <a:t>Apr, 2022</a:t>
            </a:r>
          </a:p>
        </p:txBody>
      </p:sp>
      <p:sp>
        <p:nvSpPr>
          <p:cNvPr id="8" name="Text Box 8"/>
          <p:cNvSpPr txBox="1">
            <a:spLocks noChangeArrowheads="1"/>
          </p:cNvSpPr>
          <p:nvPr/>
        </p:nvSpPr>
        <p:spPr bwMode="auto">
          <a:xfrm>
            <a:off x="3581400" y="1289477"/>
            <a:ext cx="5349875" cy="550920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southeastern Guinea, much of Liberia, Cote d’Ivoire, Ghana, Togo, Benin, Cameroon, Equatorial Guinea</a:t>
            </a:r>
            <a:r>
              <a:rPr lang="en-US" altLang="en-US" sz="1100" b="1" dirty="0">
                <a:solidFill>
                  <a:schemeClr val="bg1"/>
                </a:solidFill>
                <a:latin typeface="Arial" charset="0"/>
              </a:rPr>
              <a:t>, Gabon and Congo, western and eastern Nigeria, and eastern CAR: 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central and eastern portions of Angola, southern DR Congo, much of Rwanda and Burundi, western and southern portions of Tanzania, northern and central portions of Zambia and Malawi, and northern Mozambique: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Namibia, southwestern Botswana, central portions of South Africa, and much of Madagascar: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South Africa, southern Mozambique, and much of Lesotho and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much of Kenya, Somalia, and Djibouti, eastern and southern portions of Ethiopia, and southern Eritrea: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19 </a:t>
            </a:r>
            <a:r>
              <a:rPr lang="en-US" altLang="en-US" b="1" dirty="0" smtClean="0">
                <a:solidFill>
                  <a:srgbClr val="FFFF00"/>
                </a:solidFill>
              </a:rPr>
              <a:t>– </a:t>
            </a:r>
            <a:r>
              <a:rPr lang="en-US" altLang="en-US" b="1" dirty="0" smtClean="0">
                <a:solidFill>
                  <a:srgbClr val="FFFF00"/>
                </a:solidFill>
              </a:rPr>
              <a:t>25 </a:t>
            </a:r>
            <a:r>
              <a:rPr lang="en-US" altLang="en-US" b="1" dirty="0" smtClean="0">
                <a:solidFill>
                  <a:srgbClr val="FFFF00"/>
                </a:solidFill>
              </a:rPr>
              <a:t>Apr,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246221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and southern portions of DR Congo, much of Rwanda and Burundi, central and southern portions of Uganda, southwestern Kenya, and northern and central portions of Tanzania: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South Sudan, northeastern Uganda, northern and central portions of Kenya, much of Somalia and Djibouti, middle and southern portions of Eritrea, and eastern and southern portions of Ethiopia: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pockets of northern and western Ethiopia, and western and southern Tanzania. Rainfall was below-average over southwestern, central and eastern Ethiopia, southern South Sudan, much of Kenya, northern and eastern Tanzania, and much of Uganda. In Central Africa, rainfall was below-average over Equatorial Guinea, Gabon, western and central CAR and northern DRC. Rainfall was above-average over southern Cameroon, southern Congo, and much of DRC. In Southern Africa, above-average rainfall was observed over much of Angola, Namibia, much of Zambia, northern Malawi, much of Mozambique, portions of Madagascar, and much of Botswana and South Africa. Below-average rainfall was observed over pockets of southwestern and southeastern Angola, southwestern Zambia, and southern and the far eastern Madagascar. In West Africa, rainfall was above-average over parts of the Gulf of Guinea region.</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pockets of South Sudan and western Ethiopia. Below-average rainfall was observed over southern, central and eastern Ethiopia, and much of Uganda, Kenya and Tanzania. In central Africa, rainfall was above-average over many parts of DRC, Gabon, parts of Cameroon, and central and eastern CAR. Below-average rainfall was observed over western CAR, northern Congo, and parts of DRC. In Southern Africa, rainfall was above-average over many parts of Angola, much of Zambia, Malawi, northern Mozambique, northern Zimbabwe, southern Botswana, and eastern South Africa. Rainfall was below-average over pockets of western Angola, parts of Namibia, and much of Madagascar. In West Africa, above-average rainfall was observed over parts of Cote d’Ivoire and Nigeria.</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above average rainfall along the Gulf of Guinea coast, and the western portion of Central Africa. In contrast, there is an increased chance for below-average rainfall across much of equatorial East Africa, including southern and eastern Ethiopia.</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pockets of South Sudan and western Ethiopia. Below-average rainfall was observed over southern, central and eastern Ethiopia, and much of Uganda, Kenya and Tanzania. In central Africa, rainfall was above-average over many parts of DRC, Gabon, parts of Cameroon, and central and eastern CAR. Below-average rainfall was observed over western CAR, northern Congo, and parts of DRC. In Southern Africa, rainfall was above-average over many parts of Angola, much of Zambia, Malawi, northern Mozambique, northern Zimbabwe, southern Botswana, and eastern South Africa. Rainfall was below-average over pockets of western Angola, parts of Namibia, and much of Madagascar. In West Africa, above-average rainfall was observed over parts of Cote d’Ivoire and Nigeria.</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above average rainfall along the Gulf of Guinea coast, and the western portion of Central Africa. In contrast, there is an increased chance for below-average rainfall across much of equatorial East Africa, including southern and eastern Ethiopia.</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19537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73784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pockets of northwestern </a:t>
            </a:r>
            <a:r>
              <a:rPr lang="en-US" altLang="en-US" sz="1080" b="1" dirty="0" smtClean="0">
                <a:solidFill>
                  <a:schemeClr val="bg1"/>
                </a:solidFill>
              </a:rPr>
              <a:t>Ethiopia, Rwanda, Burundi, </a:t>
            </a:r>
            <a:r>
              <a:rPr lang="en-US" altLang="en-US" sz="1080" b="1" dirty="0" smtClean="0">
                <a:solidFill>
                  <a:schemeClr val="bg1"/>
                </a:solidFill>
              </a:rPr>
              <a:t>pockets of southern </a:t>
            </a:r>
            <a:r>
              <a:rPr lang="en-US" altLang="en-US" sz="1080" b="1" dirty="0" smtClean="0">
                <a:solidFill>
                  <a:schemeClr val="bg1"/>
                </a:solidFill>
              </a:rPr>
              <a:t>Uganda, </a:t>
            </a:r>
            <a:r>
              <a:rPr lang="en-US" altLang="en-US" sz="1080" b="1" dirty="0" smtClean="0">
                <a:solidFill>
                  <a:schemeClr val="bg1"/>
                </a:solidFill>
              </a:rPr>
              <a:t>pockets of Kenya</a:t>
            </a:r>
            <a:r>
              <a:rPr lang="en-US" altLang="en-US" sz="1080" b="1" dirty="0" smtClean="0">
                <a:solidFill>
                  <a:schemeClr val="bg1"/>
                </a:solidFill>
              </a:rPr>
              <a:t>, and much of Tanzania. Rainfall </a:t>
            </a:r>
            <a:r>
              <a:rPr lang="en-US" altLang="en-US" sz="1080" b="1" dirty="0">
                <a:solidFill>
                  <a:schemeClr val="bg1"/>
                </a:solidFill>
              </a:rPr>
              <a:t>was below-average over </a:t>
            </a:r>
            <a:r>
              <a:rPr lang="en-US" altLang="en-US" sz="1080" b="1" dirty="0" smtClean="0">
                <a:solidFill>
                  <a:schemeClr val="bg1"/>
                </a:solidFill>
              </a:rPr>
              <a:t>central, southwestern and eastern Ethiopia, </a:t>
            </a:r>
            <a:r>
              <a:rPr lang="en-US" altLang="en-US" sz="1080" b="1" dirty="0" smtClean="0">
                <a:solidFill>
                  <a:schemeClr val="bg1"/>
                </a:solidFill>
              </a:rPr>
              <a:t>much of </a:t>
            </a:r>
            <a:r>
              <a:rPr lang="en-US" altLang="en-US" sz="1080" b="1" dirty="0" smtClean="0">
                <a:solidFill>
                  <a:schemeClr val="bg1"/>
                </a:solidFill>
              </a:rPr>
              <a:t>Kenya, </a:t>
            </a:r>
            <a:r>
              <a:rPr lang="en-US" altLang="en-US" sz="1080" b="1" dirty="0" smtClean="0">
                <a:solidFill>
                  <a:schemeClr val="bg1"/>
                </a:solidFill>
              </a:rPr>
              <a:t>southwestern Somalia, and </a:t>
            </a:r>
            <a:r>
              <a:rPr lang="en-US" altLang="en-US" sz="1080" b="1" dirty="0" smtClean="0">
                <a:solidFill>
                  <a:schemeClr val="bg1"/>
                </a:solidFill>
              </a:rPr>
              <a:t>northern Uganda. In </a:t>
            </a:r>
            <a:r>
              <a:rPr lang="en-US" altLang="en-US" sz="1080" b="1" dirty="0">
                <a:solidFill>
                  <a:schemeClr val="bg1"/>
                </a:solidFill>
              </a:rPr>
              <a:t>southern Africa, </a:t>
            </a:r>
            <a:r>
              <a:rPr lang="en-US" altLang="en-US" sz="1080" b="1" dirty="0" smtClean="0">
                <a:solidFill>
                  <a:schemeClr val="bg1"/>
                </a:solidFill>
              </a:rPr>
              <a:t>above-average rainfall was observed over much of Angola, </a:t>
            </a:r>
            <a:r>
              <a:rPr lang="en-US" altLang="en-US" sz="1080" b="1" dirty="0" smtClean="0">
                <a:solidFill>
                  <a:schemeClr val="bg1"/>
                </a:solidFill>
              </a:rPr>
              <a:t>central and southern </a:t>
            </a:r>
            <a:r>
              <a:rPr lang="en-US" altLang="en-US" sz="1080" b="1" dirty="0" smtClean="0">
                <a:solidFill>
                  <a:schemeClr val="bg1"/>
                </a:solidFill>
              </a:rPr>
              <a:t>Botswana, much of Namibia, portions of Zimbabwe, much of Zambia, Malawi, central and northern Mozambique, northern and eastern Madagascar, and much of South Africa. Below-average rainfall was observed over pockets of northeastern and southwestern Angola, northwestern and eastern Namibia, </a:t>
            </a:r>
            <a:r>
              <a:rPr lang="en-US" altLang="en-US" sz="1080" b="1" dirty="0" smtClean="0">
                <a:solidFill>
                  <a:schemeClr val="bg1"/>
                </a:solidFill>
              </a:rPr>
              <a:t>southwestern </a:t>
            </a:r>
            <a:r>
              <a:rPr lang="en-US" altLang="en-US" sz="1080" b="1" dirty="0" smtClean="0">
                <a:solidFill>
                  <a:schemeClr val="bg1"/>
                </a:solidFill>
              </a:rPr>
              <a:t>Zambia, </a:t>
            </a:r>
            <a:r>
              <a:rPr lang="en-US" altLang="en-US" sz="1080" b="1" dirty="0" smtClean="0">
                <a:solidFill>
                  <a:schemeClr val="bg1"/>
                </a:solidFill>
              </a:rPr>
              <a:t>northern </a:t>
            </a:r>
            <a:r>
              <a:rPr lang="en-US" altLang="en-US" sz="1080" b="1" dirty="0" smtClean="0">
                <a:solidFill>
                  <a:schemeClr val="bg1"/>
                </a:solidFill>
              </a:rPr>
              <a:t>Botswana, </a:t>
            </a:r>
            <a:r>
              <a:rPr lang="en-US" altLang="en-US" sz="1080" b="1" dirty="0" smtClean="0">
                <a:solidFill>
                  <a:schemeClr val="bg1"/>
                </a:solidFill>
              </a:rPr>
              <a:t>western and the far eastern Zimbabwe</a:t>
            </a:r>
            <a:r>
              <a:rPr lang="en-US" altLang="en-US" sz="1080" b="1" dirty="0" smtClean="0">
                <a:solidFill>
                  <a:schemeClr val="bg1"/>
                </a:solidFill>
              </a:rPr>
              <a:t>, southern Mozambique and southwestern Madagascar. In Central Africa, rainfall was above-average over many parts of DRC and southern Congo. Rainfall was below-average over southern Cameroon, parts of northern DRC, Equatorial Guinea, much of Gabon, CAR, and northern Congo. In West Africa, rainfall was below-average over portions of Cote </a:t>
            </a:r>
            <a:r>
              <a:rPr lang="en-US" altLang="en-US" sz="1080" b="1" dirty="0" smtClean="0">
                <a:solidFill>
                  <a:schemeClr val="bg1"/>
                </a:solidFill>
              </a:rPr>
              <a:t>d’Ivoire, western Ghana </a:t>
            </a:r>
            <a:r>
              <a:rPr lang="en-US" altLang="en-US" sz="1080" b="1" dirty="0" smtClean="0">
                <a:solidFill>
                  <a:schemeClr val="bg1"/>
                </a:solidFill>
              </a:rPr>
              <a:t>and </a:t>
            </a:r>
            <a:r>
              <a:rPr lang="en-US" altLang="en-US" sz="1080" b="1" dirty="0" smtClean="0">
                <a:solidFill>
                  <a:schemeClr val="bg1"/>
                </a:solidFill>
              </a:rPr>
              <a:t>pockets of Nigeria</a:t>
            </a:r>
            <a:r>
              <a:rPr lang="en-US" altLang="en-US" sz="1080" b="1" dirty="0" smtClean="0">
                <a:solidFill>
                  <a:schemeClr val="bg1"/>
                </a:solidFill>
              </a:rPr>
              <a:t>, while above-average rainfall was observed over </a:t>
            </a:r>
            <a:r>
              <a:rPr lang="en-US" altLang="en-US" sz="1080" b="1" dirty="0" smtClean="0">
                <a:solidFill>
                  <a:schemeClr val="bg1"/>
                </a:solidFill>
              </a:rPr>
              <a:t>eastern </a:t>
            </a:r>
            <a:r>
              <a:rPr lang="en-US" altLang="en-US" sz="1080" b="1" dirty="0" smtClean="0">
                <a:solidFill>
                  <a:schemeClr val="bg1"/>
                </a:solidFill>
              </a:rPr>
              <a:t>Guinea, much of Liberia, </a:t>
            </a:r>
            <a:r>
              <a:rPr lang="en-US" altLang="en-US" sz="1080" b="1" dirty="0" smtClean="0">
                <a:solidFill>
                  <a:schemeClr val="bg1"/>
                </a:solidFill>
              </a:rPr>
              <a:t>western Burkina Faso, parts </a:t>
            </a:r>
            <a:r>
              <a:rPr lang="en-US" altLang="en-US" sz="1080" b="1" dirty="0" smtClean="0">
                <a:solidFill>
                  <a:schemeClr val="bg1"/>
                </a:solidFill>
              </a:rPr>
              <a:t>of Ghana and pockets of </a:t>
            </a:r>
            <a:r>
              <a:rPr lang="en-US" altLang="en-US" sz="1080" b="1" dirty="0" smtClean="0">
                <a:solidFill>
                  <a:schemeClr val="bg1"/>
                </a:solidFill>
              </a:rPr>
              <a:t>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pockets of </a:t>
            </a:r>
            <a:r>
              <a:rPr lang="en-US" altLang="en-US" sz="1140" b="1" dirty="0" smtClean="0">
                <a:solidFill>
                  <a:schemeClr val="bg1"/>
                </a:solidFill>
              </a:rPr>
              <a:t>northern and western </a:t>
            </a:r>
            <a:r>
              <a:rPr lang="en-US" altLang="en-US" sz="1140" b="1" dirty="0" smtClean="0">
                <a:solidFill>
                  <a:schemeClr val="bg1"/>
                </a:solidFill>
              </a:rPr>
              <a:t>Ethiopia, and western and southern Tanzania. Rainfall was below-average over </a:t>
            </a:r>
            <a:r>
              <a:rPr lang="en-US" altLang="en-US" sz="1140" b="1" dirty="0" smtClean="0">
                <a:solidFill>
                  <a:schemeClr val="bg1"/>
                </a:solidFill>
              </a:rPr>
              <a:t>southwestern, central </a:t>
            </a:r>
            <a:r>
              <a:rPr lang="en-US" altLang="en-US" sz="1140" b="1" dirty="0" smtClean="0">
                <a:solidFill>
                  <a:schemeClr val="bg1"/>
                </a:solidFill>
              </a:rPr>
              <a:t>and eastern Ethiopia, southern South Sudan, </a:t>
            </a:r>
            <a:r>
              <a:rPr lang="en-US" altLang="en-US" sz="1140" b="1" dirty="0" smtClean="0">
                <a:solidFill>
                  <a:schemeClr val="bg1"/>
                </a:solidFill>
              </a:rPr>
              <a:t>much of Kenya</a:t>
            </a:r>
            <a:r>
              <a:rPr lang="en-US" altLang="en-US" sz="1140" b="1" dirty="0" smtClean="0">
                <a:solidFill>
                  <a:schemeClr val="bg1"/>
                </a:solidFill>
              </a:rPr>
              <a:t>, northern and eastern Tanzania, and much of </a:t>
            </a:r>
            <a:r>
              <a:rPr lang="en-US" altLang="en-US" sz="1140" b="1" dirty="0" smtClean="0">
                <a:solidFill>
                  <a:schemeClr val="bg1"/>
                </a:solidFill>
              </a:rPr>
              <a:t>Uganda</a:t>
            </a:r>
            <a:r>
              <a:rPr lang="en-US" altLang="en-US" sz="1140" b="1" dirty="0" smtClean="0">
                <a:solidFill>
                  <a:schemeClr val="bg1"/>
                </a:solidFill>
              </a:rPr>
              <a:t>. </a:t>
            </a:r>
            <a:r>
              <a:rPr lang="en-US" altLang="en-US" sz="1140" b="1" dirty="0">
                <a:solidFill>
                  <a:schemeClr val="bg1"/>
                </a:solidFill>
              </a:rPr>
              <a:t>In Central Africa, rainfall was below-average </a:t>
            </a:r>
            <a:r>
              <a:rPr lang="en-US" altLang="en-US" sz="1140" b="1" dirty="0" smtClean="0">
                <a:solidFill>
                  <a:schemeClr val="bg1"/>
                </a:solidFill>
              </a:rPr>
              <a:t>over Equatorial Guinea, Gabon, </a:t>
            </a:r>
            <a:r>
              <a:rPr lang="en-US" altLang="en-US" sz="1140" b="1" dirty="0" smtClean="0">
                <a:solidFill>
                  <a:schemeClr val="bg1"/>
                </a:solidFill>
              </a:rPr>
              <a:t>western and central </a:t>
            </a:r>
            <a:r>
              <a:rPr lang="en-US" altLang="en-US" sz="1140" b="1" dirty="0" smtClean="0">
                <a:solidFill>
                  <a:schemeClr val="bg1"/>
                </a:solidFill>
              </a:rPr>
              <a:t>CAR and </a:t>
            </a:r>
            <a:r>
              <a:rPr lang="en-US" altLang="en-US" sz="1140" b="1" dirty="0" smtClean="0">
                <a:solidFill>
                  <a:schemeClr val="bg1"/>
                </a:solidFill>
              </a:rPr>
              <a:t>northern </a:t>
            </a:r>
            <a:r>
              <a:rPr lang="en-US" altLang="en-US" sz="1140" b="1" dirty="0" smtClean="0">
                <a:solidFill>
                  <a:schemeClr val="bg1"/>
                </a:solidFill>
              </a:rPr>
              <a:t>DRC. Rainfall was above-average over southern Cameroon, </a:t>
            </a:r>
            <a:r>
              <a:rPr lang="en-US" altLang="en-US" sz="1140" b="1" dirty="0" smtClean="0">
                <a:solidFill>
                  <a:schemeClr val="bg1"/>
                </a:solidFill>
              </a:rPr>
              <a:t>southern Congo</a:t>
            </a:r>
            <a:r>
              <a:rPr lang="en-US" altLang="en-US" sz="1140" b="1" dirty="0" smtClean="0">
                <a:solidFill>
                  <a:schemeClr val="bg1"/>
                </a:solidFill>
              </a:rPr>
              <a:t>, and much of DRC. In Southern Africa, above-average rainfall was observed over much of Angola, Namibia, much of Zambia, northern Malawi, much of Mozambique, portions of Madagascar, and much of Botswana and South Africa. Below-average rainfall was observed over pockets of southwestern and southeastern Angola, </a:t>
            </a:r>
            <a:r>
              <a:rPr lang="en-US" altLang="en-US" sz="1140" b="1" dirty="0" smtClean="0">
                <a:solidFill>
                  <a:schemeClr val="bg1"/>
                </a:solidFill>
              </a:rPr>
              <a:t>southwestern </a:t>
            </a:r>
            <a:r>
              <a:rPr lang="en-US" altLang="en-US" sz="1140" b="1" dirty="0" smtClean="0">
                <a:solidFill>
                  <a:schemeClr val="bg1"/>
                </a:solidFill>
              </a:rPr>
              <a:t>Zambia</a:t>
            </a:r>
            <a:r>
              <a:rPr lang="en-US" altLang="en-US" sz="1140" b="1" dirty="0" smtClean="0">
                <a:solidFill>
                  <a:schemeClr val="bg1"/>
                </a:solidFill>
              </a:rPr>
              <a:t>, </a:t>
            </a:r>
            <a:r>
              <a:rPr lang="en-US" altLang="en-US" sz="1140" b="1" dirty="0" smtClean="0">
                <a:solidFill>
                  <a:schemeClr val="bg1"/>
                </a:solidFill>
              </a:rPr>
              <a:t>and southern and the far eastern Madagascar. In West Africa, rainfall was above-average over parts of the Gulf of Guinea region.</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a:t>
            </a:r>
            <a:r>
              <a:rPr lang="en-US" altLang="en-US" sz="1100" b="1" dirty="0" smtClean="0">
                <a:solidFill>
                  <a:schemeClr val="bg1"/>
                </a:solidFill>
              </a:rPr>
              <a:t>pockets of South Sudan and western Ethiopia. Below-average </a:t>
            </a:r>
            <a:r>
              <a:rPr lang="en-US" altLang="en-US" sz="1100" b="1" dirty="0" smtClean="0">
                <a:solidFill>
                  <a:schemeClr val="bg1"/>
                </a:solidFill>
              </a:rPr>
              <a:t>rainfall was observed over </a:t>
            </a:r>
            <a:r>
              <a:rPr lang="en-US" altLang="en-US" sz="1100" b="1" dirty="0" smtClean="0">
                <a:solidFill>
                  <a:schemeClr val="bg1"/>
                </a:solidFill>
              </a:rPr>
              <a:t>southern, central and eastern Ethiopia, and much of Uganda, Kenya and Tanzania. </a:t>
            </a:r>
            <a:r>
              <a:rPr lang="en-US" altLang="en-US" sz="1100" b="1" dirty="0">
                <a:solidFill>
                  <a:schemeClr val="bg1"/>
                </a:solidFill>
              </a:rPr>
              <a:t>In central Africa, rainfall was above-average </a:t>
            </a:r>
            <a:r>
              <a:rPr lang="en-US" altLang="en-US" sz="1100" b="1" dirty="0" smtClean="0">
                <a:solidFill>
                  <a:schemeClr val="bg1"/>
                </a:solidFill>
              </a:rPr>
              <a:t>over many parts of </a:t>
            </a:r>
            <a:r>
              <a:rPr lang="en-US" altLang="en-US" sz="1100" b="1" dirty="0" smtClean="0">
                <a:solidFill>
                  <a:schemeClr val="bg1"/>
                </a:solidFill>
              </a:rPr>
              <a:t>DRC, </a:t>
            </a:r>
            <a:r>
              <a:rPr lang="en-US" altLang="en-US" sz="1100" b="1" dirty="0" smtClean="0">
                <a:solidFill>
                  <a:schemeClr val="bg1"/>
                </a:solidFill>
              </a:rPr>
              <a:t>Gabon</a:t>
            </a:r>
            <a:r>
              <a:rPr lang="en-US" altLang="en-US" sz="1100" b="1" dirty="0" smtClean="0">
                <a:solidFill>
                  <a:schemeClr val="bg1"/>
                </a:solidFill>
              </a:rPr>
              <a:t>, </a:t>
            </a:r>
            <a:r>
              <a:rPr lang="en-US" altLang="en-US" sz="1100" b="1" dirty="0" smtClean="0">
                <a:solidFill>
                  <a:schemeClr val="bg1"/>
                </a:solidFill>
              </a:rPr>
              <a:t>parts of Cameroon, and central and eastern CAR. Below-average </a:t>
            </a:r>
            <a:r>
              <a:rPr lang="en-US" altLang="en-US" sz="1100" b="1" dirty="0">
                <a:solidFill>
                  <a:schemeClr val="bg1"/>
                </a:solidFill>
              </a:rPr>
              <a:t>rainfall was observed over </a:t>
            </a:r>
            <a:r>
              <a:rPr lang="en-US" altLang="en-US" sz="1100" b="1" dirty="0" smtClean="0">
                <a:solidFill>
                  <a:schemeClr val="bg1"/>
                </a:solidFill>
              </a:rPr>
              <a:t>western CAR, northern Congo, and parts of DRC. </a:t>
            </a:r>
            <a:r>
              <a:rPr lang="en-US" altLang="en-US" sz="1100" b="1" dirty="0" smtClean="0">
                <a:solidFill>
                  <a:schemeClr val="bg1"/>
                </a:solidFill>
              </a:rPr>
              <a:t>In Southern Africa, rainfall </a:t>
            </a:r>
            <a:r>
              <a:rPr lang="en-US" altLang="en-US" sz="1100" b="1" dirty="0">
                <a:solidFill>
                  <a:schemeClr val="bg1"/>
                </a:solidFill>
              </a:rPr>
              <a:t>was above-average </a:t>
            </a:r>
            <a:r>
              <a:rPr lang="en-US" altLang="en-US" sz="1100" b="1" dirty="0" smtClean="0">
                <a:solidFill>
                  <a:schemeClr val="bg1"/>
                </a:solidFill>
              </a:rPr>
              <a:t>over many parts of Angola</a:t>
            </a:r>
            <a:r>
              <a:rPr lang="en-US" altLang="en-US" sz="1100" b="1" dirty="0" smtClean="0">
                <a:solidFill>
                  <a:schemeClr val="bg1"/>
                </a:solidFill>
              </a:rPr>
              <a:t>, </a:t>
            </a:r>
            <a:r>
              <a:rPr lang="en-US" altLang="en-US" sz="1100" b="1" dirty="0" smtClean="0">
                <a:solidFill>
                  <a:schemeClr val="bg1"/>
                </a:solidFill>
              </a:rPr>
              <a:t>much of Zambia, Malawi, northern Mozambique, northern Zimbabwe, southern Botswana, and eastern South Africa. </a:t>
            </a:r>
            <a:r>
              <a:rPr lang="en-US" altLang="en-US" sz="1100" b="1" dirty="0" smtClean="0">
                <a:solidFill>
                  <a:schemeClr val="bg1"/>
                </a:solidFill>
              </a:rPr>
              <a:t>Rainfall was below-average over </a:t>
            </a:r>
            <a:r>
              <a:rPr lang="en-US" altLang="en-US" sz="1100" b="1" dirty="0" smtClean="0">
                <a:solidFill>
                  <a:schemeClr val="bg1"/>
                </a:solidFill>
              </a:rPr>
              <a:t>pockets of western Angola, parts of Namibia, and much of Madagascar. </a:t>
            </a:r>
            <a:r>
              <a:rPr lang="en-US" altLang="en-US" sz="1100" b="1" dirty="0" smtClean="0">
                <a:solidFill>
                  <a:schemeClr val="bg1"/>
                </a:solidFill>
              </a:rPr>
              <a:t>In West Africa, </a:t>
            </a:r>
            <a:r>
              <a:rPr lang="en-US" altLang="en-US" sz="1100" b="1" dirty="0" smtClean="0">
                <a:solidFill>
                  <a:schemeClr val="bg1"/>
                </a:solidFill>
              </a:rPr>
              <a:t>above-average </a:t>
            </a:r>
            <a:r>
              <a:rPr lang="en-US" altLang="en-US" sz="1100" b="1" dirty="0" smtClean="0">
                <a:solidFill>
                  <a:schemeClr val="bg1"/>
                </a:solidFill>
              </a:rPr>
              <a:t>rainfall was observed over </a:t>
            </a:r>
            <a:r>
              <a:rPr lang="en-US" altLang="en-US" sz="1100" b="1" dirty="0" smtClean="0">
                <a:solidFill>
                  <a:schemeClr val="bg1"/>
                </a:solidFill>
              </a:rPr>
              <a:t>parts of Cote d’Ivoire and Nigeria.</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anomalous </a:t>
            </a:r>
            <a:r>
              <a:rPr lang="en-US" altLang="en-US" sz="1200" b="1" dirty="0" smtClean="0">
                <a:solidFill>
                  <a:schemeClr val="bg1"/>
                </a:solidFill>
              </a:rPr>
              <a:t>northerly </a:t>
            </a:r>
            <a:r>
              <a:rPr lang="en-US" altLang="en-US" sz="1200" b="1" dirty="0" smtClean="0">
                <a:solidFill>
                  <a:schemeClr val="bg1"/>
                </a:solidFill>
              </a:rPr>
              <a:t>flow and its associated lower-level divergence may have contributed to the observed below-average rainfall across East Africa.</a:t>
            </a:r>
            <a:endParaRPr lang="en-US" altLang="en-US" sz="1200" b="1" dirty="0">
              <a:solidFill>
                <a:schemeClr val="bg1"/>
              </a:solidFill>
            </a:endParaRPr>
          </a:p>
        </p:txBody>
      </p:sp>
      <p:sp>
        <p:nvSpPr>
          <p:cNvPr id="7" name="Oval 6"/>
          <p:cNvSpPr/>
          <p:nvPr/>
        </p:nvSpPr>
        <p:spPr bwMode="auto">
          <a:xfrm rot="21401837">
            <a:off x="3046696" y="2672645"/>
            <a:ext cx="1367740" cy="1275688"/>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905000" y="2057400"/>
            <a:ext cx="762000" cy="18288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657600" y="2298021"/>
            <a:ext cx="1295400" cy="124984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flipV="1">
            <a:off x="3733800" y="1729313"/>
            <a:ext cx="1524000" cy="19684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a:t>
            </a:r>
            <a:r>
              <a:rPr lang="en-US" altLang="en-US" sz="1200" b="1" dirty="0" smtClean="0">
                <a:solidFill>
                  <a:schemeClr val="bg1"/>
                </a:solidFill>
                <a:latin typeface="Arial" charset="0"/>
                <a:cs typeface="+mn-cs"/>
              </a:rPr>
              <a:t>to heavy rainfall sustained </a:t>
            </a:r>
            <a:r>
              <a:rPr lang="en-US" altLang="en-US" sz="1200" b="1" dirty="0" smtClean="0">
                <a:solidFill>
                  <a:schemeClr val="bg1"/>
                </a:solidFill>
                <a:latin typeface="Arial" charset="0"/>
                <a:cs typeface="+mn-cs"/>
              </a:rPr>
              <a:t>moisture surpluses over parts of Tanzania (bottom right)</a:t>
            </a:r>
            <a:r>
              <a:rPr lang="en-US" altLang="en-US" sz="1200" b="1" dirty="0" smtClean="0">
                <a:solidFill>
                  <a:schemeClr val="bg1"/>
                </a:solidFill>
                <a:latin typeface="Arial" charset="0"/>
              </a:rPr>
              <a:t>. </a:t>
            </a:r>
            <a:r>
              <a:rPr lang="en-US" altLang="en-US" sz="1200" b="1" dirty="0" smtClean="0">
                <a:solidFill>
                  <a:schemeClr val="bg1"/>
                </a:solidFill>
                <a:latin typeface="Arial" charset="0"/>
              </a:rPr>
              <a:t>Seasonal </a:t>
            </a:r>
            <a:r>
              <a:rPr lang="en-US" altLang="en-US" sz="1200" b="1" dirty="0" smtClean="0">
                <a:solidFill>
                  <a:schemeClr val="bg1"/>
                </a:solidFill>
                <a:latin typeface="Arial" charset="0"/>
              </a:rPr>
              <a:t>total rainfall remained below-average over parts of Ethiopia (top right) and Gabon (bottom left).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60308" y="1501140"/>
            <a:ext cx="326685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19 </a:t>
            </a:r>
            <a:r>
              <a:rPr lang="en-US" altLang="en-US" b="1" dirty="0" smtClean="0">
                <a:solidFill>
                  <a:srgbClr val="FFFF00"/>
                </a:solidFill>
              </a:rPr>
              <a:t>– </a:t>
            </a:r>
            <a:r>
              <a:rPr lang="en-US" altLang="en-US" b="1" dirty="0" smtClean="0">
                <a:solidFill>
                  <a:srgbClr val="FFFF00"/>
                </a:solidFill>
              </a:rPr>
              <a:t>25 </a:t>
            </a:r>
            <a:r>
              <a:rPr lang="en-US" altLang="en-US" b="1" dirty="0" smtClean="0">
                <a:solidFill>
                  <a:srgbClr val="FFFF00"/>
                </a:solidFill>
              </a:rPr>
              <a:t>Apr, 2022</a:t>
            </a:r>
            <a:endParaRPr lang="en-US" altLang="en-US" dirty="0"/>
          </a:p>
        </p:txBody>
      </p:sp>
      <p:sp>
        <p:nvSpPr>
          <p:cNvPr id="7" name="Text Box 8"/>
          <p:cNvSpPr txBox="1">
            <a:spLocks noChangeArrowheads="1"/>
          </p:cNvSpPr>
          <p:nvPr/>
        </p:nvSpPr>
        <p:spPr bwMode="auto">
          <a:xfrm>
            <a:off x="79248" y="5562600"/>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a:t>
            </a:r>
            <a:r>
              <a:rPr lang="en-US" altLang="en-US" sz="1200" b="1" smtClean="0">
                <a:solidFill>
                  <a:schemeClr val="bg1"/>
                </a:solidFill>
              </a:rPr>
              <a:t>western portion </a:t>
            </a:r>
            <a:r>
              <a:rPr lang="en-US" altLang="en-US" sz="1200" b="1" dirty="0" smtClean="0">
                <a:solidFill>
                  <a:schemeClr val="bg1"/>
                </a:solidFill>
              </a:rPr>
              <a:t>of Central Africa, eastern DRC, Rwanda, Burundi, western Tanzania, and the far southern Ethiopia.</a:t>
            </a:r>
            <a:endParaRPr lang="en-US" altLang="en-US" sz="1200" b="1" dirty="0">
              <a:solidFill>
                <a:schemeClr val="bg1"/>
              </a:solidFill>
            </a:endParaRPr>
          </a:p>
        </p:txBody>
      </p:sp>
      <p:sp>
        <p:nvSpPr>
          <p:cNvPr id="9" name="TextBox 10"/>
          <p:cNvSpPr txBox="1">
            <a:spLocks noChangeArrowheads="1"/>
          </p:cNvSpPr>
          <p:nvPr/>
        </p:nvSpPr>
        <p:spPr bwMode="auto">
          <a:xfrm>
            <a:off x="839213" y="1524000"/>
            <a:ext cx="325550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12 – 18 Apr, 2022</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204766</TotalTime>
  <Words>1797</Words>
  <Application>Microsoft Office PowerPoint</Application>
  <PresentationFormat>On-screen Show (4:3)</PresentationFormat>
  <Paragraphs>61</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10009</cp:revision>
  <cp:lastPrinted>2018-07-09T15:13:07Z</cp:lastPrinted>
  <dcterms:created xsi:type="dcterms:W3CDTF">2001-08-31T10:39:36Z</dcterms:created>
  <dcterms:modified xsi:type="dcterms:W3CDTF">2022-04-11T17:12:27Z</dcterms:modified>
</cp:coreProperties>
</file>