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611" r:id="rId8"/>
    <p:sldId id="263" r:id="rId9"/>
    <p:sldId id="264" r:id="rId10"/>
    <p:sldId id="609" r:id="rId11"/>
    <p:sldId id="610"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jV2M/1X+ImpX15arA3hvDJUdaw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34" autoAdjust="0"/>
    <p:restoredTop sz="94231"/>
  </p:normalViewPr>
  <p:slideViewPr>
    <p:cSldViewPr snapToGrid="0">
      <p:cViewPr varScale="1">
        <p:scale>
          <a:sx n="110" d="100"/>
          <a:sy n="110" d="100"/>
        </p:scale>
        <p:origin x="34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110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1590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dirty="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42" name="Google Shape;142;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1974393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dirty="0">
                <a:solidFill>
                  <a:srgbClr val="FFFF00"/>
                </a:solidFill>
                <a:latin typeface="Arial"/>
                <a:ea typeface="Arial"/>
                <a:cs typeface="Arial"/>
                <a:sym typeface="Arial"/>
              </a:rPr>
              <a:t>The African Monsoon Recent Evolution and Current Status</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Include Week-1 and Week-2 Outlooks </a:t>
            </a:r>
            <a:endParaRPr dirty="0"/>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lang="en-US"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smtClean="0">
                <a:solidFill>
                  <a:schemeClr val="lt1"/>
                </a:solidFill>
              </a:rPr>
              <a:t>22</a:t>
            </a:r>
            <a:r>
              <a:rPr lang="en-US" sz="2800" b="1" i="0" u="none" strike="noStrike" cap="none" smtClean="0">
                <a:solidFill>
                  <a:schemeClr val="lt1"/>
                </a:solidFill>
                <a:latin typeface="Arial"/>
                <a:ea typeface="Arial"/>
                <a:cs typeface="Arial"/>
                <a:sym typeface="Arial"/>
              </a:rPr>
              <a:t> </a:t>
            </a:r>
            <a:r>
              <a:rPr lang="en-US" sz="2800" b="1" i="0" u="none" strike="noStrike" cap="none" dirty="0" smtClean="0">
                <a:solidFill>
                  <a:schemeClr val="lt1"/>
                </a:solidFill>
                <a:latin typeface="Arial"/>
                <a:ea typeface="Arial"/>
                <a:cs typeface="Arial"/>
                <a:sym typeface="Arial"/>
              </a:rPr>
              <a:t>April 2024</a:t>
            </a:r>
            <a:endParaRPr lang="en-US"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671256" y="227898"/>
            <a:ext cx="7696200" cy="6709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00"/>
                </a:solidFill>
                <a:latin typeface="Arial"/>
                <a:ea typeface="Arial"/>
                <a:cs typeface="Arial"/>
                <a:sym typeface="Arial"/>
              </a:rPr>
              <a:t>Week-1 Precipitation </a:t>
            </a:r>
            <a:r>
              <a:rPr lang="en-US" sz="2400" b="1" i="0" u="none" strike="noStrike" cap="none" dirty="0" smtClean="0">
                <a:solidFill>
                  <a:srgbClr val="FFFF00"/>
                </a:solidFill>
                <a:latin typeface="Arial"/>
                <a:ea typeface="Arial"/>
                <a:cs typeface="Arial"/>
                <a:sym typeface="Arial"/>
              </a:rPr>
              <a:t>Outlooks</a:t>
            </a:r>
            <a:endParaRPr sz="2400" b="1" i="0" u="none" strike="noStrike" cap="none" dirty="0">
              <a:solidFill>
                <a:srgbClr val="FFFF00"/>
              </a:solidFill>
              <a:latin typeface="Arial"/>
              <a:ea typeface="Arial"/>
              <a:cs typeface="Arial"/>
              <a:sym typeface="Arial"/>
            </a:endParaRPr>
          </a:p>
        </p:txBody>
      </p:sp>
      <p:sp>
        <p:nvSpPr>
          <p:cNvPr id="184" name="Google Shape;184;p10"/>
          <p:cNvSpPr txBox="1"/>
          <p:nvPr/>
        </p:nvSpPr>
        <p:spPr>
          <a:xfrm>
            <a:off x="387206" y="1022999"/>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smtClean="0">
                <a:solidFill>
                  <a:srgbClr val="FFFF00"/>
                </a:solidFill>
              </a:rPr>
              <a:t>23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29 Apr</a:t>
            </a:r>
            <a:r>
              <a:rPr lang="en-US" sz="1600" b="1" i="0" u="none" strike="noStrike" cap="none" dirty="0" smtClean="0">
                <a:solidFill>
                  <a:srgbClr val="FFFF00"/>
                </a:solidFill>
                <a:latin typeface="Arial"/>
                <a:ea typeface="Arial"/>
                <a:cs typeface="Arial"/>
                <a:sym typeface="Arial"/>
              </a:rPr>
              <a:t> 2024</a:t>
            </a:r>
            <a:endParaRPr dirty="0"/>
          </a:p>
        </p:txBody>
      </p:sp>
      <p:sp>
        <p:nvSpPr>
          <p:cNvPr id="11" name="Text Box 8"/>
          <p:cNvSpPr txBox="1">
            <a:spLocks noChangeArrowheads="1"/>
          </p:cNvSpPr>
          <p:nvPr/>
        </p:nvSpPr>
        <p:spPr bwMode="auto">
          <a:xfrm>
            <a:off x="4519356" y="1894569"/>
            <a:ext cx="4016838" cy="4081117"/>
          </a:xfrm>
          <a:prstGeom prst="rect">
            <a:avLst/>
          </a:prstGeom>
          <a:noFill/>
          <a:ln>
            <a:noFill/>
          </a:ln>
          <a:extLst/>
        </p:spPr>
        <p:txBody>
          <a:bodyPr wrap="square">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285750" indent="-285750" algn="just">
              <a:buClr>
                <a:schemeClr val="bg1"/>
              </a:buClr>
              <a:buFont typeface="+mj-lt"/>
              <a:buAutoNum type="arabicPeriod"/>
            </a:pPr>
            <a:r>
              <a:rPr lang="en-US" sz="1200" b="1" dirty="0">
                <a:solidFill>
                  <a:schemeClr val="bg1"/>
                </a:solidFill>
                <a:latin typeface="Arial" charset="0"/>
              </a:rPr>
              <a:t>The probabilistic forecasts call for above 50% chance for weekly total rainfall to be below-normal (below the lower </a:t>
            </a:r>
            <a:r>
              <a:rPr lang="en-US" sz="1200" b="1" dirty="0" err="1">
                <a:solidFill>
                  <a:schemeClr val="bg1"/>
                </a:solidFill>
                <a:latin typeface="Arial" charset="0"/>
              </a:rPr>
              <a:t>tercile</a:t>
            </a:r>
            <a:r>
              <a:rPr lang="en-US" sz="1200" b="1" dirty="0">
                <a:solidFill>
                  <a:schemeClr val="bg1"/>
                </a:solidFill>
                <a:latin typeface="Arial" charset="0"/>
              </a:rPr>
              <a:t>) over southern Nigeria, southern Cameroon, Equatorial Guinea, Gabon, Congo, CAR, South Sudan, Western Ethiopia, northern Angola, parts of northern western and southern DRC, northern and eastern Zambia, Malawi, northern Mozambique and western Madagascar. There is above 80% for below-normal rainfall over northwestern South Sudan, central Angola, northern Zambia,, Malawi and parts of northern Mozambique.</a:t>
            </a:r>
          </a:p>
          <a:p>
            <a:pPr marL="285750" indent="-285750" algn="just">
              <a:buClr>
                <a:schemeClr val="bg1"/>
              </a:buClr>
              <a:buFont typeface="+mj-lt"/>
              <a:buAutoNum type="arabicPeriod"/>
            </a:pPr>
            <a:endParaRPr lang="en-US" sz="1200" b="1" dirty="0">
              <a:solidFill>
                <a:schemeClr val="bg1"/>
              </a:solidFill>
              <a:latin typeface="Arial" charset="0"/>
            </a:endParaRPr>
          </a:p>
          <a:p>
            <a:pPr marL="285750" indent="-285750" algn="just">
              <a:buClr>
                <a:schemeClr val="bg1"/>
              </a:buClr>
              <a:buFont typeface="+mj-lt"/>
              <a:buAutoNum type="arabicPeriod"/>
            </a:pPr>
            <a:r>
              <a:rPr lang="en-US" sz="1200" b="1" dirty="0">
                <a:solidFill>
                  <a:schemeClr val="bg1"/>
                </a:solidFill>
                <a:latin typeface="Arial" charset="0"/>
              </a:rPr>
              <a:t>The probabilistic forecasts call for above 50% chance for weekly rainfall to be above-normal (above the upper </a:t>
            </a:r>
            <a:r>
              <a:rPr lang="en-US" sz="1200" b="1" dirty="0" err="1">
                <a:solidFill>
                  <a:schemeClr val="bg1"/>
                </a:solidFill>
                <a:latin typeface="Arial" charset="0"/>
              </a:rPr>
              <a:t>tercile</a:t>
            </a:r>
            <a:r>
              <a:rPr lang="en-US" sz="1200" b="1" dirty="0">
                <a:solidFill>
                  <a:schemeClr val="bg1"/>
                </a:solidFill>
                <a:latin typeface="Arial" charset="0"/>
              </a:rPr>
              <a:t>) across equatorial Eastern Africa. There is above 80% chance for above-normal rainfall over parts of southern Ethiopia and western Kenya. </a:t>
            </a:r>
            <a:endParaRPr lang="en-US" sz="1200" b="1" dirty="0" smtClean="0">
              <a:solidFill>
                <a:schemeClr val="bg1"/>
              </a:solidFill>
              <a:latin typeface="Arial" charset="0"/>
            </a:endParaRPr>
          </a:p>
          <a:p>
            <a:pPr marL="0" indent="0">
              <a:buNone/>
            </a:pPr>
            <a:r>
              <a:rPr lang="en-US" sz="1200" dirty="0" smtClean="0"/>
              <a:t/>
            </a:r>
            <a:br>
              <a:rPr lang="en-US" sz="1200" dirty="0" smtClean="0"/>
            </a:br>
            <a:endParaRPr lang="en-US" sz="1200" b="1" dirty="0">
              <a:solidFill>
                <a:schemeClr val="bg1"/>
              </a:solidFill>
              <a:latin typeface="+mj-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206" y="1485830"/>
            <a:ext cx="3915683" cy="5067354"/>
          </a:xfrm>
          <a:prstGeom prst="rect">
            <a:avLst/>
          </a:prstGeom>
        </p:spPr>
      </p:pic>
    </p:spTree>
    <p:extLst>
      <p:ext uri="{BB962C8B-B14F-4D97-AF65-F5344CB8AC3E}">
        <p14:creationId xmlns:p14="http://schemas.microsoft.com/office/powerpoint/2010/main" val="2720518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11"/>
          <p:cNvSpPr txBox="1"/>
          <p:nvPr/>
        </p:nvSpPr>
        <p:spPr>
          <a:xfrm>
            <a:off x="356278" y="932155"/>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30 April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 06 May, </a:t>
            </a:r>
            <a:r>
              <a:rPr lang="en-US" sz="1600" b="1" i="0" u="none" strike="noStrike" cap="none" dirty="0" smtClean="0">
                <a:solidFill>
                  <a:srgbClr val="FFFF00"/>
                </a:solidFill>
                <a:latin typeface="Arial"/>
                <a:ea typeface="Arial"/>
                <a:cs typeface="Arial"/>
                <a:sym typeface="Arial"/>
              </a:rPr>
              <a:t>2024</a:t>
            </a:r>
            <a:endParaRPr sz="1400" b="0" i="0" u="none" strike="noStrike" cap="none" dirty="0">
              <a:solidFill>
                <a:srgbClr val="000000"/>
              </a:solidFill>
              <a:latin typeface="Arial"/>
              <a:ea typeface="Arial"/>
              <a:cs typeface="Arial"/>
              <a:sym typeface="Arial"/>
            </a:endParaRPr>
          </a:p>
        </p:txBody>
      </p:sp>
      <p:sp>
        <p:nvSpPr>
          <p:cNvPr id="195" name="Google Shape;195;p11"/>
          <p:cNvSpPr txBox="1"/>
          <p:nvPr/>
        </p:nvSpPr>
        <p:spPr>
          <a:xfrm>
            <a:off x="731178" y="279949"/>
            <a:ext cx="7696200" cy="65220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lang="en-US" sz="2400" b="1" i="0" u="none" strike="noStrike" cap="none" dirty="0" smtClean="0">
              <a:solidFill>
                <a:srgbClr val="FFFF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smtClean="0">
                <a:solidFill>
                  <a:srgbClr val="FFFF00"/>
                </a:solidFill>
                <a:latin typeface="Arial"/>
                <a:ea typeface="Arial"/>
                <a:cs typeface="Arial"/>
                <a:sym typeface="Arial"/>
              </a:rPr>
              <a:t>Week-2 </a:t>
            </a:r>
            <a:r>
              <a:rPr lang="en-US" sz="2400" b="1" i="0" u="none" strike="noStrike" cap="none" dirty="0">
                <a:solidFill>
                  <a:srgbClr val="FFFF00"/>
                </a:solidFill>
                <a:latin typeface="Arial"/>
                <a:ea typeface="Arial"/>
                <a:cs typeface="Arial"/>
                <a:sym typeface="Arial"/>
              </a:rPr>
              <a:t>Precipitation </a:t>
            </a:r>
            <a:r>
              <a:rPr lang="en-US" sz="2400" b="1" i="0" u="none" strike="noStrike" cap="none" dirty="0" smtClean="0">
                <a:solidFill>
                  <a:srgbClr val="FFFF00"/>
                </a:solidFill>
                <a:latin typeface="Arial"/>
                <a:ea typeface="Arial"/>
                <a:cs typeface="Arial"/>
                <a:sym typeface="Arial"/>
              </a:rPr>
              <a:t>Outlooks</a:t>
            </a:r>
            <a:br>
              <a:rPr lang="en-US" sz="2400" b="1" i="0" u="none" strike="noStrike" cap="none" dirty="0" smtClean="0">
                <a:solidFill>
                  <a:srgbClr val="FFFF00"/>
                </a:solidFill>
                <a:latin typeface="Arial"/>
                <a:ea typeface="Arial"/>
                <a:cs typeface="Arial"/>
                <a:sym typeface="Arial"/>
              </a:rPr>
            </a:br>
            <a:endParaRPr sz="2400" b="1" i="0" u="none" strike="noStrike" cap="none" dirty="0">
              <a:solidFill>
                <a:srgbClr val="FFFF00"/>
              </a:solidFill>
              <a:latin typeface="Arial"/>
              <a:ea typeface="Arial"/>
              <a:cs typeface="Arial"/>
              <a:sym typeface="Arial"/>
            </a:endParaRPr>
          </a:p>
        </p:txBody>
      </p:sp>
      <p:sp>
        <p:nvSpPr>
          <p:cNvPr id="11" name="Text Box 8"/>
          <p:cNvSpPr txBox="1">
            <a:spLocks noChangeArrowheads="1"/>
          </p:cNvSpPr>
          <p:nvPr/>
        </p:nvSpPr>
        <p:spPr bwMode="auto">
          <a:xfrm>
            <a:off x="4518317" y="1990363"/>
            <a:ext cx="4277339" cy="3490186"/>
          </a:xfrm>
          <a:prstGeom prst="rect">
            <a:avLst/>
          </a:prstGeom>
          <a:noFill/>
          <a:ln>
            <a:noFill/>
          </a:ln>
          <a:extLst/>
        </p:spPr>
        <p:txBody>
          <a:bodyPr wrap="square">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285750" indent="-285750" algn="just">
              <a:buClr>
                <a:schemeClr val="bg1"/>
              </a:buClr>
              <a:buFont typeface="+mj-lt"/>
              <a:buAutoNum type="arabicPeriod"/>
            </a:pPr>
            <a:r>
              <a:rPr lang="en-US" sz="1200" b="1" dirty="0">
                <a:solidFill>
                  <a:schemeClr val="bg1"/>
                </a:solidFill>
                <a:latin typeface="Arial" charset="0"/>
              </a:rPr>
              <a:t>The probabilistic forecasts call for above 50% chance for weekly total rainfall to be above-normal (above the upper </a:t>
            </a:r>
            <a:r>
              <a:rPr lang="en-US" sz="1200" b="1" dirty="0" err="1">
                <a:solidFill>
                  <a:schemeClr val="bg1"/>
                </a:solidFill>
                <a:latin typeface="Arial" charset="0"/>
              </a:rPr>
              <a:t>tercile</a:t>
            </a:r>
            <a:r>
              <a:rPr lang="en-US" sz="1200" b="1" dirty="0">
                <a:solidFill>
                  <a:schemeClr val="bg1"/>
                </a:solidFill>
                <a:latin typeface="Arial" charset="0"/>
              </a:rPr>
              <a:t>) over parts of Liberia, Cote d’Ivoire, eastern Nigeria, parts of eastern and southern Ethiopia, western Kenya, Somalia, and northern Madagascar. There is above 65% chance for above-average rainfall over northeastern Ethiopia, Somalia, and western Kenya.</a:t>
            </a:r>
          </a:p>
          <a:p>
            <a:pPr marL="285750" indent="-285750" algn="just">
              <a:buClr>
                <a:schemeClr val="bg1"/>
              </a:buClr>
              <a:buFont typeface="+mj-lt"/>
              <a:buAutoNum type="arabicPeriod"/>
            </a:pPr>
            <a:endParaRPr lang="en-US" sz="1200" b="1" dirty="0">
              <a:solidFill>
                <a:schemeClr val="bg1"/>
              </a:solidFill>
              <a:latin typeface="Arial" charset="0"/>
            </a:endParaRPr>
          </a:p>
          <a:p>
            <a:pPr marL="285750" indent="-285750" algn="just">
              <a:buClr>
                <a:schemeClr val="bg1"/>
              </a:buClr>
              <a:buFont typeface="+mj-lt"/>
              <a:buAutoNum type="arabicPeriod"/>
            </a:pPr>
            <a:r>
              <a:rPr lang="en-US" sz="1200" b="1" dirty="0">
                <a:solidFill>
                  <a:schemeClr val="bg1"/>
                </a:solidFill>
                <a:latin typeface="Arial" charset="0"/>
              </a:rPr>
              <a:t>The probabilistic forecasts call for above 50% chance for weekly rainfall to be below-normal (below the lower </a:t>
            </a:r>
            <a:r>
              <a:rPr lang="en-US" sz="1200" b="1" dirty="0" err="1">
                <a:solidFill>
                  <a:schemeClr val="bg1"/>
                </a:solidFill>
                <a:latin typeface="Arial" charset="0"/>
              </a:rPr>
              <a:t>tercile</a:t>
            </a:r>
            <a:r>
              <a:rPr lang="en-US" sz="1200" b="1" dirty="0">
                <a:solidFill>
                  <a:schemeClr val="bg1"/>
                </a:solidFill>
                <a:latin typeface="Arial" charset="0"/>
              </a:rPr>
              <a:t>) over southern Chad, northern CAR, southern Sudan, northern South Sudan, Congo, portions of DRC, northern Angola, northern and eastern Zambia, portions of Tanzania, Malawi, portions of South Africa, and Lesotho and Swaziland. There is above 80% chance for below-normal rainfall over southwestern DRC.</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278" y="1358536"/>
            <a:ext cx="3946752" cy="5107561"/>
          </a:xfrm>
          <a:prstGeom prst="rect">
            <a:avLst/>
          </a:prstGeom>
        </p:spPr>
      </p:pic>
    </p:spTree>
    <p:extLst>
      <p:ext uri="{BB962C8B-B14F-4D97-AF65-F5344CB8AC3E}">
        <p14:creationId xmlns:p14="http://schemas.microsoft.com/office/powerpoint/2010/main" val="1992119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body" idx="1"/>
          </p:nvPr>
        </p:nvSpPr>
        <p:spPr>
          <a:xfrm>
            <a:off x="86809" y="762396"/>
            <a:ext cx="8981955" cy="5516483"/>
          </a:xfrm>
          <a:prstGeom prst="rect">
            <a:avLst/>
          </a:prstGeom>
          <a:noFill/>
          <a:ln>
            <a:noFill/>
          </a:ln>
        </p:spPr>
        <p:txBody>
          <a:bodyPr spcFirstLastPara="1" wrap="square" lIns="91425" tIns="45700" rIns="91425" bIns="45700" anchor="t" anchorCtr="0">
            <a:noAutofit/>
          </a:bodyPr>
          <a:lstStyle/>
          <a:p>
            <a:pPr marL="114300" indent="0" algn="just">
              <a:buClr>
                <a:schemeClr val="bg1"/>
              </a:buClr>
              <a:buSzPts val="950"/>
              <a:buNone/>
            </a:pPr>
            <a:endParaRPr lang="en-US" sz="850" b="1" dirty="0" smtClean="0">
              <a:solidFill>
                <a:schemeClr val="bg1"/>
              </a:solidFill>
              <a:latin typeface="+mn-lt"/>
            </a:endParaRPr>
          </a:p>
          <a:p>
            <a:pPr algn="just">
              <a:buClr>
                <a:schemeClr val="bg1"/>
              </a:buClr>
              <a:buSzPts val="950"/>
              <a:buFont typeface="Arial" panose="020B0604020202020204" pitchFamily="34" charset="0"/>
              <a:buChar char="•"/>
            </a:pPr>
            <a:r>
              <a:rPr lang="en-US" sz="1100" b="1" dirty="0" smtClean="0">
                <a:solidFill>
                  <a:schemeClr val="bg1"/>
                </a:solidFill>
                <a:latin typeface="Times New Roman" panose="02020603050405020304" pitchFamily="18" charset="0"/>
                <a:cs typeface="Times New Roman" panose="02020603050405020304" pitchFamily="18" charset="0"/>
              </a:rPr>
              <a:t>Over </a:t>
            </a:r>
            <a:r>
              <a:rPr lang="en-US" sz="1100" b="1" dirty="0">
                <a:solidFill>
                  <a:schemeClr val="bg1"/>
                </a:solidFill>
                <a:latin typeface="Times New Roman" panose="02020603050405020304" pitchFamily="18" charset="0"/>
                <a:cs typeface="Times New Roman" panose="02020603050405020304" pitchFamily="18" charset="0"/>
              </a:rPr>
              <a:t>the past 30 days, in East Africa, rainfall was above-average in many parts of central Ethiopia, pocket of region in southeastern Somalia, and eastern South Sudan. Rainfall was below-average in southeastern Ethiopia, many parts of Uganda, Rwanda, Burundi, and northern and western-central Tanzania.  In Central Africa, rainfall was above-average in some parts of southern DRC. Rainfall was below-average in southwestern Cameroon, northern and southwestern Congo, central, southern and southeastern CAR, and some parts northern, western, southwestern and eastern DRC,  In West Africa, Rainfall was below-average in eastern parts of Guinea and Sierra Leone, Liberia, many parts of Cote d’Ivoire, Ghana and Togo, central and southern Benin, southwestern, southern and central Nigeria. In southern Africa, rainfall was above-average over western and central-eastern Angola, northwestern Zambia, eastern Mozambique, central and southeastern South Africa, Lesotho, and northern and northeastern Madagascar.  Rainfall was below-average across southeastern Angola, northeastern and eastern Namibia, southwestern Zambia, northern and western Botswana, western and northwestern Zimbabwe, some parts of southern Madagascar, and pockets of regions in western and northern South Africa. </a:t>
            </a:r>
          </a:p>
          <a:p>
            <a:pPr algn="just">
              <a:buClr>
                <a:schemeClr val="bg1"/>
              </a:buClr>
              <a:buSzPts val="950"/>
              <a:buFont typeface="Arial" panose="020B0604020202020204" pitchFamily="34" charset="0"/>
              <a:buChar char="•"/>
            </a:pPr>
            <a:endParaRPr lang="en-US" sz="1100" b="1" dirty="0">
              <a:solidFill>
                <a:schemeClr val="bg1"/>
              </a:solidFill>
              <a:latin typeface="Times New Roman" panose="02020603050405020304" pitchFamily="18" charset="0"/>
              <a:cs typeface="Times New Roman" panose="02020603050405020304" pitchFamily="18" charset="0"/>
            </a:endParaRPr>
          </a:p>
          <a:p>
            <a:pPr algn="just">
              <a:buClr>
                <a:schemeClr val="bg1"/>
              </a:buClr>
              <a:buSzPts val="950"/>
              <a:buFont typeface="Arial" panose="020B0604020202020204" pitchFamily="34" charset="0"/>
              <a:buChar char="•"/>
            </a:pPr>
            <a:r>
              <a:rPr lang="en-US" sz="1100" b="1" dirty="0" smtClean="0">
                <a:solidFill>
                  <a:schemeClr val="bg1"/>
                </a:solidFill>
                <a:latin typeface="Times New Roman" panose="02020603050405020304" pitchFamily="18" charset="0"/>
                <a:cs typeface="Times New Roman" panose="02020603050405020304" pitchFamily="18" charset="0"/>
              </a:rPr>
              <a:t>During </a:t>
            </a:r>
            <a:r>
              <a:rPr lang="en-US" sz="1100" b="1" dirty="0">
                <a:solidFill>
                  <a:schemeClr val="bg1"/>
                </a:solidFill>
                <a:latin typeface="Times New Roman" panose="02020603050405020304" pitchFamily="18" charset="0"/>
                <a:cs typeface="Times New Roman" panose="02020603050405020304" pitchFamily="18" charset="0"/>
              </a:rPr>
              <a:t>the past 7 days, in East Africa, rainfall was above-average in some region in central and eastern Ethiopia. Rainfall was below average in parts of western Ethiopia, southwestern and northeastern South Sudan, southwestern Uganda, Rwanda, and western and northern Burundi. In central Africa, rainfall was below-average in eastern Central African Republic (CAR), and parts of northern, western and eastern Democratic Republic of the Congo (DRC). In West Africa, rainfall was below-average in Sierra Leone, eastern Guinea, western Cote d’Ivoire, southern parts of Ghana, Togo and Benin, and southwestern Nigeria. In southern Africa, rainfall was above-average in central and eastern Angola, central-eastern Madagascar, and some eastern region of South Africa and Mozambique. </a:t>
            </a:r>
            <a:r>
              <a:rPr lang="en-US" sz="1100" b="1" dirty="0">
                <a:solidFill>
                  <a:schemeClr val="bg1"/>
                </a:solidFill>
              </a:rPr>
              <a:t>Rainfall was below-average in southeastern Madagascar. </a:t>
            </a:r>
            <a:endParaRPr lang="en-US" sz="1100" b="1" dirty="0">
              <a:solidFill>
                <a:schemeClr val="bg1"/>
              </a:solidFill>
              <a:latin typeface="Times New Roman" panose="02020603050405020304" pitchFamily="18" charset="0"/>
              <a:cs typeface="Times New Roman" panose="02020603050405020304" pitchFamily="18" charset="0"/>
            </a:endParaRPr>
          </a:p>
          <a:p>
            <a:pPr algn="just">
              <a:buClr>
                <a:schemeClr val="bg1"/>
              </a:buClr>
              <a:buSzPts val="950"/>
              <a:buFont typeface="Arial" panose="020B0604020202020204" pitchFamily="34" charset="0"/>
              <a:buChar char="•"/>
            </a:pPr>
            <a:endParaRPr lang="en-US" sz="1100" b="1" dirty="0" smtClean="0">
              <a:solidFill>
                <a:schemeClr val="bg1"/>
              </a:solidFill>
              <a:latin typeface="Times New Roman" panose="02020603050405020304" pitchFamily="18" charset="0"/>
              <a:cs typeface="Times New Roman" panose="02020603050405020304" pitchFamily="18" charset="0"/>
            </a:endParaRPr>
          </a:p>
          <a:p>
            <a:pPr algn="just">
              <a:buClr>
                <a:schemeClr val="bg1"/>
              </a:buClr>
              <a:buSzPts val="950"/>
              <a:buFont typeface="Arial" panose="020B0604020202020204" pitchFamily="34" charset="0"/>
              <a:buChar char="•"/>
            </a:pPr>
            <a:r>
              <a:rPr lang="en-US" sz="1100" b="1" dirty="0" smtClean="0">
                <a:solidFill>
                  <a:schemeClr val="bg1"/>
                </a:solidFill>
                <a:latin typeface="Times New Roman" panose="02020603050405020304" pitchFamily="18" charset="0"/>
                <a:cs typeface="Times New Roman" panose="02020603050405020304" pitchFamily="18" charset="0"/>
              </a:rPr>
              <a:t>The </a:t>
            </a:r>
            <a:r>
              <a:rPr lang="en-US" sz="1100" b="1" dirty="0">
                <a:solidFill>
                  <a:schemeClr val="bg1"/>
                </a:solidFill>
                <a:latin typeface="Times New Roman" panose="02020603050405020304" pitchFamily="18" charset="0"/>
                <a:cs typeface="Times New Roman" panose="02020603050405020304" pitchFamily="18" charset="0"/>
              </a:rPr>
              <a:t>Week-1 outlook calls for above-average rainfall in many parts of eastern Africa, central South Africa, Lesotho, and central parts of Nigeria and Cote d’Ivoire. In contrast, there is an increased chance for below-average in many parts of Central African Republic (CAR) and South Sudan, western Ethiopia, northern and southern Cameroon, Equatorial Guinea, Gabon. Congo, northern, northwestern and southern DRC, northern, central and eastern Angola, northern Zambia, central and southern Botswana, southern South Africa, Malawi, Mozambique, central and southern Madagascar, eastern Guinea, Sierra Leone, northern Ghana, Togo, central and southern Benin, and southern Nigeria. The Week-2 outlook calls for above-average rainfall in many parts of Somalia, Kenya and Burkina Faso, and along the Gulf Guinea coast countries. In contrast, there is an increased chance for below-average in many parts of the Central African Republic (CAR), South Sudan, western Ethiopia, Gabon, Congo, northwestern, western, central, southern and southeastern Democratic Republic of the CONGO (DRC), Rwanda, Burundi, northern and central Angola, northern Zambia, western, central and eastern South Africa, Eswatini and Lesotho. </a:t>
            </a:r>
          </a:p>
        </p:txBody>
      </p:sp>
      <p:sp>
        <p:nvSpPr>
          <p:cNvPr id="204" name="Google Shape;204;p12"/>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dirty="0">
                <a:solidFill>
                  <a:srgbClr val="FFFF00"/>
                </a:solidFill>
                <a:latin typeface="Arial"/>
                <a:ea typeface="Arial"/>
                <a:cs typeface="Arial"/>
                <a:sym typeface="Arial"/>
              </a:rPr>
              <a:t>Summary</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63112" y="100012"/>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Highlights:</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05" name="Google Shape;105;p3"/>
          <p:cNvSpPr/>
          <p:nvPr/>
        </p:nvSpPr>
        <p:spPr>
          <a:xfrm>
            <a:off x="159799" y="1357997"/>
            <a:ext cx="8819610" cy="3831778"/>
          </a:xfrm>
          <a:prstGeom prst="rect">
            <a:avLst/>
          </a:prstGeom>
          <a:noFill/>
          <a:ln>
            <a:noFill/>
          </a:ln>
        </p:spPr>
        <p:txBody>
          <a:bodyPr spcFirstLastPara="1" wrap="square" lIns="91425" tIns="45700" rIns="91425" bIns="45700" anchor="t" anchorCtr="0">
            <a:spAutoFit/>
          </a:bodyPr>
          <a:lstStyle/>
          <a:p>
            <a:pPr marL="152400" algn="just">
              <a:buClr>
                <a:schemeClr val="lt1"/>
              </a:buClr>
              <a:buSzPts val="1200"/>
            </a:pPr>
            <a:endParaRPr lang="en-US" sz="1200" b="1" dirty="0" smtClean="0">
              <a:solidFill>
                <a:schemeClr val="lt1"/>
              </a:solidFill>
            </a:endParaRPr>
          </a:p>
          <a:p>
            <a:pPr marL="323850" indent="-171450" algn="just">
              <a:buClrTx/>
              <a:buSzPts val="1200"/>
              <a:buFont typeface="Arial" panose="020B0604020202020204" pitchFamily="34" charset="0"/>
              <a:buChar char="•"/>
            </a:pPr>
            <a:r>
              <a:rPr lang="en-US" sz="1100" b="1" dirty="0" smtClean="0">
                <a:solidFill>
                  <a:schemeClr val="bg1"/>
                </a:solidFill>
              </a:rPr>
              <a:t>During </a:t>
            </a:r>
            <a:r>
              <a:rPr lang="en-US" sz="1100" b="1" dirty="0">
                <a:solidFill>
                  <a:schemeClr val="bg1"/>
                </a:solidFill>
              </a:rPr>
              <a:t>the past 7 days, in East Africa, rainfall was above-average in some region in central and eastern Ethiopia. Rainfall was below average in parts of western Ethiopia, southwestern and northeastern South Sudan, southwestern Uganda, Rwanda, and western and northern Burundi. In central Africa, rainfall was below-average in eastern Central African Republic (CAR), and parts of northern, western and eastern Democratic Republic of the Congo (DRC). In West Africa, rainfall was below-average in Sierra Leone, eastern Guinea, western Cote d’Ivoire, southern parts of Ghana, Togo and Benin, and southwestern Nigeria. In southern Africa, rainfall was above-average in central and eastern Angola, central-eastern Madagascar, and some eastern region of South Africa and Mozambique. Rainfall was below-average in southeastern Madagascar. </a:t>
            </a:r>
          </a:p>
          <a:p>
            <a:pPr marL="152400" algn="just">
              <a:buClrTx/>
              <a:buSzPts val="1200"/>
            </a:pPr>
            <a:endParaRPr lang="en-US" sz="1100" b="1" dirty="0">
              <a:solidFill>
                <a:schemeClr val="bg1"/>
              </a:solidFill>
            </a:endParaRPr>
          </a:p>
          <a:p>
            <a:pPr marL="323850" indent="-171450" algn="just">
              <a:buClrTx/>
              <a:buSzPts val="1200"/>
              <a:buFont typeface="Arial" panose="020B0604020202020204" pitchFamily="34" charset="0"/>
              <a:buChar char="•"/>
            </a:pPr>
            <a:endParaRPr lang="en-US" sz="1100" b="1" dirty="0">
              <a:solidFill>
                <a:schemeClr val="bg1"/>
              </a:solidFill>
            </a:endParaRPr>
          </a:p>
          <a:p>
            <a:pPr marL="323850" indent="-171450" algn="just">
              <a:buClrTx/>
              <a:buSzPts val="1200"/>
              <a:buFont typeface="Arial" panose="020B0604020202020204" pitchFamily="34" charset="0"/>
              <a:buChar char="•"/>
            </a:pPr>
            <a:r>
              <a:rPr lang="en-US" sz="1100" b="1" dirty="0" smtClean="0">
                <a:solidFill>
                  <a:schemeClr val="bg1"/>
                </a:solidFill>
              </a:rPr>
              <a:t>The </a:t>
            </a:r>
            <a:r>
              <a:rPr lang="en-US" sz="1100" b="1" dirty="0">
                <a:solidFill>
                  <a:schemeClr val="bg1"/>
                </a:solidFill>
              </a:rPr>
              <a:t>Week-1 outlook calls for above-average rainfall in many parts of eastern Africa, central South Africa, Lesotho, and central parts of Nigeria and Cote d’Ivoire. In contrast, there is an increased chance for below-average in many parts of Central African Republic (CAR) and South Sudan, western Ethiopia, northern and southern Cameroon, Equatorial Guinea, Gabon. Congo, northern, northwestern and southern DRC, northern, central and eastern Angola, northern Zambia, central and southern Botswana, southern South Africa, Malawi, Mozambique, central and southern Madagascar, eastern Guinea, Sierra Leone, northern Ghana, Togo, central and southern Benin, and southern Nigeria. The Week-2 outlook calls for above-average rainfall in many parts of Somalia, Kenya and Burkina Faso, and along the Gulf Guinea coast countries. In contrast, there is an increased chance for below-average in many parts of the Central African Republic (CAR), South Sudan, western Ethiopia, Gabon, Congo, northwestern, western, central, southern and southeastern Democratic Republic of the CONGO (DRC), Rwanda, Burundi, northern and central Angola, northern Zambia, western, central and eastern South Africa, Eswatini and Lesotho. </a:t>
            </a:r>
          </a:p>
          <a:p>
            <a:pPr marL="323850" indent="-171450" algn="just">
              <a:buClrTx/>
              <a:buSzPts val="1200"/>
              <a:buFont typeface="Arial" panose="020B0604020202020204" pitchFamily="34" charset="0"/>
              <a:buChar char="•"/>
            </a:pPr>
            <a:endParaRPr lang="en-US" sz="11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165367" y="4397598"/>
            <a:ext cx="8772406" cy="1954341"/>
          </a:xfrm>
          <a:prstGeom prst="rect">
            <a:avLst/>
          </a:prstGeom>
          <a:noFill/>
          <a:ln>
            <a:noFill/>
          </a:ln>
        </p:spPr>
        <p:txBody>
          <a:bodyPr spcFirstLastPara="1" wrap="square" lIns="91425" tIns="45700" rIns="91425" bIns="45700" anchor="t" anchorCtr="0">
            <a:spAutoFit/>
          </a:bodyPr>
          <a:lstStyle/>
          <a:p>
            <a:pPr algn="just"/>
            <a:r>
              <a:rPr lang="en-US" sz="1100" b="1" dirty="0" smtClean="0">
                <a:solidFill>
                  <a:schemeClr val="bg1"/>
                </a:solidFill>
              </a:rPr>
              <a:t>Over </a:t>
            </a:r>
            <a:r>
              <a:rPr lang="en-US" sz="1100" b="1" dirty="0">
                <a:solidFill>
                  <a:schemeClr val="bg1"/>
                </a:solidFill>
              </a:rPr>
              <a:t>the past 90 days, in East Africa, rainfall was above-average in central Ethiopia. Rainfall was below-average in some parts of western and southeastern South Sudan, Uganda, western Kenya, Rwanda, Burundi, western and northern-central Tanzania, and pockets of region in southeastern Ethiopia. In Central Africa, rainfall was above-average in northern Gabon and central and southern Democratic Republic of the CONGO (DRC), and pocket of region in northern Central African Republic (CAR). Rainfall was below-average in southern Gabon, northern and southwestern Congo, southwestern Cameroon, southern and eastern CAR, and some parts of northern, western, southwestern and eastern DRC. Rainfall was below-average in eastern parts of Guinea and Sierra Leone, Liberia, many parts of Cote d’Ivoire, Ghana and Togo, central and southern Benin, southwestern, southern and central Nigeria. In southern Africa, rainfall was above-average over northern and central-eastern Angola and northwestern Zambia. Rainfall was below-average across southeastern Angola, northeastern and eastern Namibia, southwestern, southern and central Zambia, central and southern Malawi, western, central and southern Mozambique, Botswana, Zimbabwe, northern, western, central and eastern South Africa, Lesotho, Eswatini, and western, central and southeastern Madagascar. </a:t>
            </a:r>
            <a:endParaRPr lang="en-US" sz="950" b="1"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67" y="1175449"/>
            <a:ext cx="4054129" cy="313905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1570" y="1175449"/>
            <a:ext cx="4054129" cy="313905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sp>
        <p:nvSpPr>
          <p:cNvPr id="123" name="Google Shape;123;p5"/>
          <p:cNvSpPr txBox="1"/>
          <p:nvPr/>
        </p:nvSpPr>
        <p:spPr>
          <a:xfrm>
            <a:off x="149062" y="4288725"/>
            <a:ext cx="8864310" cy="1954341"/>
          </a:xfrm>
          <a:prstGeom prst="rect">
            <a:avLst/>
          </a:prstGeom>
          <a:noFill/>
          <a:ln>
            <a:noFill/>
          </a:ln>
        </p:spPr>
        <p:txBody>
          <a:bodyPr spcFirstLastPara="1" wrap="square" lIns="91425" tIns="45700" rIns="91425" bIns="45700" anchor="t" anchorCtr="0">
            <a:spAutoFit/>
          </a:bodyPr>
          <a:lstStyle/>
          <a:p>
            <a:pPr algn="just"/>
            <a:r>
              <a:rPr lang="en-US" sz="1100" b="1" dirty="0" smtClean="0">
                <a:solidFill>
                  <a:schemeClr val="bg1"/>
                </a:solidFill>
              </a:rPr>
              <a:t>Over </a:t>
            </a:r>
            <a:r>
              <a:rPr lang="en-US" sz="1100" b="1" dirty="0">
                <a:solidFill>
                  <a:schemeClr val="bg1"/>
                </a:solidFill>
              </a:rPr>
              <a:t>the past 30 days, in East Africa, rainfall was above-average in many parts of central Ethiopia, pocket of region in southeastern Somalia, and eastern South Sudan. Rainfall was below-average in southeastern Ethiopia, many parts of Uganda, Rwanda, Burundi, and northern and western-central Tanzania.  In Central Africa, rainfall was above-average in some parts of southern DRC. Rainfall was below-average in southwestern Cameroon, northern and southwestern Congo, central, southern and southeastern CAR, and some parts northern, western, southwestern and eastern DRC,  In West Africa, Rainfall was below-average in eastern parts of Guinea and Sierra Leone, Liberia, many parts of Cote d’Ivoire, Ghana and Togo, central and southern Benin, southwestern, southern and central Nigeria. In southern Africa, rainfall was above-average over western and central-eastern Angola, northwestern Zambia, eastern Mozambique, central and southeastern South Africa, Lesotho, and northern and northeastern Madagascar.  Rainfall was below-average across southeastern Angola, northeastern and eastern Namibia, southwestern Zambia, northern and western Botswana, western and northwestern Zimbabwe, some parts of southern Madagascar, and pockets of regions in western and northern South Africa.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239" y="1123755"/>
            <a:ext cx="3958335" cy="306488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5078" y="1123755"/>
            <a:ext cx="3958335" cy="306488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s://www.cpc.ncep.noaa.gov/products/international/africa_arc/africa_arc_7day_af_obs.gif"/>
          <p:cNvSpPr/>
          <p:nvPr/>
        </p:nvSpPr>
        <p:spPr>
          <a:xfrm>
            <a:off x="765175" y="345394"/>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p:cNvSpPr txBox="1"/>
          <p:nvPr/>
        </p:nvSpPr>
        <p:spPr>
          <a:xfrm>
            <a:off x="178376" y="4553677"/>
            <a:ext cx="8629015" cy="1461898"/>
          </a:xfrm>
          <a:prstGeom prst="rect">
            <a:avLst/>
          </a:prstGeom>
          <a:noFill/>
          <a:ln>
            <a:noFill/>
          </a:ln>
        </p:spPr>
        <p:txBody>
          <a:bodyPr spcFirstLastPara="1" wrap="square" lIns="91425" tIns="45700" rIns="91425" bIns="45700" anchor="t" anchorCtr="0">
            <a:spAutoFit/>
          </a:bodyPr>
          <a:lstStyle/>
          <a:p>
            <a:pPr algn="just"/>
            <a:r>
              <a:rPr lang="en-US" sz="1100" b="1" dirty="0" smtClean="0">
                <a:solidFill>
                  <a:schemeClr val="bg1"/>
                </a:solidFill>
              </a:rPr>
              <a:t>During </a:t>
            </a:r>
            <a:r>
              <a:rPr lang="en-US" sz="1100" b="1" dirty="0">
                <a:solidFill>
                  <a:schemeClr val="bg1"/>
                </a:solidFill>
              </a:rPr>
              <a:t>the past 7 days, in East Africa, rainfall was above-average in some region in central and eastern Ethiopia. Rainfall was below average in parts of western Ethiopia, southwestern and northeastern South Sudan, southwestern Uganda, Rwanda, and western and northern Burundi. In central Africa, rainfall was below-average in eastern Central African Republic (CAR), and parts of northern, western and eastern Democratic Republic of the Congo (DRC). In West Africa, rainfall was below-average in Sierra Leone, eastern Guinea, western Cote d’Ivoire, southern parts of Ghana, Togo and Benin, and southwestern Nigeria. In southern Africa, rainfall was above-average in central and eastern Angola, central-eastern Madagascar, and some eastern region of South Africa and Mozambique. </a:t>
            </a:r>
            <a:r>
              <a:rPr lang="en-US" sz="1100" b="1" dirty="0">
                <a:solidFill>
                  <a:schemeClr val="bg1"/>
                </a:solidFill>
              </a:rPr>
              <a:t>Rainfall was below-average in southeastern Madagascar. </a:t>
            </a:r>
          </a:p>
          <a:p>
            <a:pPr algn="just"/>
            <a:endParaRPr lang="en-US" sz="900" b="1"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25" y="1256354"/>
            <a:ext cx="4102477" cy="317648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2884" y="1256354"/>
            <a:ext cx="4102476" cy="317648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Atmospheric Circulation:</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45" name="Google Shape;145;p7"/>
          <p:cNvSpPr txBox="1"/>
          <p:nvPr/>
        </p:nvSpPr>
        <p:spPr>
          <a:xfrm>
            <a:off x="117008" y="5477224"/>
            <a:ext cx="8821208" cy="861734"/>
          </a:xfrm>
          <a:prstGeom prst="rect">
            <a:avLst/>
          </a:prstGeom>
          <a:noFill/>
          <a:ln>
            <a:noFill/>
          </a:ln>
        </p:spPr>
        <p:txBody>
          <a:bodyPr spcFirstLastPara="1" wrap="square" lIns="91425" tIns="45700" rIns="91425" bIns="45700" anchor="t" anchorCtr="0">
            <a:spAutoFit/>
          </a:bodyPr>
          <a:lstStyle/>
          <a:p>
            <a:pPr algn="just" fontAlgn="base"/>
            <a:r>
              <a:rPr lang="en-US" sz="1000" b="1" dirty="0">
                <a:solidFill>
                  <a:schemeClr val="bg1"/>
                </a:solidFill>
              </a:rPr>
              <a:t>At 700-hPa level (left panel</a:t>
            </a:r>
            <a:r>
              <a:rPr lang="en-US" sz="1000" b="1" dirty="0" smtClean="0">
                <a:solidFill>
                  <a:schemeClr val="bg1"/>
                </a:solidFill>
              </a:rPr>
              <a:t>), lower-level convergence </a:t>
            </a:r>
            <a:r>
              <a:rPr lang="en-US" sz="1000" b="1" dirty="0">
                <a:solidFill>
                  <a:schemeClr val="bg1"/>
                </a:solidFill>
              </a:rPr>
              <a:t>at 700hPa (left panel) was observed across </a:t>
            </a:r>
            <a:r>
              <a:rPr lang="en-US" sz="1000" b="1" dirty="0" smtClean="0">
                <a:solidFill>
                  <a:schemeClr val="bg1"/>
                </a:solidFill>
              </a:rPr>
              <a:t>central South Africa, southern Gabon, and Congo </a:t>
            </a:r>
            <a:r>
              <a:rPr lang="en-US" sz="1000" b="1" dirty="0">
                <a:solidFill>
                  <a:schemeClr val="bg1"/>
                </a:solidFill>
              </a:rPr>
              <a:t>may have contributed to the observed </a:t>
            </a:r>
            <a:r>
              <a:rPr lang="en-US" sz="1000" b="1" dirty="0" smtClean="0">
                <a:solidFill>
                  <a:schemeClr val="bg1"/>
                </a:solidFill>
              </a:rPr>
              <a:t>above-average </a:t>
            </a:r>
            <a:r>
              <a:rPr lang="en-US" sz="1000" b="1" dirty="0">
                <a:solidFill>
                  <a:schemeClr val="bg1"/>
                </a:solidFill>
              </a:rPr>
              <a:t>rainfall in </a:t>
            </a:r>
            <a:r>
              <a:rPr lang="en-US" sz="1000" b="1" dirty="0" smtClean="0">
                <a:solidFill>
                  <a:schemeClr val="bg1"/>
                </a:solidFill>
              </a:rPr>
              <a:t>central and southern portions of Africa. Anomalous </a:t>
            </a:r>
            <a:r>
              <a:rPr lang="en-US" sz="1000" b="1" dirty="0">
                <a:solidFill>
                  <a:schemeClr val="bg1"/>
                </a:solidFill>
              </a:rPr>
              <a:t>wind </a:t>
            </a:r>
            <a:r>
              <a:rPr lang="en-US" sz="1000" b="1" dirty="0" smtClean="0">
                <a:solidFill>
                  <a:schemeClr val="bg1"/>
                </a:solidFill>
              </a:rPr>
              <a:t>divergence </a:t>
            </a:r>
            <a:r>
              <a:rPr lang="en-US" sz="1000" b="1" dirty="0">
                <a:solidFill>
                  <a:schemeClr val="bg1"/>
                </a:solidFill>
              </a:rPr>
              <a:t>at 700hPa across </a:t>
            </a:r>
            <a:r>
              <a:rPr lang="en-US" sz="1000" b="1" dirty="0" smtClean="0">
                <a:solidFill>
                  <a:schemeClr val="bg1"/>
                </a:solidFill>
              </a:rPr>
              <a:t>northern DRC and southern CAR may have resulted in the observed below-average rainfall across that region. At 200-hPa (right panel), and area of upper level </a:t>
            </a:r>
            <a:r>
              <a:rPr lang="en-US" sz="1000" b="1" dirty="0" err="1" smtClean="0">
                <a:solidFill>
                  <a:schemeClr val="bg1"/>
                </a:solidFill>
              </a:rPr>
              <a:t>anticyclonic</a:t>
            </a:r>
            <a:r>
              <a:rPr lang="en-US" sz="1000" b="1" dirty="0" smtClean="0">
                <a:solidFill>
                  <a:schemeClr val="bg1"/>
                </a:solidFill>
              </a:rPr>
              <a:t> flow (and divergence) was observed in Zambia, Zimbabwe, Mozambique, Botswana, Angola, Malawi, South Africa, Lesotho, and </a:t>
            </a:r>
            <a:r>
              <a:rPr lang="en-US" sz="1000" b="1" dirty="0" err="1" smtClean="0">
                <a:solidFill>
                  <a:schemeClr val="bg1"/>
                </a:solidFill>
              </a:rPr>
              <a:t>Eswatini</a:t>
            </a:r>
            <a:r>
              <a:rPr lang="en-US" sz="1000" b="1" dirty="0" smtClean="0">
                <a:solidFill>
                  <a:schemeClr val="bg1"/>
                </a:solidFill>
              </a:rPr>
              <a:t>, likely contributing to the above-average rainfall in those countries. </a:t>
            </a:r>
            <a:endParaRPr lang="en-US" sz="1000" b="1"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994" y="1535102"/>
            <a:ext cx="3819618" cy="381961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1924" y="1535102"/>
            <a:ext cx="3828495" cy="3828495"/>
          </a:xfrm>
          <a:prstGeom prst="rect">
            <a:avLst/>
          </a:prstGeom>
        </p:spPr>
      </p:pic>
      <p:sp>
        <p:nvSpPr>
          <p:cNvPr id="12" name="Google Shape;148;p7"/>
          <p:cNvSpPr/>
          <p:nvPr/>
        </p:nvSpPr>
        <p:spPr>
          <a:xfrm rot="183199">
            <a:off x="2570334" y="3192495"/>
            <a:ext cx="604162" cy="417343"/>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48;p7"/>
          <p:cNvSpPr/>
          <p:nvPr/>
        </p:nvSpPr>
        <p:spPr>
          <a:xfrm rot="445454">
            <a:off x="6445108" y="3784498"/>
            <a:ext cx="1379780" cy="657906"/>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148;p7"/>
          <p:cNvSpPr/>
          <p:nvPr/>
        </p:nvSpPr>
        <p:spPr>
          <a:xfrm rot="445454">
            <a:off x="2589269" y="4380733"/>
            <a:ext cx="656222" cy="501039"/>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48;p7"/>
          <p:cNvSpPr/>
          <p:nvPr/>
        </p:nvSpPr>
        <p:spPr>
          <a:xfrm rot="445454">
            <a:off x="1990459" y="3413217"/>
            <a:ext cx="656222" cy="501039"/>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0286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8" descr="Clickable Image"/>
          <p:cNvPicPr preferRelativeResize="0"/>
          <p:nvPr/>
        </p:nvPicPr>
        <p:blipFill rotWithShape="1">
          <a:blip r:embed="rId3">
            <a:alphaModFix/>
          </a:blip>
          <a:srcRect/>
          <a:stretch/>
        </p:blipFill>
        <p:spPr>
          <a:xfrm>
            <a:off x="495713" y="556267"/>
            <a:ext cx="2894759" cy="2834057"/>
          </a:xfrm>
          <a:prstGeom prst="rect">
            <a:avLst/>
          </a:prstGeom>
          <a:noFill/>
          <a:ln w="38100" cap="flat" cmpd="sng">
            <a:solidFill>
              <a:srgbClr val="FFFF00"/>
            </a:solidFill>
            <a:prstDash val="solid"/>
            <a:miter lim="800000"/>
            <a:headEnd type="none" w="sm" len="sm"/>
            <a:tailEnd type="none" w="sm" len="sm"/>
          </a:ln>
        </p:spPr>
      </p:pic>
      <p:cxnSp>
        <p:nvCxnSpPr>
          <p:cNvPr id="158" name="Google Shape;158;p8"/>
          <p:cNvCxnSpPr/>
          <p:nvPr/>
        </p:nvCxnSpPr>
        <p:spPr>
          <a:xfrm flipH="1" flipV="1">
            <a:off x="2093976" y="2542033"/>
            <a:ext cx="2403596" cy="1530237"/>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V="1">
            <a:off x="1284253" y="1944922"/>
            <a:ext cx="371798" cy="2001669"/>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4" y="6075135"/>
            <a:ext cx="8946763" cy="400069"/>
          </a:xfrm>
          <a:prstGeom prst="rect">
            <a:avLst/>
          </a:prstGeom>
          <a:noFill/>
          <a:ln>
            <a:noFill/>
          </a:ln>
        </p:spPr>
        <p:txBody>
          <a:bodyPr spcFirstLastPara="1" wrap="square" lIns="91425" tIns="45700" rIns="91425" bIns="45700" anchor="t" anchorCtr="0">
            <a:spAutoFit/>
          </a:bodyPr>
          <a:lstStyle/>
          <a:p>
            <a:r>
              <a:rPr lang="en-US" sz="1000" b="1" dirty="0">
                <a:solidFill>
                  <a:schemeClr val="bg1"/>
                </a:solidFill>
              </a:rPr>
              <a:t>Daily evolution in rainfall at selected locations over the past 90 days shows growing deficits over </a:t>
            </a:r>
            <a:r>
              <a:rPr lang="en-US" sz="1000" b="1" dirty="0" smtClean="0">
                <a:solidFill>
                  <a:schemeClr val="bg1"/>
                </a:solidFill>
              </a:rPr>
              <a:t>much of Equatorial Guinea (bottom </a:t>
            </a:r>
            <a:r>
              <a:rPr lang="en-US" sz="1000" b="1" dirty="0">
                <a:solidFill>
                  <a:schemeClr val="bg1"/>
                </a:solidFill>
              </a:rPr>
              <a:t>left) and eastern Angola (bottom right). Conversely, rainfall surpluses persist in </a:t>
            </a:r>
            <a:r>
              <a:rPr lang="en-US" sz="1000" b="1" dirty="0" smtClean="0">
                <a:solidFill>
                  <a:schemeClr val="bg1"/>
                </a:solidFill>
              </a:rPr>
              <a:t>Tanzania (</a:t>
            </a:r>
            <a:r>
              <a:rPr lang="en-US" sz="1000" b="1" dirty="0">
                <a:solidFill>
                  <a:schemeClr val="bg1"/>
                </a:solidFill>
              </a:rPr>
              <a:t>top right). </a:t>
            </a:r>
            <a:endParaRPr lang="en-US" sz="1000" dirty="0">
              <a:solidFill>
                <a:schemeClr val="bg1"/>
              </a:solidFill>
            </a:endParaRPr>
          </a:p>
        </p:txBody>
      </p:sp>
      <p:cxnSp>
        <p:nvCxnSpPr>
          <p:cNvPr id="161" name="Google Shape;161;p8"/>
          <p:cNvCxnSpPr/>
          <p:nvPr/>
        </p:nvCxnSpPr>
        <p:spPr>
          <a:xfrm flipH="1">
            <a:off x="2743200" y="1944922"/>
            <a:ext cx="1670665" cy="423374"/>
          </a:xfrm>
          <a:prstGeom prst="straightConnector1">
            <a:avLst/>
          </a:prstGeom>
          <a:noFill/>
          <a:ln w="50800" cap="flat" cmpd="sng">
            <a:solidFill>
              <a:srgbClr val="FF0000"/>
            </a:solidFill>
            <a:prstDash val="solid"/>
            <a:round/>
            <a:headEnd type="none" w="sm" len="sm"/>
            <a:tailEnd type="triangle" w="med" len="med"/>
          </a:ln>
        </p:spPr>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834" y="3390325"/>
            <a:ext cx="3236675" cy="251741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6230" y="609600"/>
            <a:ext cx="3365883" cy="261790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362" y="3579555"/>
            <a:ext cx="3041246" cy="236541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9"/>
          <p:cNvSpPr txBox="1"/>
          <p:nvPr/>
        </p:nvSpPr>
        <p:spPr>
          <a:xfrm>
            <a:off x="4797730" y="1562593"/>
            <a:ext cx="381287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30 Apr – 06 May </a:t>
            </a:r>
            <a:r>
              <a:rPr lang="en-US" sz="1600" b="1" i="0" u="none" strike="noStrike" cap="none" dirty="0" smtClean="0">
                <a:solidFill>
                  <a:srgbClr val="FFFF00"/>
                </a:solidFill>
                <a:latin typeface="Arial"/>
                <a:ea typeface="Arial"/>
                <a:cs typeface="Arial"/>
                <a:sym typeface="Arial"/>
              </a:rPr>
              <a:t>2024</a:t>
            </a:r>
            <a:endParaRPr sz="1600" b="0" i="0" u="none" strike="noStrike" cap="none" dirty="0">
              <a:solidFill>
                <a:schemeClr val="dk1"/>
              </a:solidFill>
              <a:latin typeface="Arial"/>
              <a:ea typeface="Arial"/>
              <a:cs typeface="Arial"/>
              <a:sym typeface="Arial"/>
            </a:endParaRPr>
          </a:p>
        </p:txBody>
      </p:sp>
      <p:sp>
        <p:nvSpPr>
          <p:cNvPr id="172" name="Google Shape;172;p9"/>
          <p:cNvSpPr txBox="1"/>
          <p:nvPr/>
        </p:nvSpPr>
        <p:spPr>
          <a:xfrm>
            <a:off x="109100" y="5103524"/>
            <a:ext cx="8928368" cy="861734"/>
          </a:xfrm>
          <a:prstGeom prst="rect">
            <a:avLst/>
          </a:prstGeom>
          <a:noFill/>
          <a:ln>
            <a:noFill/>
          </a:ln>
        </p:spPr>
        <p:txBody>
          <a:bodyPr spcFirstLastPara="1" wrap="square" lIns="91425" tIns="45700" rIns="91425" bIns="45700" anchor="t" anchorCtr="0">
            <a:spAutoFit/>
          </a:bodyPr>
          <a:lstStyle/>
          <a:p>
            <a:pPr algn="just" fontAlgn="base"/>
            <a:r>
              <a:rPr lang="en-US" sz="1000" b="1" dirty="0" smtClean="0">
                <a:solidFill>
                  <a:schemeClr val="bg1"/>
                </a:solidFill>
              </a:rPr>
              <a:t>For </a:t>
            </a:r>
            <a:r>
              <a:rPr lang="en-US" sz="1000" b="1" dirty="0">
                <a:solidFill>
                  <a:schemeClr val="bg1"/>
                </a:solidFill>
              </a:rPr>
              <a:t>week-1 (left panel) the GEFS forecasts indicate a moderate to high chance (over 70%) for rainfall to exceed 50 mm across central and southern Ethiopia, some parts of southern Somalia, southwestern Kenya, Rwanda, Burundi, and some parts of western, northwestern and eastern Tanzania, and pockets of region in eastern DRC, southwestern Cameroon, Equatorial Guinea,  and western Gabon. For week-2 (right panel), the GEFS forecasts indicate a moderate to high chance (over 70%) for rainfall to exceed 50 mm over Equatorial Guinea, western Gabon, central and southwestern Cameroon, eastern Liberia, southwestern parts of Ethiopia and Kenya, and western Rwanda. </a:t>
            </a:r>
          </a:p>
        </p:txBody>
      </p:sp>
      <p:sp>
        <p:nvSpPr>
          <p:cNvPr id="173" name="Google Shape;173;p9"/>
          <p:cNvSpPr txBox="1"/>
          <p:nvPr/>
        </p:nvSpPr>
        <p:spPr>
          <a:xfrm>
            <a:off x="834501" y="1562593"/>
            <a:ext cx="3426782"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23 – 29 Apr </a:t>
            </a:r>
            <a:r>
              <a:rPr lang="en-US" sz="1600" b="1" i="0" u="none" strike="noStrike" cap="none" dirty="0" smtClean="0">
                <a:solidFill>
                  <a:srgbClr val="FFFF00"/>
                </a:solidFill>
                <a:latin typeface="Arial"/>
                <a:ea typeface="Arial"/>
                <a:cs typeface="Arial"/>
                <a:sym typeface="Arial"/>
              </a:rPr>
              <a:t>2024</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382" y="1962587"/>
            <a:ext cx="3941991" cy="295649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7730" y="1962587"/>
            <a:ext cx="3941990" cy="295649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7260</TotalTime>
  <Words>2240</Words>
  <Application>Microsoft Office PowerPoint</Application>
  <PresentationFormat>On-screen Show (4:3)</PresentationFormat>
  <Paragraphs>60</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Ravi Shukla</cp:lastModifiedBy>
  <cp:revision>683</cp:revision>
  <cp:lastPrinted>2023-11-06T15:14:42Z</cp:lastPrinted>
  <dcterms:modified xsi:type="dcterms:W3CDTF">2024-04-22T17:41:27Z</dcterms:modified>
</cp:coreProperties>
</file>