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7" r:id="rId2"/>
    <p:sldId id="264" r:id="rId3"/>
    <p:sldId id="306" r:id="rId4"/>
    <p:sldId id="373" r:id="rId5"/>
    <p:sldId id="311" r:id="rId6"/>
    <p:sldId id="309" r:id="rId7"/>
    <p:sldId id="310" r:id="rId8"/>
    <p:sldId id="374" r:id="rId9"/>
    <p:sldId id="348" r:id="rId10"/>
    <p:sldId id="332" r:id="rId11"/>
    <p:sldId id="369" r:id="rId12"/>
    <p:sldId id="370" r:id="rId13"/>
    <p:sldId id="315" r:id="rId14"/>
    <p:sldId id="371" r:id="rId15"/>
    <p:sldId id="347" r:id="rId16"/>
    <p:sldId id="372" r:id="rId17"/>
    <p:sldId id="368" r:id="rId18"/>
    <p:sldId id="361" r:id="rId19"/>
    <p:sldId id="362" r:id="rId20"/>
    <p:sldId id="363" r:id="rId21"/>
    <p:sldId id="279" r:id="rId2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05" autoAdjust="0"/>
    <p:restoredTop sz="86355" autoAdjust="0"/>
  </p:normalViewPr>
  <p:slideViewPr>
    <p:cSldViewPr>
      <p:cViewPr>
        <p:scale>
          <a:sx n="103" d="100"/>
          <a:sy n="103" d="100"/>
        </p:scale>
        <p:origin x="-113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FAEE67C-063B-4BFC-B2E1-4066CB499D87}" type="datetimeFigureOut">
              <a:rPr lang="en-US"/>
              <a:pPr>
                <a:defRPr/>
              </a:pPr>
              <a:t>11/7/2014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E28B7BC6-AC55-4685-82DC-13820762D858}" type="slidenum">
              <a:rPr lang="en-US"/>
              <a:pPr>
                <a:defRPr/>
              </a:pPr>
              <a:t>‹#›</a:t>
            </a:fld>
            <a:endParaRPr lang="en-US"/>
          </a:p>
        </p:txBody>
      </p:sp>
    </p:spTree>
    <p:extLst>
      <p:ext uri="{BB962C8B-B14F-4D97-AF65-F5344CB8AC3E}">
        <p14:creationId xmlns:p14="http://schemas.microsoft.com/office/powerpoint/2010/main" val="39251699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28B7BC6-AC55-4685-82DC-13820762D858}" type="slidenum">
              <a:rPr lang="en-US" smtClean="0"/>
              <a:pPr>
                <a:defRPr/>
              </a:pPr>
              <a:t>7</a:t>
            </a:fld>
            <a:endParaRPr lang="en-US"/>
          </a:p>
        </p:txBody>
      </p:sp>
    </p:spTree>
    <p:extLst>
      <p:ext uri="{BB962C8B-B14F-4D97-AF65-F5344CB8AC3E}">
        <p14:creationId xmlns:p14="http://schemas.microsoft.com/office/powerpoint/2010/main" val="1546884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latin typeface="Arial" charset="0"/>
            </a:endParaRPr>
          </a:p>
        </p:txBody>
      </p:sp>
      <p:sp>
        <p:nvSpPr>
          <p:cNvPr id="24579" name="Slide Number Placeholder 3"/>
          <p:cNvSpPr txBox="1">
            <a:spLocks noGrp="1"/>
          </p:cNvSpPr>
          <p:nvPr/>
        </p:nvSpPr>
        <p:spPr bwMode="auto">
          <a:xfrm>
            <a:off x="3970338" y="8831263"/>
            <a:ext cx="3038475" cy="463550"/>
          </a:xfrm>
          <a:prstGeom prst="rect">
            <a:avLst/>
          </a:prstGeom>
          <a:noFill/>
          <a:ln w="9525">
            <a:noFill/>
            <a:miter lim="800000"/>
            <a:headEnd/>
            <a:tailEnd/>
          </a:ln>
        </p:spPr>
        <p:txBody>
          <a:bodyPr lIns="88126" tIns="44064" rIns="88126" bIns="44064" anchor="b"/>
          <a:lstStyle/>
          <a:p>
            <a:pPr algn="r"/>
            <a:fld id="{B5F8BC97-4FA9-4ACF-B8D2-D1A6F0125663}" type="slidenum">
              <a:rPr lang="en-US" sz="1200">
                <a:latin typeface="Times New Roman" pitchFamily="18" charset="0"/>
              </a:rPr>
              <a:pPr algn="r"/>
              <a:t>8</a:t>
            </a:fld>
            <a:endParaRPr lang="en-US" sz="1200">
              <a:latin typeface="Times New Roman" pitchFamily="18" charset="0"/>
            </a:endParaRPr>
          </a:p>
        </p:txBody>
      </p:sp>
    </p:spTree>
    <p:extLst>
      <p:ext uri="{BB962C8B-B14F-4D97-AF65-F5344CB8AC3E}">
        <p14:creationId xmlns:p14="http://schemas.microsoft.com/office/powerpoint/2010/main" val="2336472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3A704F7-AA80-465B-910A-7853B806EBF5}"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A3C22ED-EA69-4336-B4F0-1D53826CA0FF}"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08870BC-78CB-4BC2-8C00-3DA925452E58}"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3D97DF6-CB75-4C0F-806A-742AE08DB9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371276E-80FD-4BFA-91F0-D89C8A0DAC18}"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E18F70E-34AA-4E03-8BA7-3B7CAAF0AF2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7355680-58D2-4E93-A896-EFE51AB92761}"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6A0D268-9627-429A-8784-DDFD3E690E8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7DF1D71-EE9E-42C6-BBF6-18CBFDC8450A}" type="datetimeFigureOut">
              <a:rPr lang="en-US"/>
              <a:pPr>
                <a:defRPr/>
              </a:pPr>
              <a:t>11/7/2014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2C02112-997E-4BAA-9B98-D9C9944351D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61550E93-EDA0-4D3B-AD44-C877E4D8BC87}"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97A244-9F01-4482-A8D6-88C622C35F45}"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B1968C8-B7D1-444C-ADA7-0C4E71D65029}" type="datetimeFigureOut">
              <a:rPr lang="en-US"/>
              <a:pPr>
                <a:defRPr/>
              </a:pPr>
              <a:t>11/7/2014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C8F3AB61-B5DB-46EA-9869-BFC08EB5C49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8C429BB-68C8-4927-8347-B61FF8944680}" type="datetimeFigureOut">
              <a:rPr lang="en-US"/>
              <a:pPr>
                <a:defRPr/>
              </a:pPr>
              <a:t>11/7/2014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75CFB82-0B13-411F-A38E-6D4888E8654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270755C-98C7-461B-9905-798F5B72784F}" type="datetimeFigureOut">
              <a:rPr lang="en-US"/>
              <a:pPr>
                <a:defRPr/>
              </a:pPr>
              <a:t>11/7/2014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2A3E42E-2962-43C5-A3D5-66C8E7DF3A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8B72F09-A0F7-426A-AADA-32AD7D716847}"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BA8DE1-3294-4819-B66C-11ED30AFC6AF}"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FCF36CC-49E7-4A4B-AC8B-099E850FE039}" type="datetimeFigureOut">
              <a:rPr lang="en-US"/>
              <a:pPr>
                <a:defRPr/>
              </a:pPr>
              <a:t>11/7/2014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20661D-E13B-48AC-BC8A-1C9677F3F084}"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BC92F021-F5F5-416D-840D-B95D12930429}" type="datetimeFigureOut">
              <a:rPr lang="en-US"/>
              <a:pPr>
                <a:defRPr/>
              </a:pPr>
              <a:t>11/7/2014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97C04365-B898-4A3F-9774-D4A96D47AF2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image" Target="../media/image13.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hyperlink" Target="http://www.cpc.ncep.noaa.gov/products/african_desk/cpc_intl/index.shtml" TargetMode="External"/><Relationship Id="rId3" Type="http://schemas.openxmlformats.org/officeDocument/2006/relationships/image" Target="../media/image16.gif"/><Relationship Id="rId7" Type="http://schemas.openxmlformats.org/officeDocument/2006/relationships/image" Target="../media/image20.png"/><Relationship Id="rId2" Type="http://schemas.openxmlformats.org/officeDocument/2006/relationships/image" Target="../media/image15.gif"/><Relationship Id="rId1" Type="http://schemas.openxmlformats.org/officeDocument/2006/relationships/slideLayout" Target="../slideLayouts/slideLayout7.xml"/><Relationship Id="rId6" Type="http://schemas.openxmlformats.org/officeDocument/2006/relationships/image" Target="../media/image19.gif"/><Relationship Id="rId5" Type="http://schemas.openxmlformats.org/officeDocument/2006/relationships/image" Target="../media/image18.gif"/><Relationship Id="rId4" Type="http://schemas.openxmlformats.org/officeDocument/2006/relationships/image" Target="../media/image17.gif"/></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27.gi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4.pn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8.png"/><Relationship Id="rId4" Type="http://schemas.openxmlformats.org/officeDocument/2006/relationships/image" Target="../media/image37.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2.png"/><Relationship Id="rId4" Type="http://schemas.openxmlformats.org/officeDocument/2006/relationships/image" Target="../media/image4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hyperlink" Target="http://origin.cpc.ncep.noaa.gov/products/people/wwang/cfsv2fcst/" TargetMode="External"/><Relationship Id="rId2" Type="http://schemas.openxmlformats.org/officeDocument/2006/relationships/hyperlink" Target="http://www.cpc.ncep.noaa.gov/products/NMM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a:xfrm>
            <a:off x="457200" y="274638"/>
            <a:ext cx="8458200" cy="1325562"/>
          </a:xfrm>
        </p:spPr>
        <p:txBody>
          <a:bodyPr/>
          <a:lstStyle/>
          <a:p>
            <a:pPr eaLnBrk="1" hangingPunct="1"/>
            <a:r>
              <a:rPr lang="en-US" sz="3200" dirty="0" smtClean="0"/>
              <a:t>Consolidated Seasonal Rainfall Guidance for Global Tropics, October 2014 Initial Conditions</a:t>
            </a:r>
            <a:br>
              <a:rPr lang="en-US" sz="3200" dirty="0" smtClean="0"/>
            </a:br>
            <a:r>
              <a:rPr lang="en-US" sz="3200" dirty="0" smtClean="0"/>
              <a:t>Issued  14 October 2014</a:t>
            </a:r>
          </a:p>
        </p:txBody>
      </p:sp>
      <p:sp>
        <p:nvSpPr>
          <p:cNvPr id="3" name="Content Placeholder 2"/>
          <p:cNvSpPr>
            <a:spLocks noGrp="1"/>
          </p:cNvSpPr>
          <p:nvPr>
            <p:ph idx="1"/>
          </p:nvPr>
        </p:nvSpPr>
        <p:spPr>
          <a:xfrm>
            <a:off x="457200" y="2133600"/>
            <a:ext cx="8229600" cy="3581400"/>
          </a:xfrm>
        </p:spPr>
        <p:txBody>
          <a:bodyPr rtlCol="0">
            <a:normAutofit/>
          </a:bodyPr>
          <a:lstStyle/>
          <a:p>
            <a:pPr eaLnBrk="1" fontAlgn="auto" hangingPunct="1">
              <a:spcAft>
                <a:spcPts val="0"/>
              </a:spcAft>
              <a:buFont typeface="Arial" pitchFamily="34" charset="0"/>
              <a:buChar char="•"/>
              <a:defRPr/>
            </a:pPr>
            <a:r>
              <a:rPr lang="en-US" dirty="0" smtClean="0"/>
              <a:t>Forecast Background</a:t>
            </a:r>
          </a:p>
          <a:p>
            <a:pPr lvl="1" eaLnBrk="1" fontAlgn="auto" hangingPunct="1">
              <a:spcAft>
                <a:spcPts val="0"/>
              </a:spcAft>
              <a:buFont typeface="Arial" pitchFamily="34" charset="0"/>
              <a:buChar char="–"/>
              <a:defRPr/>
            </a:pPr>
            <a:r>
              <a:rPr lang="en-US" dirty="0" smtClean="0"/>
              <a:t>ENSO update</a:t>
            </a:r>
          </a:p>
          <a:p>
            <a:pPr lvl="1" eaLnBrk="1" fontAlgn="auto" hangingPunct="1">
              <a:spcAft>
                <a:spcPts val="0"/>
              </a:spcAft>
              <a:buFont typeface="Arial" pitchFamily="34" charset="0"/>
              <a:buChar char="–"/>
              <a:defRPr/>
            </a:pPr>
            <a:r>
              <a:rPr lang="en-US" dirty="0" smtClean="0"/>
              <a:t>Current State of the global climate</a:t>
            </a:r>
          </a:p>
          <a:p>
            <a:pPr lvl="1" eaLnBrk="1" fontAlgn="auto" hangingPunct="1">
              <a:spcAft>
                <a:spcPts val="0"/>
              </a:spcAft>
              <a:buFont typeface="Arial" pitchFamily="34" charset="0"/>
              <a:buChar char="–"/>
              <a:defRPr/>
            </a:pPr>
            <a:r>
              <a:rPr lang="en-US" dirty="0" smtClean="0"/>
              <a:t>SST Forecasts</a:t>
            </a:r>
          </a:p>
          <a:p>
            <a:pPr lvl="0" eaLnBrk="1" fontAlgn="auto" hangingPunct="1">
              <a:spcAft>
                <a:spcPts val="0"/>
              </a:spcAft>
              <a:buFont typeface="Arial" pitchFamily="34" charset="0"/>
              <a:buChar char="•"/>
              <a:defRPr/>
            </a:pPr>
            <a:r>
              <a:rPr lang="en-US" dirty="0" smtClean="0">
                <a:solidFill>
                  <a:prstClr val="black"/>
                </a:solidFill>
              </a:rPr>
              <a:t>Regional Rainfall Forecast </a:t>
            </a:r>
            <a:r>
              <a:rPr lang="en-US" dirty="0">
                <a:solidFill>
                  <a:prstClr val="black"/>
                </a:solidFill>
              </a:rPr>
              <a:t>maps</a:t>
            </a:r>
          </a:p>
          <a:p>
            <a:pPr eaLnBrk="1" fontAlgn="auto" hangingPunct="1">
              <a:spcAft>
                <a:spcPts val="0"/>
              </a:spcAft>
              <a:buFont typeface="Arial" pitchFamily="34" charset="0"/>
              <a:buChar char="•"/>
              <a:defRPr/>
            </a:pPr>
            <a:endParaRPr lang="en-US" sz="1100" dirty="0" smtClean="0"/>
          </a:p>
          <a:p>
            <a:pPr eaLnBrk="1" fontAlgn="auto" hangingPunct="1">
              <a:spcAft>
                <a:spcPts val="0"/>
              </a:spcAft>
              <a:buFont typeface="Arial" pitchFamily="34" charset="0"/>
              <a:buChar char="•"/>
              <a:defRPr/>
            </a:pPr>
            <a:r>
              <a:rPr lang="en-US" dirty="0" smtClean="0"/>
              <a:t>Summary</a:t>
            </a:r>
          </a:p>
          <a:p>
            <a:pPr eaLnBrk="1" fontAlgn="auto" hangingPunct="1">
              <a:spcAft>
                <a:spcPts val="0"/>
              </a:spcAft>
              <a:buFont typeface="Arial" pitchFamily="34" charset="0"/>
              <a:buChar char="•"/>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0"/>
            <a:ext cx="8458200" cy="914400"/>
          </a:xfrm>
        </p:spPr>
        <p:txBody>
          <a:bodyPr/>
          <a:lstStyle/>
          <a:p>
            <a:pPr eaLnBrk="1" hangingPunct="1"/>
            <a:r>
              <a:rPr lang="en-US" sz="2800" b="1" dirty="0" smtClean="0"/>
              <a:t>Summary of State of the Global Climate in September 2014</a:t>
            </a:r>
          </a:p>
        </p:txBody>
      </p:sp>
      <p:sp>
        <p:nvSpPr>
          <p:cNvPr id="14339" name="Content Placeholder 2"/>
          <p:cNvSpPr>
            <a:spLocks noGrp="1"/>
          </p:cNvSpPr>
          <p:nvPr>
            <p:ph idx="1"/>
          </p:nvPr>
        </p:nvSpPr>
        <p:spPr>
          <a:xfrm>
            <a:off x="457200" y="990600"/>
            <a:ext cx="8229600" cy="5638800"/>
          </a:xfrm>
        </p:spPr>
        <p:txBody>
          <a:bodyPr rtlCol="0">
            <a:normAutofit/>
          </a:bodyPr>
          <a:lstStyle/>
          <a:p>
            <a:pPr eaLnBrk="1" fontAlgn="auto" hangingPunct="1">
              <a:lnSpc>
                <a:spcPct val="80000"/>
              </a:lnSpc>
              <a:spcAft>
                <a:spcPts val="0"/>
              </a:spcAft>
              <a:buFont typeface="Arial" pitchFamily="34" charset="0"/>
              <a:buChar char="•"/>
              <a:defRPr/>
            </a:pPr>
            <a:r>
              <a:rPr lang="en-US" sz="2200" dirty="0"/>
              <a:t>ENSO neutral condition </a:t>
            </a:r>
            <a:r>
              <a:rPr lang="en-US" sz="2200" dirty="0" smtClean="0"/>
              <a:t>continued, </a:t>
            </a:r>
            <a:r>
              <a:rPr lang="en-US" sz="2200" dirty="0"/>
              <a:t>with </a:t>
            </a:r>
            <a:r>
              <a:rPr lang="en-US" sz="2200" dirty="0" smtClean="0"/>
              <a:t>the </a:t>
            </a:r>
            <a:r>
              <a:rPr lang="en-US" sz="2200" dirty="0"/>
              <a:t>most recent </a:t>
            </a:r>
            <a:r>
              <a:rPr lang="en-US" sz="2200" dirty="0" smtClean="0"/>
              <a:t>Ocean Nino Index (ONI) </a:t>
            </a:r>
            <a:r>
              <a:rPr lang="en-US" sz="2200" dirty="0"/>
              <a:t>value (</a:t>
            </a:r>
            <a:r>
              <a:rPr lang="en-US" sz="2200" dirty="0" smtClean="0"/>
              <a:t>July </a:t>
            </a:r>
            <a:r>
              <a:rPr lang="en-US" sz="2200" dirty="0"/>
              <a:t>– </a:t>
            </a:r>
            <a:r>
              <a:rPr lang="en-US" sz="2200" dirty="0" smtClean="0"/>
              <a:t>September </a:t>
            </a:r>
            <a:r>
              <a:rPr lang="en-US" sz="2200" dirty="0"/>
              <a:t>2014) is </a:t>
            </a:r>
            <a:r>
              <a:rPr lang="en-US" sz="2200" dirty="0" smtClean="0"/>
              <a:t>0.0</a:t>
            </a:r>
            <a:r>
              <a:rPr lang="en-US" sz="2200" baseline="30000" dirty="0" smtClean="0"/>
              <a:t>o</a:t>
            </a:r>
            <a:r>
              <a:rPr lang="en-US" sz="2200" dirty="0" smtClean="0"/>
              <a:t>C </a:t>
            </a:r>
          </a:p>
          <a:p>
            <a:pPr eaLnBrk="1" fontAlgn="auto" hangingPunct="1">
              <a:lnSpc>
                <a:spcPct val="80000"/>
              </a:lnSpc>
              <a:spcAft>
                <a:spcPts val="0"/>
              </a:spcAft>
              <a:buFont typeface="Arial" pitchFamily="34" charset="0"/>
              <a:buChar char="•"/>
              <a:defRPr/>
            </a:pPr>
            <a:endParaRPr lang="en-US" sz="2200" dirty="0" smtClean="0"/>
          </a:p>
          <a:p>
            <a:pPr eaLnBrk="1" fontAlgn="auto" hangingPunct="1">
              <a:lnSpc>
                <a:spcPct val="80000"/>
              </a:lnSpc>
              <a:spcAft>
                <a:spcPts val="0"/>
              </a:spcAft>
              <a:buFont typeface="Arial" pitchFamily="34" charset="0"/>
              <a:buChar char="•"/>
              <a:defRPr/>
            </a:pPr>
            <a:r>
              <a:rPr lang="en-US" sz="2200" dirty="0"/>
              <a:t>Positive equatorial sea surface temperature (SST) anomalies continue across most of the Pacific Ocean. </a:t>
            </a:r>
            <a:endParaRPr lang="en-US" sz="2200" dirty="0" smtClean="0"/>
          </a:p>
          <a:p>
            <a:pPr eaLnBrk="1" fontAlgn="auto" hangingPunct="1">
              <a:lnSpc>
                <a:spcPct val="80000"/>
              </a:lnSpc>
              <a:spcAft>
                <a:spcPts val="0"/>
              </a:spcAft>
              <a:buFont typeface="Arial" pitchFamily="34" charset="0"/>
              <a:buChar char="•"/>
              <a:defRPr/>
            </a:pPr>
            <a:endParaRPr lang="en-US" sz="1200" dirty="0" smtClean="0"/>
          </a:p>
          <a:p>
            <a:pPr eaLnBrk="1" hangingPunct="1">
              <a:defRPr/>
            </a:pPr>
            <a:r>
              <a:rPr lang="en-US" sz="2200" dirty="0" smtClean="0"/>
              <a:t>SST was above-average in the central and southern Indian Ocean. </a:t>
            </a:r>
            <a:r>
              <a:rPr lang="en-US" sz="2400" dirty="0">
                <a:latin typeface="Calibri" pitchFamily="34" charset="0"/>
              </a:rPr>
              <a:t>The Indian Ocean Dipole (IOD) has returned to neutral values over the last </a:t>
            </a:r>
            <a:r>
              <a:rPr lang="en-US" sz="2400" dirty="0" smtClean="0">
                <a:latin typeface="Calibri" pitchFamily="34" charset="0"/>
              </a:rPr>
              <a:t>month.</a:t>
            </a:r>
          </a:p>
          <a:p>
            <a:pPr eaLnBrk="1" hangingPunct="1">
              <a:defRPr/>
            </a:pPr>
            <a:endParaRPr lang="en-US" sz="2400" dirty="0">
              <a:latin typeface="Calibri" pitchFamily="34" charset="0"/>
            </a:endParaRPr>
          </a:p>
          <a:p>
            <a:pPr eaLnBrk="1" fontAlgn="auto" hangingPunct="1">
              <a:lnSpc>
                <a:spcPct val="80000"/>
              </a:lnSpc>
              <a:spcAft>
                <a:spcPts val="0"/>
              </a:spcAft>
              <a:buFont typeface="Arial" pitchFamily="34" charset="0"/>
              <a:buChar char="•"/>
              <a:defRPr/>
            </a:pPr>
            <a:r>
              <a:rPr lang="en-US" sz="2200" dirty="0" smtClean="0"/>
              <a:t>Enhanced precipitation was observed over </a:t>
            </a:r>
            <a:r>
              <a:rPr lang="en-US" sz="2200" dirty="0"/>
              <a:t>the central and eastern Sahel, parts of Sudan and Ethiopia, and in the vicinity of Lake Victoria.  Convection was also enhanced over the western Indian Ocean, the South Pacific Convergence Zone east of Australia, central South America, Central America and Mexico. </a:t>
            </a:r>
          </a:p>
          <a:p>
            <a:pPr eaLnBrk="1" fontAlgn="auto" hangingPunct="1">
              <a:lnSpc>
                <a:spcPct val="80000"/>
              </a:lnSpc>
              <a:spcAft>
                <a:spcPts val="0"/>
              </a:spcAft>
              <a:buFont typeface="Arial" pitchFamily="34" charset="0"/>
              <a:buChar char="•"/>
              <a:defRPr/>
            </a:pPr>
            <a:endParaRPr lang="en-US" sz="1200" dirty="0"/>
          </a:p>
          <a:p>
            <a:pPr eaLnBrk="1" fontAlgn="auto" hangingPunct="1">
              <a:lnSpc>
                <a:spcPct val="80000"/>
              </a:lnSpc>
              <a:spcAft>
                <a:spcPts val="0"/>
              </a:spcAft>
              <a:buFont typeface="Arial" pitchFamily="34" charset="0"/>
              <a:buChar char="•"/>
              <a:defRPr/>
            </a:pPr>
            <a:r>
              <a:rPr lang="en-US" sz="2200" dirty="0" smtClean="0"/>
              <a:t>Precipitation was suppressed </a:t>
            </a:r>
            <a:r>
              <a:rPr lang="en-US" sz="2200" dirty="0"/>
              <a:t>across Indonesia and portions of the western Pacific, as well eastern Indian Ocean.</a:t>
            </a:r>
          </a:p>
        </p:txBody>
      </p:sp>
    </p:spTree>
    <p:extLst>
      <p:ext uri="{BB962C8B-B14F-4D97-AF65-F5344CB8AC3E}">
        <p14:creationId xmlns:p14="http://schemas.microsoft.com/office/powerpoint/2010/main" val="398634924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
          <p:cNvPicPr>
            <a:picLocks/>
          </p:cNvPicPr>
          <p:nvPr/>
        </p:nvPicPr>
        <p:blipFill>
          <a:blip r:embed="rId2">
            <a:extLst>
              <a:ext uri="{28A0092B-C50C-407E-A947-70E740481C1C}">
                <a14:useLocalDpi xmlns:a14="http://schemas.microsoft.com/office/drawing/2010/main" val="0"/>
              </a:ext>
            </a:extLst>
          </a:blip>
          <a:srcRect l="3236" t="1666" r="2158" b="10001"/>
          <a:stretch>
            <a:fillRect/>
          </a:stretch>
        </p:blipFill>
        <p:spPr bwMode="auto">
          <a:xfrm>
            <a:off x="4800600" y="1295400"/>
            <a:ext cx="3868036" cy="50292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7" name="Picture 1"/>
          <p:cNvPicPr>
            <a:picLocks/>
          </p:cNvPicPr>
          <p:nvPr/>
        </p:nvPicPr>
        <p:blipFill>
          <a:blip r:embed="rId3">
            <a:extLst>
              <a:ext uri="{28A0092B-C50C-407E-A947-70E740481C1C}">
                <a14:useLocalDpi xmlns:a14="http://schemas.microsoft.com/office/drawing/2010/main" val="0"/>
              </a:ext>
            </a:extLst>
          </a:blip>
          <a:srcRect l="7552" t="5000" r="8630" b="10834"/>
          <a:stretch>
            <a:fillRect/>
          </a:stretch>
        </p:blipFill>
        <p:spPr bwMode="auto">
          <a:xfrm>
            <a:off x="152400" y="1161473"/>
            <a:ext cx="3886200" cy="5181600"/>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9467" name="Rectangle 2"/>
          <p:cNvSpPr txBox="1">
            <a:spLocks noChangeArrowheads="1"/>
          </p:cNvSpPr>
          <p:nvPr/>
        </p:nvSpPr>
        <p:spPr bwMode="auto">
          <a:xfrm>
            <a:off x="76200" y="685800"/>
            <a:ext cx="3962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b="1" dirty="0" smtClean="0">
                <a:latin typeface="Calibri" pitchFamily="34" charset="0"/>
              </a:rPr>
              <a:t>Nino region SST departures</a:t>
            </a:r>
            <a:endParaRPr lang="en-US" sz="2600" b="1" dirty="0">
              <a:latin typeface="Calibri" pitchFamily="34" charset="0"/>
            </a:endParaRPr>
          </a:p>
        </p:txBody>
      </p:sp>
      <p:sp>
        <p:nvSpPr>
          <p:cNvPr id="20" name="Rectangle 2"/>
          <p:cNvSpPr txBox="1">
            <a:spLocks noChangeArrowheads="1"/>
          </p:cNvSpPr>
          <p:nvPr/>
        </p:nvSpPr>
        <p:spPr bwMode="auto">
          <a:xfrm>
            <a:off x="4320817" y="457200"/>
            <a:ext cx="4495799"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600" b="1" dirty="0" smtClean="0">
                <a:latin typeface="Calibri" pitchFamily="34" charset="0"/>
              </a:rPr>
              <a:t>Eq. Subsurface temperature Anomalies</a:t>
            </a:r>
            <a:endParaRPr lang="en-US" sz="2600" b="1" dirty="0">
              <a:latin typeface="Calibri" pitchFamily="34" charset="0"/>
            </a:endParaRPr>
          </a:p>
        </p:txBody>
      </p:sp>
    </p:spTree>
    <p:extLst>
      <p:ext uri="{BB962C8B-B14F-4D97-AF65-F5344CB8AC3E}">
        <p14:creationId xmlns:p14="http://schemas.microsoft.com/office/powerpoint/2010/main" val="39636177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http://iri.columbia.edu/wp-content/uploads/2014/10/figure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0011" y="533400"/>
            <a:ext cx="3856789" cy="2286000"/>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http://iri.columbia.edu/wp-content/uploads/2014/09/figure4.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341120"/>
            <a:ext cx="4522762" cy="3840480"/>
          </a:xfrm>
          <a:prstGeom prst="rect">
            <a:avLst/>
          </a:prstGeom>
          <a:noFill/>
          <a:extLst>
            <a:ext uri="{909E8E84-426E-40DD-AFC4-6F175D3DCCD1}">
              <a14:hiddenFill xmlns:a14="http://schemas.microsoft.com/office/drawing/2010/main">
                <a:solidFill>
                  <a:srgbClr val="FFFFFF"/>
                </a:solidFill>
              </a14:hiddenFill>
            </a:ext>
          </a:extLst>
        </p:spPr>
      </p:pic>
      <p:sp>
        <p:nvSpPr>
          <p:cNvPr id="58370" name="Text Box 36"/>
          <p:cNvSpPr txBox="1">
            <a:spLocks noChangeArrowheads="1"/>
          </p:cNvSpPr>
          <p:nvPr/>
        </p:nvSpPr>
        <p:spPr bwMode="auto">
          <a:xfrm>
            <a:off x="157163" y="6106627"/>
            <a:ext cx="8623300" cy="305149"/>
          </a:xfrm>
          <a:prstGeom prst="rect">
            <a:avLst/>
          </a:prstGeom>
          <a:solidFill>
            <a:srgbClr val="CCFFFF"/>
          </a:solidFill>
          <a:ln>
            <a:noFill/>
          </a:ln>
          <a:extLst/>
        </p:spPr>
        <p:txBody>
          <a:bodyPr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1pPr>
            <a:lvl2pPr marL="742950" indent="-28575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2pPr>
            <a:lvl3pPr marL="11430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3pPr>
            <a:lvl4pPr marL="16002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4pPr>
            <a:lvl5pPr marL="2057400" indent="-228600"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Times New Roman" pitchFamily="18" charset="0"/>
                <a:ea typeface="Arial Unicode MS" pitchFamily="34" charset="-128"/>
                <a:cs typeface="Arial Unicode MS" pitchFamily="34" charset="-128"/>
              </a:defRPr>
            </a:lvl9pPr>
          </a:lstStyle>
          <a:p>
            <a:pPr marL="171450" indent="-171450" eaLnBrk="1" hangingPunct="1">
              <a:lnSpc>
                <a:spcPct val="101000"/>
              </a:lnSpc>
              <a:spcBef>
                <a:spcPts val="625"/>
              </a:spcBef>
              <a:buClr>
                <a:srgbClr val="000000"/>
              </a:buClr>
              <a:buSzPct val="100000"/>
              <a:buFontTx/>
              <a:buChar char="-"/>
              <a:defRPr/>
            </a:pPr>
            <a:r>
              <a:rPr lang="en-US" sz="1400" b="1" dirty="0">
                <a:solidFill>
                  <a:schemeClr val="tx1"/>
                </a:solidFill>
                <a:latin typeface="+mj-lt"/>
                <a:cs typeface="Times New Roman" pitchFamily="18" charset="0"/>
              </a:rPr>
              <a:t>Most models predict El Niño to develop during October-December 2014 and to continue into early 2015 </a:t>
            </a:r>
            <a:r>
              <a:rPr lang="en-US" sz="1400" b="1" dirty="0" smtClean="0">
                <a:solidFill>
                  <a:schemeClr val="tx1"/>
                </a:solidFill>
                <a:latin typeface="+mj-lt"/>
                <a:cs typeface="Times New Roman" pitchFamily="18" charset="0"/>
              </a:rPr>
              <a:t>.</a:t>
            </a:r>
            <a:endParaRPr lang="en-US" sz="1400" b="1" dirty="0">
              <a:solidFill>
                <a:schemeClr val="tx1"/>
              </a:solidFill>
              <a:latin typeface="+mj-lt"/>
              <a:cs typeface="Times New Roman" pitchFamily="18" charset="0"/>
            </a:endParaRPr>
          </a:p>
        </p:txBody>
      </p:sp>
      <p:sp>
        <p:nvSpPr>
          <p:cNvPr id="26626" name="Rectangle 2"/>
          <p:cNvSpPr txBox="1">
            <a:spLocks noChangeArrowheads="1"/>
          </p:cNvSpPr>
          <p:nvPr/>
        </p:nvSpPr>
        <p:spPr bwMode="auto">
          <a:xfrm>
            <a:off x="49213" y="-57150"/>
            <a:ext cx="8839200" cy="647700"/>
          </a:xfrm>
          <a:prstGeom prst="rect">
            <a:avLst/>
          </a:prstGeom>
          <a:noFill/>
          <a:ln w="9525">
            <a:noFill/>
            <a:miter lim="800000"/>
            <a:headEnd/>
            <a:tailEnd/>
          </a:ln>
        </p:spPr>
        <p:txBody>
          <a:bodyPr/>
          <a:lstStyle/>
          <a:p>
            <a:pPr algn="ctr">
              <a:lnSpc>
                <a:spcPts val="4363"/>
              </a:lnSpc>
              <a:buClr>
                <a:srgbClr val="000000"/>
              </a:buClr>
              <a:buSzPct val="100000"/>
              <a:buFont typeface="Verdana" pitchFamily="34"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sz="2000" b="1" u="sng">
                <a:solidFill>
                  <a:srgbClr val="000000"/>
                </a:solidFill>
                <a:latin typeface="Verdana" pitchFamily="34" charset="0"/>
                <a:ea typeface="Arial Unicode MS" pitchFamily="34" charset="-128"/>
              </a:rPr>
              <a:t>IRI/CPC NINO3.4 Forecast Plume</a:t>
            </a:r>
          </a:p>
        </p:txBody>
      </p:sp>
      <p:graphicFrame>
        <p:nvGraphicFramePr>
          <p:cNvPr id="5" name="Table 4"/>
          <p:cNvGraphicFramePr>
            <a:graphicFrameLocks noGrp="1"/>
          </p:cNvGraphicFramePr>
          <p:nvPr>
            <p:extLst>
              <p:ext uri="{D42A27DB-BD31-4B8C-83A1-F6EECF244321}">
                <p14:modId xmlns:p14="http://schemas.microsoft.com/office/powerpoint/2010/main" val="2833271228"/>
              </p:ext>
            </p:extLst>
          </p:nvPr>
        </p:nvGraphicFramePr>
        <p:xfrm>
          <a:off x="4800600" y="2971800"/>
          <a:ext cx="4011612" cy="2790825"/>
        </p:xfrm>
        <a:graphic>
          <a:graphicData uri="http://schemas.openxmlformats.org/drawingml/2006/table">
            <a:tbl>
              <a:tblPr>
                <a:tableStyleId>{5C22544A-7EE6-4342-B048-85BDC9FD1C3A}</a:tableStyleId>
              </a:tblPr>
              <a:tblGrid>
                <a:gridCol w="1002903"/>
                <a:gridCol w="1002903"/>
                <a:gridCol w="1002903"/>
                <a:gridCol w="1002903"/>
              </a:tblGrid>
              <a:tr h="252286">
                <a:tc>
                  <a:txBody>
                    <a:bodyPr/>
                    <a:lstStyle/>
                    <a:p>
                      <a:pPr algn="ctr" fontAlgn="ctr"/>
                      <a:r>
                        <a:rPr lang="en-US" sz="1600" b="1" i="0" u="none" strike="noStrike" dirty="0">
                          <a:solidFill>
                            <a:srgbClr val="000000"/>
                          </a:solidFill>
                          <a:effectLst/>
                          <a:latin typeface="Calibri"/>
                        </a:rPr>
                        <a:t>Season</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600" b="1" i="0" u="none" strike="noStrike" dirty="0">
                          <a:solidFill>
                            <a:srgbClr val="000000"/>
                          </a:solidFill>
                          <a:effectLst/>
                          <a:latin typeface="Calibri"/>
                        </a:rPr>
                        <a:t>La Niña</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Neutral</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a:txBody>
                    <a:bodyPr/>
                    <a:lstStyle/>
                    <a:p>
                      <a:pPr algn="ctr" fontAlgn="ctr"/>
                      <a:r>
                        <a:rPr lang="en-US" sz="1600" b="1" i="0" u="none" strike="noStrike">
                          <a:solidFill>
                            <a:srgbClr val="000000"/>
                          </a:solidFill>
                          <a:effectLst/>
                          <a:latin typeface="Calibri"/>
                        </a:rPr>
                        <a:t>El Niño</a:t>
                      </a:r>
                    </a:p>
                  </a:txBody>
                  <a:tcPr marL="9525" marR="9525" marT="9525"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r>
              <a:tr h="252286">
                <a:tc>
                  <a:txBody>
                    <a:bodyPr/>
                    <a:lstStyle/>
                    <a:p>
                      <a:r>
                        <a:rPr lang="en-US" sz="1600" dirty="0"/>
                        <a:t>SON 2014</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~0%</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49%</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51%</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dirty="0"/>
                        <a:t>OND 2014</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~0%</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38%</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62%</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dirty="0"/>
                        <a:t>NDJ 2014</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1%</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32%</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a:t>67%</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a:t>DJF 2014</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1%</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34%</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a:t>65%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a:t>JFM 2015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dirty="0"/>
                        <a:t>1%</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36%</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a:t>63%</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a:t>FMA 2015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a:t>2%</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40%</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58%</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a:t>MAM 2015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a:t>3%</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52%</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a:t>AMJ 2015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c>
                  <a:txBody>
                    <a:bodyPr/>
                    <a:lstStyle/>
                    <a:p>
                      <a:pPr algn="ctr"/>
                      <a:r>
                        <a:rPr lang="en-US" sz="1600"/>
                        <a:t>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a:t>47%</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48%</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accent6">
                        <a:lumMod val="60000"/>
                        <a:lumOff val="40000"/>
                      </a:schemeClr>
                    </a:solidFill>
                  </a:tcPr>
                </a:tc>
              </a:tr>
              <a:tr h="252286">
                <a:tc>
                  <a:txBody>
                    <a:bodyPr/>
                    <a:lstStyle/>
                    <a:p>
                      <a:r>
                        <a:rPr lang="en-US" sz="1600" dirty="0"/>
                        <a:t>MJJ 2015</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8%</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49%</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c>
                  <a:txBody>
                    <a:bodyPr/>
                    <a:lstStyle/>
                    <a:p>
                      <a:pPr algn="ctr"/>
                      <a:r>
                        <a:rPr lang="en-US" sz="1600" dirty="0"/>
                        <a:t>43%</a:t>
                      </a:r>
                    </a:p>
                  </a:txBody>
                  <a:tcPr marL="19050" marR="19050" marT="19050" marB="1905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716147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8" name="Picture 10" descr="http://www.cpc.ncep.noaa.gov/products/CFSv2/imagesInd3/glbSSTSeaMaskInd6.gif"/>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6257" t="14718" r="7868" b="9731"/>
          <a:stretch/>
        </p:blipFill>
        <p:spPr bwMode="auto">
          <a:xfrm>
            <a:off x="3769000" y="3139440"/>
            <a:ext cx="255560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pc.ncep.noaa.gov/products/CFSv2/imagesInd3/glbSSTSeaMaskInd5.gif"/>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6257" t="14718" r="7691" b="9274"/>
          <a:stretch/>
        </p:blipFill>
        <p:spPr bwMode="auto">
          <a:xfrm>
            <a:off x="3779128" y="1143000"/>
            <a:ext cx="2545472" cy="173736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pc.ncep.noaa.gov/products/CFSv2/imagesInd3/glbSSTSeaMaskInd4.gif"/>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257" t="14718" r="7868" b="9840"/>
          <a:stretch/>
        </p:blipFill>
        <p:spPr bwMode="auto">
          <a:xfrm>
            <a:off x="641120" y="5044440"/>
            <a:ext cx="2559280" cy="173736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pc.ncep.noaa.gov/products/CFSv2/imagesInd3/glbSSTSeaMaskInd3.gif"/>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5529" t="14718" r="7516" b="9423"/>
          <a:stretch/>
        </p:blipFill>
        <p:spPr bwMode="auto">
          <a:xfrm>
            <a:off x="623171" y="3124200"/>
            <a:ext cx="2577229" cy="173736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cpc.ncep.noaa.gov/products/CFSv2/imagesInd3/glbSSTSeaMaskInd2.gif"/>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6318" t="15741" r="7864" b="9868"/>
          <a:stretch/>
        </p:blipFill>
        <p:spPr bwMode="auto">
          <a:xfrm>
            <a:off x="609600" y="1158240"/>
            <a:ext cx="2593726" cy="1737360"/>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2"/>
          <p:cNvSpPr txBox="1">
            <a:spLocks noChangeArrowheads="1"/>
          </p:cNvSpPr>
          <p:nvPr/>
        </p:nvSpPr>
        <p:spPr bwMode="auto">
          <a:xfrm>
            <a:off x="1219200" y="0"/>
            <a:ext cx="7239000" cy="1143000"/>
          </a:xfrm>
          <a:prstGeom prst="rect">
            <a:avLst/>
          </a:prstGeom>
          <a:noFill/>
          <a:ln w="9525">
            <a:noFill/>
            <a:miter lim="800000"/>
            <a:headEnd/>
            <a:tailEnd/>
          </a:ln>
        </p:spPr>
        <p:txBody>
          <a:bodyPr/>
          <a:lstStyle/>
          <a:p>
            <a:pPr algn="ctr"/>
            <a:r>
              <a:rPr lang="en-US" sz="3200" b="1" dirty="0">
                <a:latin typeface="Calibri" pitchFamily="34" charset="0"/>
              </a:rPr>
              <a:t>Global SST Outlook: NCEP </a:t>
            </a:r>
            <a:r>
              <a:rPr lang="en-US" sz="3200" b="1" u="sng" dirty="0">
                <a:latin typeface="Calibri" pitchFamily="34" charset="0"/>
              </a:rPr>
              <a:t>CFS.v2</a:t>
            </a:r>
            <a:r>
              <a:rPr lang="en-US" sz="3200" b="1" dirty="0">
                <a:latin typeface="Calibri" pitchFamily="34" charset="0"/>
              </a:rPr>
              <a:t> Forecast </a:t>
            </a:r>
            <a:r>
              <a:rPr lang="en-US" sz="2400" dirty="0">
                <a:latin typeface="Calibri" pitchFamily="34" charset="0"/>
              </a:rPr>
              <a:t>Initial Conditions </a:t>
            </a:r>
            <a:r>
              <a:rPr lang="en-US" sz="2400" dirty="0" smtClean="0">
                <a:latin typeface="Calibri" pitchFamily="34" charset="0"/>
              </a:rPr>
              <a:t>29 September – 08 October 2014</a:t>
            </a:r>
            <a:endParaRPr lang="en-US" sz="2400" dirty="0">
              <a:latin typeface="Calibri" pitchFamily="34" charset="0"/>
            </a:endParaRPr>
          </a:p>
        </p:txBody>
      </p:sp>
      <p:sp>
        <p:nvSpPr>
          <p:cNvPr id="27650" name="TextBox 8"/>
          <p:cNvSpPr txBox="1">
            <a:spLocks noChangeArrowheads="1"/>
          </p:cNvSpPr>
          <p:nvPr/>
        </p:nvSpPr>
        <p:spPr bwMode="auto">
          <a:xfrm>
            <a:off x="719069" y="838200"/>
            <a:ext cx="1871731" cy="338554"/>
          </a:xfrm>
          <a:prstGeom prst="rect">
            <a:avLst/>
          </a:prstGeom>
          <a:noFill/>
          <a:ln w="9525">
            <a:noFill/>
            <a:miter lim="800000"/>
            <a:headEnd/>
            <a:tailEnd/>
          </a:ln>
        </p:spPr>
        <p:txBody>
          <a:bodyPr wrap="none">
            <a:spAutoFit/>
          </a:bodyPr>
          <a:lstStyle/>
          <a:p>
            <a:pPr algn="just"/>
            <a:r>
              <a:rPr lang="en-US" sz="1600" dirty="0">
                <a:latin typeface="Calibri" pitchFamily="34" charset="0"/>
              </a:rPr>
              <a:t>Nov 2014 - Jan 2015</a:t>
            </a:r>
          </a:p>
        </p:txBody>
      </p:sp>
      <p:sp>
        <p:nvSpPr>
          <p:cNvPr id="27651" name="TextBox 9"/>
          <p:cNvSpPr txBox="1">
            <a:spLocks noChangeArrowheads="1"/>
          </p:cNvSpPr>
          <p:nvPr/>
        </p:nvSpPr>
        <p:spPr bwMode="auto">
          <a:xfrm>
            <a:off x="642869" y="2819400"/>
            <a:ext cx="1871731" cy="338554"/>
          </a:xfrm>
          <a:prstGeom prst="rect">
            <a:avLst/>
          </a:prstGeom>
          <a:noFill/>
          <a:ln w="9525">
            <a:noFill/>
            <a:miter lim="800000"/>
            <a:headEnd/>
            <a:tailEnd/>
          </a:ln>
        </p:spPr>
        <p:txBody>
          <a:bodyPr wrap="none">
            <a:spAutoFit/>
          </a:bodyPr>
          <a:lstStyle/>
          <a:p>
            <a:pPr algn="just"/>
            <a:r>
              <a:rPr lang="en-US" sz="1600" dirty="0">
                <a:latin typeface="Calibri" pitchFamily="34" charset="0"/>
              </a:rPr>
              <a:t>Dec 2014 - Feb 2015</a:t>
            </a:r>
          </a:p>
        </p:txBody>
      </p:sp>
      <p:sp>
        <p:nvSpPr>
          <p:cNvPr id="27652" name="TextBox 10"/>
          <p:cNvSpPr txBox="1">
            <a:spLocks noChangeArrowheads="1"/>
          </p:cNvSpPr>
          <p:nvPr/>
        </p:nvSpPr>
        <p:spPr bwMode="auto">
          <a:xfrm>
            <a:off x="638422" y="4795838"/>
            <a:ext cx="1418978" cy="338554"/>
          </a:xfrm>
          <a:prstGeom prst="rect">
            <a:avLst/>
          </a:prstGeom>
          <a:noFill/>
          <a:ln w="9525">
            <a:noFill/>
            <a:miter lim="800000"/>
            <a:headEnd/>
            <a:tailEnd/>
          </a:ln>
        </p:spPr>
        <p:txBody>
          <a:bodyPr wrap="none">
            <a:spAutoFit/>
          </a:bodyPr>
          <a:lstStyle/>
          <a:p>
            <a:pPr algn="just"/>
            <a:r>
              <a:rPr lang="en-US" sz="1600" dirty="0">
                <a:latin typeface="Calibri" pitchFamily="34" charset="0"/>
              </a:rPr>
              <a:t>Jan - Mar 2015</a:t>
            </a:r>
          </a:p>
        </p:txBody>
      </p:sp>
      <p:sp>
        <p:nvSpPr>
          <p:cNvPr id="27653" name="TextBox 11"/>
          <p:cNvSpPr txBox="1">
            <a:spLocks noChangeArrowheads="1"/>
          </p:cNvSpPr>
          <p:nvPr/>
        </p:nvSpPr>
        <p:spPr bwMode="auto">
          <a:xfrm>
            <a:off x="3762622" y="885825"/>
            <a:ext cx="1418978" cy="338554"/>
          </a:xfrm>
          <a:prstGeom prst="rect">
            <a:avLst/>
          </a:prstGeom>
          <a:noFill/>
          <a:ln w="9525">
            <a:noFill/>
            <a:miter lim="800000"/>
            <a:headEnd/>
            <a:tailEnd/>
          </a:ln>
        </p:spPr>
        <p:txBody>
          <a:bodyPr wrap="none">
            <a:spAutoFit/>
          </a:bodyPr>
          <a:lstStyle/>
          <a:p>
            <a:pPr algn="just"/>
            <a:r>
              <a:rPr lang="en-US" sz="1600" dirty="0">
                <a:latin typeface="Calibri" pitchFamily="34" charset="0"/>
              </a:rPr>
              <a:t>Feb - Apr 2015</a:t>
            </a:r>
          </a:p>
        </p:txBody>
      </p:sp>
      <p:sp>
        <p:nvSpPr>
          <p:cNvPr id="27654" name="TextBox 3"/>
          <p:cNvSpPr txBox="1">
            <a:spLocks noChangeArrowheads="1"/>
          </p:cNvSpPr>
          <p:nvPr/>
        </p:nvSpPr>
        <p:spPr bwMode="auto">
          <a:xfrm>
            <a:off x="6477000" y="1341438"/>
            <a:ext cx="2236788" cy="922337"/>
          </a:xfrm>
          <a:prstGeom prst="rect">
            <a:avLst/>
          </a:prstGeom>
          <a:noFill/>
          <a:ln w="9525">
            <a:noFill/>
            <a:miter lim="800000"/>
            <a:headEnd/>
            <a:tailEnd/>
          </a:ln>
        </p:spPr>
        <p:txBody>
          <a:bodyPr wrap="none">
            <a:spAutoFit/>
          </a:bodyPr>
          <a:lstStyle/>
          <a:p>
            <a:r>
              <a:rPr lang="en-US" b="1" dirty="0">
                <a:latin typeface="Calibri" pitchFamily="34" charset="0"/>
              </a:rPr>
              <a:t>Caution</a:t>
            </a:r>
            <a:r>
              <a:rPr lang="en-US" dirty="0">
                <a:latin typeface="Calibri" pitchFamily="34" charset="0"/>
              </a:rPr>
              <a:t>: Ocean areas</a:t>
            </a:r>
          </a:p>
          <a:p>
            <a:r>
              <a:rPr lang="en-US" dirty="0">
                <a:latin typeface="Calibri" pitchFamily="34" charset="0"/>
              </a:rPr>
              <a:t>with skill less than 0.3</a:t>
            </a:r>
          </a:p>
          <a:p>
            <a:r>
              <a:rPr lang="en-US" dirty="0">
                <a:latin typeface="Calibri" pitchFamily="34" charset="0"/>
              </a:rPr>
              <a:t>are shaded in gray</a:t>
            </a:r>
          </a:p>
        </p:txBody>
      </p:sp>
      <p:sp>
        <p:nvSpPr>
          <p:cNvPr id="27656" name="TextBox 20"/>
          <p:cNvSpPr txBox="1">
            <a:spLocks noChangeArrowheads="1"/>
          </p:cNvSpPr>
          <p:nvPr/>
        </p:nvSpPr>
        <p:spPr bwMode="auto">
          <a:xfrm>
            <a:off x="3748028" y="2840038"/>
            <a:ext cx="1509772" cy="338554"/>
          </a:xfrm>
          <a:prstGeom prst="rect">
            <a:avLst/>
          </a:prstGeom>
          <a:noFill/>
          <a:ln w="9525">
            <a:noFill/>
            <a:miter lim="800000"/>
            <a:headEnd/>
            <a:tailEnd/>
          </a:ln>
        </p:spPr>
        <p:txBody>
          <a:bodyPr wrap="none">
            <a:spAutoFit/>
          </a:bodyPr>
          <a:lstStyle/>
          <a:p>
            <a:pPr algn="just"/>
            <a:r>
              <a:rPr lang="en-US" sz="1600" dirty="0" smtClean="0">
                <a:latin typeface="Calibri" pitchFamily="34" charset="0"/>
              </a:rPr>
              <a:t>Mar - May 2015</a:t>
            </a:r>
            <a:endParaRPr lang="en-US" sz="1600" dirty="0">
              <a:latin typeface="Calibri" pitchFamily="34" charset="0"/>
            </a:endParaRPr>
          </a:p>
        </p:txBody>
      </p:sp>
      <p:pic>
        <p:nvPicPr>
          <p:cNvPr id="1033"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Box 2"/>
          <p:cNvSpPr txBox="1">
            <a:spLocks noChangeArrowheads="1"/>
          </p:cNvSpPr>
          <p:nvPr/>
        </p:nvSpPr>
        <p:spPr bwMode="auto">
          <a:xfrm>
            <a:off x="3505200" y="4876800"/>
            <a:ext cx="5486400" cy="2062103"/>
          </a:xfrm>
          <a:prstGeom prst="rect">
            <a:avLst/>
          </a:prstGeom>
          <a:noFill/>
          <a:ln w="9525">
            <a:noFill/>
            <a:miter lim="800000"/>
            <a:headEnd/>
            <a:tailEnd/>
          </a:ln>
        </p:spPr>
        <p:txBody>
          <a:bodyPr>
            <a:spAutoFit/>
          </a:bodyPr>
          <a:lstStyle/>
          <a:p>
            <a:r>
              <a:rPr lang="en-US" sz="1600" dirty="0"/>
              <a:t>CFS.v2 predicts </a:t>
            </a:r>
            <a:r>
              <a:rPr lang="en-US" sz="1600" dirty="0" smtClean="0"/>
              <a:t>warmer than normal SST across equatorial Pacific Ocean, and portions of southern Indian Ocean.</a:t>
            </a:r>
            <a:endParaRPr lang="en-US" sz="1600" dirty="0"/>
          </a:p>
          <a:p>
            <a:r>
              <a:rPr lang="en-US" sz="1600" dirty="0">
                <a:latin typeface="Calibri" pitchFamily="34" charset="0"/>
              </a:rPr>
              <a:t>Additional forecast resources are found here:</a:t>
            </a:r>
          </a:p>
          <a:p>
            <a:r>
              <a:rPr lang="en-US" sz="1400" dirty="0">
                <a:latin typeface="Calibri" pitchFamily="34" charset="0"/>
                <a:hlinkClick r:id="rId8"/>
              </a:rPr>
              <a:t>http</a:t>
            </a:r>
            <a:r>
              <a:rPr lang="en-US" sz="1600" dirty="0">
                <a:latin typeface="Calibri" pitchFamily="34" charset="0"/>
                <a:hlinkClick r:id="rId8"/>
              </a:rPr>
              <a:t>://www.cpc.ncep.noaa.gov/products/african_desk/cpc_intl/index.shtml</a:t>
            </a:r>
            <a:endParaRPr lang="en-US" sz="1600" dirty="0">
              <a:latin typeface="Calibri" pitchFamily="34" charset="0"/>
            </a:endParaRPr>
          </a:p>
          <a:p>
            <a:r>
              <a:rPr lang="en-US" sz="1600" dirty="0">
                <a:solidFill>
                  <a:srgbClr val="0000FF"/>
                </a:solidFill>
                <a:latin typeface="Calibri" pitchFamily="34" charset="0"/>
              </a:rPr>
              <a:t>http://origin.cpc.ncep.noaa.gov/products/people/wwang/cfsv2fcst/</a:t>
            </a:r>
          </a:p>
        </p:txBody>
      </p:sp>
      <p:sp>
        <p:nvSpPr>
          <p:cNvPr id="7" name="AutoShape 12" descr="http://origin.cpc.ncep.noaa.gov/products/international/nmme/plots/glbOcean_cfsv2_sst_skm_sdan_MayIC_Oct-Dec2014.png"/>
          <p:cNvSpPr>
            <a:spLocks noChangeAspect="1" noChangeArrowheads="1"/>
          </p:cNvSpPr>
          <p:nvPr/>
        </p:nvSpPr>
        <p:spPr bwMode="auto">
          <a:xfrm>
            <a:off x="215900" y="15875"/>
            <a:ext cx="6800850" cy="5105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80" name="Picture 12" descr="http://www.cpc.ncep.noaa.gov/products/NMME/current/imme/IMME_tmpsfc_season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3657600"/>
            <a:ext cx="239406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http://www.cpc.ncep.noaa.gov/products/NMME/current/images/NMME_ensemble_tmpsfc_season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48021" y="1600200"/>
            <a:ext cx="23673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http://www.cpc.ncep.noaa.gov/products/NMME/current/imme/IMME_tmpsfc_season2.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62400" y="3657600"/>
            <a:ext cx="239406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http://www.cpc.ncep.noaa.gov/products/NMME/current/images/NMME_ensemble_tmpsfc_season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957221" y="1600200"/>
            <a:ext cx="2367379"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www.cpc.ncep.noaa.gov/products/NMME/current/imme/IMME_tmpsfc_season1.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5400" y="3657600"/>
            <a:ext cx="239406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www.cpc.ncep.noaa.gov/products/NMME/current/images/NMME_ensemble_tmpsfc_season1.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290221" y="1600200"/>
            <a:ext cx="2367379" cy="1828800"/>
          </a:xfrm>
          <a:prstGeom prst="rect">
            <a:avLst/>
          </a:prstGeom>
          <a:noFill/>
          <a:extLst>
            <a:ext uri="{909E8E84-426E-40DD-AFC4-6F175D3DCCD1}">
              <a14:hiddenFill xmlns:a14="http://schemas.microsoft.com/office/drawing/2010/main">
                <a:solidFill>
                  <a:srgbClr val="FFFFFF"/>
                </a:solidFill>
              </a14:hiddenFill>
            </a:ext>
          </a:extLst>
        </p:spPr>
      </p:pic>
      <p:sp>
        <p:nvSpPr>
          <p:cNvPr id="28673" name="Rectangle 2"/>
          <p:cNvSpPr txBox="1">
            <a:spLocks noChangeArrowheads="1"/>
          </p:cNvSpPr>
          <p:nvPr/>
        </p:nvSpPr>
        <p:spPr bwMode="auto">
          <a:xfrm>
            <a:off x="152400" y="304800"/>
            <a:ext cx="8763000" cy="685800"/>
          </a:xfrm>
          <a:prstGeom prst="rect">
            <a:avLst/>
          </a:prstGeom>
          <a:noFill/>
          <a:ln w="9525">
            <a:noFill/>
            <a:miter lim="800000"/>
            <a:headEnd/>
            <a:tailEnd/>
          </a:ln>
        </p:spPr>
        <p:txBody>
          <a:bodyPr/>
          <a:lstStyle/>
          <a:p>
            <a:pPr algn="ctr"/>
            <a:r>
              <a:rPr lang="en-US" sz="2400" b="1" dirty="0">
                <a:latin typeface="Calibri" pitchFamily="34" charset="0"/>
              </a:rPr>
              <a:t>Global SST Outlook: </a:t>
            </a:r>
            <a:r>
              <a:rPr lang="en-US" sz="2400" b="1" dirty="0" smtClean="0">
                <a:latin typeface="Calibri" pitchFamily="34" charset="0"/>
              </a:rPr>
              <a:t>NMME (top panel) &amp; IMME (bottom panel)</a:t>
            </a:r>
            <a:endParaRPr lang="en-US" sz="2400" b="1" dirty="0">
              <a:latin typeface="Calibri" pitchFamily="34" charset="0"/>
            </a:endParaRPr>
          </a:p>
        </p:txBody>
      </p:sp>
      <p:sp>
        <p:nvSpPr>
          <p:cNvPr id="13" name="TextBox 8"/>
          <p:cNvSpPr txBox="1">
            <a:spLocks noChangeArrowheads="1"/>
          </p:cNvSpPr>
          <p:nvPr/>
        </p:nvSpPr>
        <p:spPr bwMode="auto">
          <a:xfrm>
            <a:off x="1447800" y="1185446"/>
            <a:ext cx="2101153" cy="369332"/>
          </a:xfrm>
          <a:prstGeom prst="rect">
            <a:avLst/>
          </a:prstGeom>
          <a:noFill/>
          <a:ln w="9525">
            <a:noFill/>
            <a:miter lim="800000"/>
            <a:headEnd/>
            <a:tailEnd/>
          </a:ln>
        </p:spPr>
        <p:txBody>
          <a:bodyPr wrap="none">
            <a:spAutoFit/>
          </a:bodyPr>
          <a:lstStyle/>
          <a:p>
            <a:r>
              <a:rPr lang="en-US" b="1" dirty="0">
                <a:latin typeface="Calibri" pitchFamily="34" charset="0"/>
              </a:rPr>
              <a:t>Nov 2014 - Jan 2015</a:t>
            </a:r>
          </a:p>
        </p:txBody>
      </p:sp>
      <p:sp>
        <p:nvSpPr>
          <p:cNvPr id="2" name="Rectangle 1"/>
          <p:cNvSpPr/>
          <p:nvPr/>
        </p:nvSpPr>
        <p:spPr>
          <a:xfrm>
            <a:off x="4038600" y="1143000"/>
            <a:ext cx="2101153" cy="369332"/>
          </a:xfrm>
          <a:prstGeom prst="rect">
            <a:avLst/>
          </a:prstGeom>
        </p:spPr>
        <p:txBody>
          <a:bodyPr wrap="none">
            <a:spAutoFit/>
          </a:bodyPr>
          <a:lstStyle/>
          <a:p>
            <a:r>
              <a:rPr lang="en-US" b="1" dirty="0">
                <a:latin typeface="Calibri" pitchFamily="34" charset="0"/>
              </a:rPr>
              <a:t>Dec 2014 - Feb 2015</a:t>
            </a:r>
          </a:p>
        </p:txBody>
      </p:sp>
      <p:sp>
        <p:nvSpPr>
          <p:cNvPr id="3" name="Rectangle 2"/>
          <p:cNvSpPr/>
          <p:nvPr/>
        </p:nvSpPr>
        <p:spPr>
          <a:xfrm>
            <a:off x="6768391" y="1143000"/>
            <a:ext cx="1593706" cy="369332"/>
          </a:xfrm>
          <a:prstGeom prst="rect">
            <a:avLst/>
          </a:prstGeom>
        </p:spPr>
        <p:txBody>
          <a:bodyPr wrap="none">
            <a:spAutoFit/>
          </a:bodyPr>
          <a:lstStyle/>
          <a:p>
            <a:r>
              <a:rPr lang="en-US" b="1" dirty="0" smtClean="0">
                <a:latin typeface="Calibri" pitchFamily="34" charset="0"/>
              </a:rPr>
              <a:t>Jan - Mar 2015</a:t>
            </a:r>
            <a:endParaRPr lang="en-US" b="1" dirty="0">
              <a:latin typeface="Calibri" pitchFamily="34" charset="0"/>
            </a:endParaRPr>
          </a:p>
        </p:txBody>
      </p:sp>
      <p:sp>
        <p:nvSpPr>
          <p:cNvPr id="4" name="Rectangle 3"/>
          <p:cNvSpPr/>
          <p:nvPr/>
        </p:nvSpPr>
        <p:spPr>
          <a:xfrm>
            <a:off x="304800" y="2362200"/>
            <a:ext cx="853119" cy="369332"/>
          </a:xfrm>
          <a:prstGeom prst="rect">
            <a:avLst/>
          </a:prstGeom>
        </p:spPr>
        <p:txBody>
          <a:bodyPr wrap="none">
            <a:spAutoFit/>
          </a:bodyPr>
          <a:lstStyle/>
          <a:p>
            <a:r>
              <a:rPr lang="en-US" b="1" dirty="0" smtClean="0">
                <a:latin typeface="Calibri" pitchFamily="34" charset="0"/>
              </a:rPr>
              <a:t>NMME</a:t>
            </a:r>
            <a:endParaRPr lang="en-US" b="1" dirty="0">
              <a:latin typeface="Calibri" pitchFamily="34" charset="0"/>
            </a:endParaRPr>
          </a:p>
        </p:txBody>
      </p:sp>
      <p:sp>
        <p:nvSpPr>
          <p:cNvPr id="17" name="Rectangle 16"/>
          <p:cNvSpPr/>
          <p:nvPr/>
        </p:nvSpPr>
        <p:spPr>
          <a:xfrm>
            <a:off x="304800" y="4387334"/>
            <a:ext cx="761747" cy="369332"/>
          </a:xfrm>
          <a:prstGeom prst="rect">
            <a:avLst/>
          </a:prstGeom>
        </p:spPr>
        <p:txBody>
          <a:bodyPr wrap="none">
            <a:spAutoFit/>
          </a:bodyPr>
          <a:lstStyle/>
          <a:p>
            <a:r>
              <a:rPr lang="en-US" b="1" dirty="0">
                <a:latin typeface="Calibri" pitchFamily="34" charset="0"/>
              </a:rPr>
              <a:t>I</a:t>
            </a:r>
            <a:r>
              <a:rPr lang="en-US" b="1" dirty="0" smtClean="0">
                <a:latin typeface="Calibri" pitchFamily="34" charset="0"/>
              </a:rPr>
              <a:t>MME</a:t>
            </a:r>
            <a:endParaRPr lang="en-US" b="1" dirty="0">
              <a:latin typeface="Calibri" pitchFamily="34" charset="0"/>
            </a:endParaRPr>
          </a:p>
        </p:txBody>
      </p:sp>
    </p:spTree>
    <p:extLst>
      <p:ext uri="{BB962C8B-B14F-4D97-AF65-F5344CB8AC3E}">
        <p14:creationId xmlns:p14="http://schemas.microsoft.com/office/powerpoint/2010/main" val="6204300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cpc.ncep.noaa.gov/products/GODAS/ocean_briefing_new/cfsv2_dmi_sst_last.gif"/>
          <p:cNvPicPr>
            <a:picLocks noChangeAspect="1" noChangeArrowheads="1"/>
          </p:cNvPicPr>
          <p:nvPr/>
        </p:nvPicPr>
        <p:blipFill rotWithShape="1">
          <a:blip r:embed="rId2">
            <a:extLst>
              <a:ext uri="{28A0092B-C50C-407E-A947-70E740481C1C}">
                <a14:useLocalDpi xmlns:a14="http://schemas.microsoft.com/office/drawing/2010/main" val="0"/>
              </a:ext>
            </a:extLst>
          </a:blip>
          <a:srcRect b="14205"/>
          <a:stretch/>
        </p:blipFill>
        <p:spPr bwMode="auto">
          <a:xfrm>
            <a:off x="228600" y="381000"/>
            <a:ext cx="8829916" cy="585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9980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2" name="Picture 6" descr="Latest POAMA IOD outloo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4678680"/>
            <a:ext cx="4882243" cy="2103120"/>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atest POAMA IOD outlo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28157" y="2667000"/>
            <a:ext cx="4882243" cy="2103120"/>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Latest POAMA IOD outl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609600"/>
            <a:ext cx="4882243" cy="2103120"/>
          </a:xfrm>
          <a:prstGeom prst="rect">
            <a:avLst/>
          </a:prstGeom>
          <a:noFill/>
          <a:extLst>
            <a:ext uri="{909E8E84-426E-40DD-AFC4-6F175D3DCCD1}">
              <a14:hiddenFill xmlns:a14="http://schemas.microsoft.com/office/drawing/2010/main">
                <a:solidFill>
                  <a:srgbClr val="FFFFFF"/>
                </a:solidFill>
              </a14:hiddenFill>
            </a:ext>
          </a:extLst>
        </p:spPr>
      </p:pic>
      <p:sp>
        <p:nvSpPr>
          <p:cNvPr id="19467" name="Rectangle 2"/>
          <p:cNvSpPr txBox="1">
            <a:spLocks noChangeArrowheads="1"/>
          </p:cNvSpPr>
          <p:nvPr/>
        </p:nvSpPr>
        <p:spPr bwMode="auto">
          <a:xfrm>
            <a:off x="7620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n-US" sz="2800" b="1" dirty="0" smtClean="0">
                <a:latin typeface="Calibri" pitchFamily="34" charset="0"/>
              </a:rPr>
              <a:t>IOD Outlook (source: Australian Bureau of Meteorology)</a:t>
            </a:r>
            <a:endParaRPr lang="en-US" sz="2800" b="1" dirty="0">
              <a:latin typeface="Calibri" pitchFamily="34" charset="0"/>
            </a:endParaRPr>
          </a:p>
        </p:txBody>
      </p:sp>
      <p:sp>
        <p:nvSpPr>
          <p:cNvPr id="2" name="Rectangle 1"/>
          <p:cNvSpPr/>
          <p:nvPr/>
        </p:nvSpPr>
        <p:spPr>
          <a:xfrm>
            <a:off x="152400" y="1981200"/>
            <a:ext cx="1905000" cy="1477328"/>
          </a:xfrm>
          <a:prstGeom prst="rect">
            <a:avLst/>
          </a:prstGeom>
        </p:spPr>
        <p:txBody>
          <a:bodyPr wrap="square">
            <a:spAutoFit/>
          </a:bodyPr>
          <a:lstStyle/>
          <a:p>
            <a:r>
              <a:rPr lang="en-US" dirty="0" smtClean="0">
                <a:latin typeface="Calibri" pitchFamily="34" charset="0"/>
              </a:rPr>
              <a:t>Model </a:t>
            </a:r>
            <a:r>
              <a:rPr lang="en-US" dirty="0">
                <a:latin typeface="Calibri" pitchFamily="34" charset="0"/>
              </a:rPr>
              <a:t>outlooks </a:t>
            </a:r>
            <a:r>
              <a:rPr lang="en-US" dirty="0" smtClean="0">
                <a:latin typeface="Calibri" pitchFamily="34" charset="0"/>
              </a:rPr>
              <a:t>suggest near-average IOD index for the </a:t>
            </a:r>
            <a:r>
              <a:rPr lang="en-US" dirty="0">
                <a:latin typeface="Calibri" pitchFamily="34" charset="0"/>
              </a:rPr>
              <a:t>remainder of 2014.</a:t>
            </a:r>
            <a:endParaRPr lang="en-US" dirty="0"/>
          </a:p>
        </p:txBody>
      </p:sp>
    </p:spTree>
    <p:extLst>
      <p:ext uri="{BB962C8B-B14F-4D97-AF65-F5344CB8AC3E}">
        <p14:creationId xmlns:p14="http://schemas.microsoft.com/office/powerpoint/2010/main" val="38240216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2" name="Picture 8" descr="http://www.cpc.ncep.noaa.gov/products/international/nmme/plots/africa_nmme_prec_proban_OctIC_Feb-Apr20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0440" r="13561"/>
          <a:stretch/>
        </p:blipFill>
        <p:spPr bwMode="auto">
          <a:xfrm>
            <a:off x="3349142" y="4221480"/>
            <a:ext cx="2594458"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cpc.ncep.noaa.gov/products/international/nmme/plots/africa_nmme_prec_proban_OctIC_Jan-Mar2015.png"/>
          <p:cNvPicPr>
            <a:picLocks noChangeAspect="1" noChangeArrowheads="1"/>
          </p:cNvPicPr>
          <p:nvPr/>
        </p:nvPicPr>
        <p:blipFill rotWithShape="1">
          <a:blip r:embed="rId3">
            <a:extLst>
              <a:ext uri="{28A0092B-C50C-407E-A947-70E740481C1C}">
                <a14:useLocalDpi xmlns:a14="http://schemas.microsoft.com/office/drawing/2010/main" val="0"/>
              </a:ext>
            </a:extLst>
          </a:blip>
          <a:srcRect l="9484" r="13681"/>
          <a:stretch/>
        </p:blipFill>
        <p:spPr bwMode="auto">
          <a:xfrm>
            <a:off x="381000" y="4221480"/>
            <a:ext cx="2622907" cy="256032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pc.ncep.noaa.gov/products/international/nmme/plots/africa_nmme_prec_proban_OctIC_Dec2014-Feb2015.png"/>
          <p:cNvPicPr>
            <a:picLocks noChangeAspect="1" noChangeArrowheads="1"/>
          </p:cNvPicPr>
          <p:nvPr/>
        </p:nvPicPr>
        <p:blipFill rotWithShape="1">
          <a:blip r:embed="rId4">
            <a:extLst>
              <a:ext uri="{28A0092B-C50C-407E-A947-70E740481C1C}">
                <a14:useLocalDpi xmlns:a14="http://schemas.microsoft.com/office/drawing/2010/main" val="0"/>
              </a:ext>
            </a:extLst>
          </a:blip>
          <a:srcRect l="9485" r="12955"/>
          <a:stretch/>
        </p:blipFill>
        <p:spPr bwMode="auto">
          <a:xfrm>
            <a:off x="3248584" y="1295400"/>
            <a:ext cx="2695016" cy="260604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www.cpc.ncep.noaa.gov/products/international/nmme/plots/africa_nmme_prec_proban_OctIC_Nov2014-Jan2015.png"/>
          <p:cNvPicPr>
            <a:picLocks noChangeAspect="1" noChangeArrowheads="1"/>
          </p:cNvPicPr>
          <p:nvPr/>
        </p:nvPicPr>
        <p:blipFill rotWithShape="1">
          <a:blip r:embed="rId5">
            <a:extLst>
              <a:ext uri="{28A0092B-C50C-407E-A947-70E740481C1C}">
                <a14:useLocalDpi xmlns:a14="http://schemas.microsoft.com/office/drawing/2010/main" val="0"/>
              </a:ext>
            </a:extLst>
          </a:blip>
          <a:srcRect l="9484" r="13076"/>
          <a:stretch/>
        </p:blipFill>
        <p:spPr bwMode="auto">
          <a:xfrm>
            <a:off x="404404" y="1371600"/>
            <a:ext cx="2643596" cy="2560320"/>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2"/>
          <p:cNvSpPr txBox="1">
            <a:spLocks noChangeArrowheads="1"/>
          </p:cNvSpPr>
          <p:nvPr/>
        </p:nvSpPr>
        <p:spPr bwMode="auto">
          <a:xfrm>
            <a:off x="112807" y="76200"/>
            <a:ext cx="8695077" cy="571500"/>
          </a:xfrm>
          <a:prstGeom prst="rect">
            <a:avLst/>
          </a:prstGeom>
          <a:noFill/>
          <a:ln w="9525">
            <a:noFill/>
            <a:miter lim="800000"/>
            <a:headEnd/>
            <a:tailEnd/>
          </a:ln>
        </p:spPr>
        <p:txBody>
          <a:bodyPr/>
          <a:lstStyle/>
          <a:p>
            <a:pPr algn="ctr"/>
            <a:r>
              <a:rPr lang="en-US" sz="2200" b="1" dirty="0" smtClean="0">
                <a:latin typeface="Calibri" pitchFamily="34" charset="0"/>
              </a:rPr>
              <a:t>Rainfall Guidance, Africa:  NMME</a:t>
            </a:r>
            <a:r>
              <a:rPr lang="en-US" sz="2200" b="1" dirty="0">
                <a:latin typeface="Calibri" pitchFamily="34" charset="0"/>
              </a:rPr>
              <a:t>, </a:t>
            </a:r>
            <a:r>
              <a:rPr lang="en-US" sz="2400" b="1" dirty="0" smtClean="0">
                <a:latin typeface="Calibri" pitchFamily="34" charset="0"/>
              </a:rPr>
              <a:t>Precipitation Probability Forecasts,</a:t>
            </a:r>
            <a:r>
              <a:rPr lang="en-US" sz="2800" b="1" dirty="0" smtClean="0">
                <a:latin typeface="Calibri" pitchFamily="34" charset="0"/>
              </a:rPr>
              <a:t> </a:t>
            </a:r>
          </a:p>
          <a:p>
            <a:pPr algn="ctr"/>
            <a:r>
              <a:rPr lang="en-US" sz="2400" dirty="0">
                <a:latin typeface="Calibri" pitchFamily="34" charset="0"/>
              </a:rPr>
              <a:t>(</a:t>
            </a:r>
            <a:r>
              <a:rPr lang="en-US" sz="2000" dirty="0" smtClean="0">
                <a:solidFill>
                  <a:srgbClr val="0000FF"/>
                </a:solidFill>
                <a:latin typeface="Calibri" pitchFamily="34" charset="0"/>
              </a:rPr>
              <a:t>01 – 08 October 2014 IC</a:t>
            </a:r>
            <a:r>
              <a:rPr lang="en-US" sz="2400" dirty="0" smtClean="0">
                <a:latin typeface="Calibri" pitchFamily="34" charset="0"/>
              </a:rPr>
              <a:t>)</a:t>
            </a:r>
            <a:endParaRPr lang="en-US" sz="2400" dirty="0">
              <a:latin typeface="Calibri" pitchFamily="34" charset="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 name="TextBox 8"/>
          <p:cNvSpPr txBox="1">
            <a:spLocks noChangeArrowheads="1"/>
          </p:cNvSpPr>
          <p:nvPr/>
        </p:nvSpPr>
        <p:spPr bwMode="auto">
          <a:xfrm>
            <a:off x="685800" y="97149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Nov 2014 - Jan 2015</a:t>
            </a:r>
          </a:p>
        </p:txBody>
      </p:sp>
      <p:sp>
        <p:nvSpPr>
          <p:cNvPr id="33" name="TextBox 8"/>
          <p:cNvSpPr txBox="1">
            <a:spLocks noChangeArrowheads="1"/>
          </p:cNvSpPr>
          <p:nvPr/>
        </p:nvSpPr>
        <p:spPr bwMode="auto">
          <a:xfrm>
            <a:off x="3429000" y="97149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Dec 2014 - Feb 2015</a:t>
            </a:r>
          </a:p>
        </p:txBody>
      </p:sp>
      <p:sp>
        <p:nvSpPr>
          <p:cNvPr id="34" name="TextBox 8"/>
          <p:cNvSpPr txBox="1">
            <a:spLocks noChangeArrowheads="1"/>
          </p:cNvSpPr>
          <p:nvPr/>
        </p:nvSpPr>
        <p:spPr bwMode="auto">
          <a:xfrm>
            <a:off x="786242" y="3886200"/>
            <a:ext cx="1728358" cy="400110"/>
          </a:xfrm>
          <a:prstGeom prst="rect">
            <a:avLst/>
          </a:prstGeom>
          <a:noFill/>
          <a:ln w="9525">
            <a:noFill/>
            <a:miter lim="800000"/>
            <a:headEnd/>
            <a:tailEnd/>
          </a:ln>
        </p:spPr>
        <p:txBody>
          <a:bodyPr wrap="none">
            <a:spAutoFit/>
          </a:bodyPr>
          <a:lstStyle/>
          <a:p>
            <a:r>
              <a:rPr lang="en-US" sz="2000" dirty="0">
                <a:latin typeface="Calibri" pitchFamily="34" charset="0"/>
              </a:rPr>
              <a:t>Jan - Mar 2015</a:t>
            </a:r>
          </a:p>
        </p:txBody>
      </p:sp>
      <p:sp>
        <p:nvSpPr>
          <p:cNvPr id="13" name="TextBox 8"/>
          <p:cNvSpPr txBox="1">
            <a:spLocks noChangeArrowheads="1"/>
          </p:cNvSpPr>
          <p:nvPr/>
        </p:nvSpPr>
        <p:spPr bwMode="auto">
          <a:xfrm>
            <a:off x="3505200" y="3886200"/>
            <a:ext cx="1706942" cy="400110"/>
          </a:xfrm>
          <a:prstGeom prst="rect">
            <a:avLst/>
          </a:prstGeom>
          <a:noFill/>
          <a:ln w="9525">
            <a:noFill/>
            <a:miter lim="800000"/>
            <a:headEnd/>
            <a:tailEnd/>
          </a:ln>
        </p:spPr>
        <p:txBody>
          <a:bodyPr wrap="none">
            <a:spAutoFit/>
          </a:bodyPr>
          <a:lstStyle/>
          <a:p>
            <a:r>
              <a:rPr lang="en-US" sz="2000" dirty="0" smtClean="0">
                <a:latin typeface="Calibri" pitchFamily="34" charset="0"/>
              </a:rPr>
              <a:t>Feb </a:t>
            </a:r>
            <a:r>
              <a:rPr lang="en-US" sz="2000" dirty="0">
                <a:latin typeface="Calibri" pitchFamily="34" charset="0"/>
              </a:rPr>
              <a:t>- </a:t>
            </a:r>
            <a:r>
              <a:rPr lang="en-US" sz="2000" dirty="0" smtClean="0">
                <a:latin typeface="Calibri" pitchFamily="34" charset="0"/>
              </a:rPr>
              <a:t>Apr 2015</a:t>
            </a:r>
            <a:endParaRPr lang="en-US" sz="2000" dirty="0">
              <a:latin typeface="Calibri" pitchFamily="34" charset="0"/>
            </a:endParaRPr>
          </a:p>
        </p:txBody>
      </p:sp>
      <p:sp>
        <p:nvSpPr>
          <p:cNvPr id="14" name="Rectangle 13"/>
          <p:cNvSpPr/>
          <p:nvPr/>
        </p:nvSpPr>
        <p:spPr>
          <a:xfrm>
            <a:off x="6061881" y="1190685"/>
            <a:ext cx="2960677" cy="3970318"/>
          </a:xfrm>
          <a:prstGeom prst="rect">
            <a:avLst/>
          </a:prstGeom>
        </p:spPr>
        <p:txBody>
          <a:bodyPr wrap="square">
            <a:spAutoFit/>
          </a:bodyPr>
          <a:lstStyle/>
          <a:p>
            <a:pPr fontAlgn="auto">
              <a:spcAft>
                <a:spcPts val="0"/>
              </a:spcAft>
              <a:defRPr/>
            </a:pPr>
            <a:r>
              <a:rPr lang="en-US" dirty="0" smtClean="0"/>
              <a:t>The forecasts call </a:t>
            </a:r>
            <a:r>
              <a:rPr lang="en-US" dirty="0"/>
              <a:t>for </a:t>
            </a:r>
            <a:r>
              <a:rPr lang="en-US" dirty="0" smtClean="0"/>
              <a:t>climatology over much of Africa, except for a slight tilt in the odds to favor above-average rainfall over portions of southeastern Ethiopia, eastern Kenya and southern Somalia. </a:t>
            </a:r>
            <a:r>
              <a:rPr lang="en-US" dirty="0"/>
              <a:t>In contrast, </a:t>
            </a:r>
            <a:r>
              <a:rPr lang="en-US" dirty="0" smtClean="0"/>
              <a:t>below </a:t>
            </a:r>
            <a:r>
              <a:rPr lang="en-US" dirty="0"/>
              <a:t>average rainfall is slightly favored  over portions of </a:t>
            </a:r>
            <a:r>
              <a:rPr lang="en-US" dirty="0" smtClean="0"/>
              <a:t>western South Africa and southern Namibia.</a:t>
            </a:r>
            <a:endParaRPr lang="en-US" dirty="0"/>
          </a:p>
          <a:p>
            <a:pPr eaLnBrk="1" fontAlgn="auto" hangingPunct="1">
              <a:spcAft>
                <a:spcPts val="0"/>
              </a:spcAft>
              <a:defRPr/>
            </a:pPr>
            <a:endParaRPr lang="en-US" dirty="0" smtClean="0"/>
          </a:p>
        </p:txBody>
      </p:sp>
      <p:sp>
        <p:nvSpPr>
          <p:cNvPr id="2" name="TextBox 1"/>
          <p:cNvSpPr txBox="1"/>
          <p:nvPr/>
        </p:nvSpPr>
        <p:spPr>
          <a:xfrm>
            <a:off x="6061881" y="5791200"/>
            <a:ext cx="2960677" cy="830997"/>
          </a:xfrm>
          <a:prstGeom prst="rect">
            <a:avLst/>
          </a:prstGeom>
          <a:noFill/>
        </p:spPr>
        <p:txBody>
          <a:bodyPr wrap="square" rtlCol="0">
            <a:spAutoFit/>
          </a:bodyPr>
          <a:lstStyle/>
          <a:p>
            <a:r>
              <a:rPr lang="en-US" sz="1200" dirty="0" smtClean="0">
                <a:solidFill>
                  <a:srgbClr val="FF0000"/>
                </a:solidFill>
              </a:rPr>
              <a:t>Individual model forecasts can be found here:</a:t>
            </a:r>
          </a:p>
          <a:p>
            <a:r>
              <a:rPr lang="en-US" sz="1200" dirty="0">
                <a:solidFill>
                  <a:srgbClr val="FF0000"/>
                </a:solidFill>
              </a:rPr>
              <a:t>http://www.cpc.ncep.noaa.gov/products/international/nmme/nmme1.shtml</a:t>
            </a:r>
          </a:p>
        </p:txBody>
      </p:sp>
    </p:spTree>
    <p:extLst>
      <p:ext uri="{BB962C8B-B14F-4D97-AF65-F5344CB8AC3E}">
        <p14:creationId xmlns:p14="http://schemas.microsoft.com/office/powerpoint/2010/main" val="7411676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8" name="Picture 10" descr="http://www.cpc.ncep.noaa.gov/products/international/nmme/plots/camerica_nmme_prec_proban_OctIC_Feb-Apr2015.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853"/>
          <a:stretch/>
        </p:blipFill>
        <p:spPr bwMode="auto">
          <a:xfrm>
            <a:off x="3147625" y="4178808"/>
            <a:ext cx="2948375" cy="19933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www.cpc.ncep.noaa.gov/products/international/nmme/plots/camerica_nmme_prec_proban_OctIC_Jan-Mar2015.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b="9692"/>
          <a:stretch/>
        </p:blipFill>
        <p:spPr bwMode="auto">
          <a:xfrm>
            <a:off x="3124200" y="1283208"/>
            <a:ext cx="2943099" cy="199339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cpc.ncep.noaa.gov/products/international/nmme/plots/camerica_nmme_prec_proban_OctIC_Dec2014-Feb201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9207"/>
          <a:stretch/>
        </p:blipFill>
        <p:spPr bwMode="auto">
          <a:xfrm>
            <a:off x="196818" y="4178808"/>
            <a:ext cx="2927382" cy="199339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cpc.ncep.noaa.gov/products/international/nmme/plots/camerica_nmme_prec_proban_OctIC_Nov2014-Jan2015.pn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9369"/>
          <a:stretch/>
        </p:blipFill>
        <p:spPr bwMode="auto">
          <a:xfrm>
            <a:off x="152400" y="1283208"/>
            <a:ext cx="2932602" cy="1993392"/>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2"/>
          <p:cNvSpPr txBox="1">
            <a:spLocks noChangeArrowheads="1"/>
          </p:cNvSpPr>
          <p:nvPr/>
        </p:nvSpPr>
        <p:spPr bwMode="auto">
          <a:xfrm>
            <a:off x="112807" y="76200"/>
            <a:ext cx="8695077" cy="571500"/>
          </a:xfrm>
          <a:prstGeom prst="rect">
            <a:avLst/>
          </a:prstGeom>
          <a:noFill/>
          <a:ln w="9525">
            <a:noFill/>
            <a:miter lim="800000"/>
            <a:headEnd/>
            <a:tailEnd/>
          </a:ln>
        </p:spPr>
        <p:txBody>
          <a:bodyPr/>
          <a:lstStyle/>
          <a:p>
            <a:pPr algn="ctr"/>
            <a:r>
              <a:rPr lang="en-US" sz="1900" b="1" dirty="0" smtClean="0">
                <a:latin typeface="Calibri" pitchFamily="34" charset="0"/>
              </a:rPr>
              <a:t>Rainfall Guidance, </a:t>
            </a:r>
            <a:r>
              <a:rPr lang="en-US" sz="1900" b="1" dirty="0">
                <a:latin typeface="Calibri" pitchFamily="34" charset="0"/>
              </a:rPr>
              <a:t>CAM and Caribbean:  </a:t>
            </a:r>
            <a:r>
              <a:rPr lang="en-US" sz="1900" b="1" dirty="0" smtClean="0">
                <a:latin typeface="Calibri" pitchFamily="34" charset="0"/>
              </a:rPr>
              <a:t>NMME</a:t>
            </a:r>
            <a:r>
              <a:rPr lang="en-US" sz="1900" b="1" dirty="0">
                <a:latin typeface="Calibri" pitchFamily="34" charset="0"/>
              </a:rPr>
              <a:t>, Precipitation Probability Forecasts, </a:t>
            </a:r>
            <a:endParaRPr lang="en-US" sz="1900" b="1" dirty="0" smtClean="0">
              <a:latin typeface="Calibri" pitchFamily="34" charset="0"/>
            </a:endParaRPr>
          </a:p>
          <a:p>
            <a:pPr algn="ctr"/>
            <a:r>
              <a:rPr lang="en-US" sz="2400" dirty="0" smtClean="0">
                <a:latin typeface="Calibri" pitchFamily="34" charset="0"/>
              </a:rPr>
              <a:t>(</a:t>
            </a:r>
            <a:r>
              <a:rPr lang="en-US" sz="2000" dirty="0">
                <a:solidFill>
                  <a:srgbClr val="0000FF"/>
                </a:solidFill>
                <a:latin typeface="Calibri" pitchFamily="34" charset="0"/>
              </a:rPr>
              <a:t>01 – 08 October 2014 IC</a:t>
            </a:r>
            <a:r>
              <a:rPr lang="en-US" sz="2400" dirty="0" smtClean="0">
                <a:latin typeface="Calibri" pitchFamily="34" charset="0"/>
              </a:rPr>
              <a:t>)</a:t>
            </a:r>
            <a:endParaRPr lang="en-US" sz="2400" dirty="0">
              <a:latin typeface="Calibri" pitchFamily="34" charset="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061881" y="1453277"/>
            <a:ext cx="2960677" cy="1200329"/>
          </a:xfrm>
          <a:prstGeom prst="rect">
            <a:avLst/>
          </a:prstGeom>
        </p:spPr>
        <p:txBody>
          <a:bodyPr wrap="square">
            <a:spAutoFit/>
          </a:bodyPr>
          <a:lstStyle/>
          <a:p>
            <a:pPr eaLnBrk="1" fontAlgn="auto" hangingPunct="1">
              <a:spcAft>
                <a:spcPts val="0"/>
              </a:spcAft>
              <a:defRPr/>
            </a:pPr>
            <a:r>
              <a:rPr lang="en-US" dirty="0" smtClean="0"/>
              <a:t>The forecasts call </a:t>
            </a:r>
            <a:r>
              <a:rPr lang="en-US" dirty="0"/>
              <a:t>for </a:t>
            </a:r>
            <a:r>
              <a:rPr lang="en-US" dirty="0" smtClean="0"/>
              <a:t>climatology over much of Central America and Caribbean regions.</a:t>
            </a:r>
          </a:p>
        </p:txBody>
      </p:sp>
      <p:sp>
        <p:nvSpPr>
          <p:cNvPr id="17" name="TextBox 16"/>
          <p:cNvSpPr txBox="1"/>
          <p:nvPr/>
        </p:nvSpPr>
        <p:spPr>
          <a:xfrm>
            <a:off x="6061881" y="5791200"/>
            <a:ext cx="2960677" cy="830997"/>
          </a:xfrm>
          <a:prstGeom prst="rect">
            <a:avLst/>
          </a:prstGeom>
          <a:noFill/>
        </p:spPr>
        <p:txBody>
          <a:bodyPr wrap="square" rtlCol="0">
            <a:spAutoFit/>
          </a:bodyPr>
          <a:lstStyle/>
          <a:p>
            <a:r>
              <a:rPr lang="en-US" sz="1200" dirty="0" smtClean="0">
                <a:solidFill>
                  <a:srgbClr val="FF0000"/>
                </a:solidFill>
              </a:rPr>
              <a:t>Individual model forecasts can be found here:</a:t>
            </a:r>
          </a:p>
          <a:p>
            <a:r>
              <a:rPr lang="en-US" sz="1200" dirty="0">
                <a:solidFill>
                  <a:srgbClr val="FF0000"/>
                </a:solidFill>
              </a:rPr>
              <a:t>http://www.cpc.ncep.noaa.gov/products/international/nmme/nmme1.shtml</a:t>
            </a:r>
          </a:p>
        </p:txBody>
      </p:sp>
      <p:sp>
        <p:nvSpPr>
          <p:cNvPr id="15" name="TextBox 8"/>
          <p:cNvSpPr txBox="1">
            <a:spLocks noChangeArrowheads="1"/>
          </p:cNvSpPr>
          <p:nvPr/>
        </p:nvSpPr>
        <p:spPr bwMode="auto">
          <a:xfrm>
            <a:off x="685800" y="102858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Nov 2014 - Jan 2015</a:t>
            </a:r>
          </a:p>
        </p:txBody>
      </p:sp>
      <p:sp>
        <p:nvSpPr>
          <p:cNvPr id="16" name="TextBox 8"/>
          <p:cNvSpPr txBox="1">
            <a:spLocks noChangeArrowheads="1"/>
          </p:cNvSpPr>
          <p:nvPr/>
        </p:nvSpPr>
        <p:spPr bwMode="auto">
          <a:xfrm>
            <a:off x="3429000" y="102858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Dec 2014 - Feb 2015</a:t>
            </a:r>
          </a:p>
        </p:txBody>
      </p:sp>
      <p:sp>
        <p:nvSpPr>
          <p:cNvPr id="18" name="TextBox 8"/>
          <p:cNvSpPr txBox="1">
            <a:spLocks noChangeArrowheads="1"/>
          </p:cNvSpPr>
          <p:nvPr/>
        </p:nvSpPr>
        <p:spPr bwMode="auto">
          <a:xfrm>
            <a:off x="786242" y="3943290"/>
            <a:ext cx="1728358" cy="400110"/>
          </a:xfrm>
          <a:prstGeom prst="rect">
            <a:avLst/>
          </a:prstGeom>
          <a:noFill/>
          <a:ln w="9525">
            <a:noFill/>
            <a:miter lim="800000"/>
            <a:headEnd/>
            <a:tailEnd/>
          </a:ln>
        </p:spPr>
        <p:txBody>
          <a:bodyPr wrap="none">
            <a:spAutoFit/>
          </a:bodyPr>
          <a:lstStyle/>
          <a:p>
            <a:r>
              <a:rPr lang="en-US" sz="2000" dirty="0">
                <a:latin typeface="Calibri" pitchFamily="34" charset="0"/>
              </a:rPr>
              <a:t>Jan - Mar 2015</a:t>
            </a:r>
          </a:p>
        </p:txBody>
      </p:sp>
      <p:sp>
        <p:nvSpPr>
          <p:cNvPr id="19" name="TextBox 8"/>
          <p:cNvSpPr txBox="1">
            <a:spLocks noChangeArrowheads="1"/>
          </p:cNvSpPr>
          <p:nvPr/>
        </p:nvSpPr>
        <p:spPr bwMode="auto">
          <a:xfrm>
            <a:off x="3505200" y="3943290"/>
            <a:ext cx="1706942" cy="400110"/>
          </a:xfrm>
          <a:prstGeom prst="rect">
            <a:avLst/>
          </a:prstGeom>
          <a:noFill/>
          <a:ln w="9525">
            <a:noFill/>
            <a:miter lim="800000"/>
            <a:headEnd/>
            <a:tailEnd/>
          </a:ln>
        </p:spPr>
        <p:txBody>
          <a:bodyPr wrap="none">
            <a:spAutoFit/>
          </a:bodyPr>
          <a:lstStyle/>
          <a:p>
            <a:r>
              <a:rPr lang="en-US" sz="2000" dirty="0" smtClean="0">
                <a:latin typeface="Calibri" pitchFamily="34" charset="0"/>
              </a:rPr>
              <a:t>Feb </a:t>
            </a:r>
            <a:r>
              <a:rPr lang="en-US" sz="2000" dirty="0">
                <a:latin typeface="Calibri" pitchFamily="34" charset="0"/>
              </a:rPr>
              <a:t>- </a:t>
            </a:r>
            <a:r>
              <a:rPr lang="en-US" sz="2000" dirty="0" smtClean="0">
                <a:latin typeface="Calibri" pitchFamily="34" charset="0"/>
              </a:rPr>
              <a:t>Apr 2015</a:t>
            </a:r>
            <a:endParaRPr lang="en-US" sz="2000" dirty="0">
              <a:latin typeface="Calibri" pitchFamily="34" charset="0"/>
            </a:endParaRPr>
          </a:p>
        </p:txBody>
      </p:sp>
    </p:spTree>
    <p:extLst>
      <p:ext uri="{BB962C8B-B14F-4D97-AF65-F5344CB8AC3E}">
        <p14:creationId xmlns:p14="http://schemas.microsoft.com/office/powerpoint/2010/main" val="1883274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cpc.ncep.noaa.gov/products/international/nmme/plots/samerica_nmme_prec_proban_OctIC_Feb-Apr2015.png"/>
          <p:cNvPicPr>
            <a:picLocks noChangeAspect="1" noChangeArrowheads="1"/>
          </p:cNvPicPr>
          <p:nvPr/>
        </p:nvPicPr>
        <p:blipFill rotWithShape="1">
          <a:blip r:embed="rId2">
            <a:extLst>
              <a:ext uri="{28A0092B-C50C-407E-A947-70E740481C1C}">
                <a14:useLocalDpi xmlns:a14="http://schemas.microsoft.com/office/drawing/2010/main" val="0"/>
              </a:ext>
            </a:extLst>
          </a:blip>
          <a:srcRect l="16985" r="19742"/>
          <a:stretch/>
        </p:blipFill>
        <p:spPr bwMode="auto">
          <a:xfrm>
            <a:off x="3478821" y="4221480"/>
            <a:ext cx="2159979"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cpc.ncep.noaa.gov/products/international/nmme/plots/samerica_nmme_prec_proban_OctIC_Jan-Mar2015.png"/>
          <p:cNvPicPr>
            <a:picLocks noChangeAspect="1" noChangeArrowheads="1"/>
          </p:cNvPicPr>
          <p:nvPr/>
        </p:nvPicPr>
        <p:blipFill rotWithShape="1">
          <a:blip r:embed="rId3">
            <a:extLst>
              <a:ext uri="{28A0092B-C50C-407E-A947-70E740481C1C}">
                <a14:useLocalDpi xmlns:a14="http://schemas.microsoft.com/office/drawing/2010/main" val="0"/>
              </a:ext>
            </a:extLst>
          </a:blip>
          <a:srcRect l="17227" r="19742"/>
          <a:stretch/>
        </p:blipFill>
        <p:spPr bwMode="auto">
          <a:xfrm>
            <a:off x="3487097" y="1173480"/>
            <a:ext cx="2151703"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www.cpc.ncep.noaa.gov/products/international/nmme/plots/samerica_nmme_prec_proban_OctIC_Dec2014-Feb2015.png"/>
          <p:cNvPicPr>
            <a:picLocks noChangeAspect="1" noChangeArrowheads="1"/>
          </p:cNvPicPr>
          <p:nvPr/>
        </p:nvPicPr>
        <p:blipFill rotWithShape="1">
          <a:blip r:embed="rId4">
            <a:extLst>
              <a:ext uri="{28A0092B-C50C-407E-A947-70E740481C1C}">
                <a14:useLocalDpi xmlns:a14="http://schemas.microsoft.com/office/drawing/2010/main" val="0"/>
              </a:ext>
            </a:extLst>
          </a:blip>
          <a:srcRect l="16985" r="19378"/>
          <a:stretch/>
        </p:blipFill>
        <p:spPr bwMode="auto">
          <a:xfrm>
            <a:off x="418407" y="4221480"/>
            <a:ext cx="2172393" cy="256032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cpc.ncep.noaa.gov/products/international/nmme/plots/samerica_nmme_prec_proban_OctIC_Nov2014-Jan2015.png"/>
          <p:cNvPicPr>
            <a:picLocks noChangeAspect="1" noChangeArrowheads="1"/>
          </p:cNvPicPr>
          <p:nvPr/>
        </p:nvPicPr>
        <p:blipFill rotWithShape="1">
          <a:blip r:embed="rId5">
            <a:extLst>
              <a:ext uri="{28A0092B-C50C-407E-A947-70E740481C1C}">
                <a14:useLocalDpi xmlns:a14="http://schemas.microsoft.com/office/drawing/2010/main" val="0"/>
              </a:ext>
            </a:extLst>
          </a:blip>
          <a:srcRect l="17591" r="20348"/>
          <a:stretch/>
        </p:blipFill>
        <p:spPr bwMode="auto">
          <a:xfrm>
            <a:off x="472200" y="1173480"/>
            <a:ext cx="2118600" cy="2560320"/>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2"/>
          <p:cNvSpPr txBox="1">
            <a:spLocks noChangeArrowheads="1"/>
          </p:cNvSpPr>
          <p:nvPr/>
        </p:nvSpPr>
        <p:spPr bwMode="auto">
          <a:xfrm>
            <a:off x="112807" y="76200"/>
            <a:ext cx="8695077" cy="571500"/>
          </a:xfrm>
          <a:prstGeom prst="rect">
            <a:avLst/>
          </a:prstGeom>
          <a:noFill/>
          <a:ln w="9525">
            <a:noFill/>
            <a:miter lim="800000"/>
            <a:headEnd/>
            <a:tailEnd/>
          </a:ln>
        </p:spPr>
        <p:txBody>
          <a:bodyPr/>
          <a:lstStyle/>
          <a:p>
            <a:pPr algn="ctr"/>
            <a:r>
              <a:rPr lang="en-US" sz="2000" b="1" dirty="0" smtClean="0">
                <a:latin typeface="Calibri" pitchFamily="34" charset="0"/>
              </a:rPr>
              <a:t>Rainfall Guidance, South America:  NMME</a:t>
            </a:r>
            <a:r>
              <a:rPr lang="en-US" sz="2000" b="1" dirty="0">
                <a:latin typeface="Calibri" pitchFamily="34" charset="0"/>
              </a:rPr>
              <a:t>, Precipitation Probability Forecasts, </a:t>
            </a:r>
            <a:endParaRPr lang="en-US" sz="2000" b="1" dirty="0" smtClean="0">
              <a:latin typeface="Calibri" pitchFamily="34" charset="0"/>
            </a:endParaRPr>
          </a:p>
          <a:p>
            <a:pPr algn="ctr"/>
            <a:r>
              <a:rPr lang="en-US" sz="2400" dirty="0" smtClean="0">
                <a:latin typeface="Calibri" pitchFamily="34" charset="0"/>
              </a:rPr>
              <a:t>(</a:t>
            </a:r>
            <a:r>
              <a:rPr lang="en-US" sz="2000" dirty="0">
                <a:solidFill>
                  <a:srgbClr val="0000FF"/>
                </a:solidFill>
                <a:latin typeface="Calibri" pitchFamily="34" charset="0"/>
              </a:rPr>
              <a:t>01 – 08 </a:t>
            </a:r>
            <a:r>
              <a:rPr lang="en-US" sz="2000" dirty="0" smtClean="0">
                <a:solidFill>
                  <a:srgbClr val="0000FF"/>
                </a:solidFill>
                <a:latin typeface="Calibri" pitchFamily="34" charset="0"/>
              </a:rPr>
              <a:t>October </a:t>
            </a:r>
            <a:r>
              <a:rPr lang="en-US" sz="2000" dirty="0">
                <a:solidFill>
                  <a:srgbClr val="0000FF"/>
                </a:solidFill>
                <a:latin typeface="Calibri" pitchFamily="34" charset="0"/>
              </a:rPr>
              <a:t>2014 IC</a:t>
            </a:r>
            <a:r>
              <a:rPr lang="en-US" sz="2400" dirty="0" smtClean="0">
                <a:latin typeface="Calibri" pitchFamily="34" charset="0"/>
              </a:rPr>
              <a:t>)</a:t>
            </a:r>
            <a:endParaRPr lang="en-US" sz="2400" dirty="0">
              <a:latin typeface="Calibri" pitchFamily="34" charset="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061881" y="1218486"/>
            <a:ext cx="2960677" cy="2862322"/>
          </a:xfrm>
          <a:prstGeom prst="rect">
            <a:avLst/>
          </a:prstGeom>
        </p:spPr>
        <p:txBody>
          <a:bodyPr wrap="square">
            <a:spAutoFit/>
          </a:bodyPr>
          <a:lstStyle/>
          <a:p>
            <a:pPr eaLnBrk="1" fontAlgn="auto" hangingPunct="1">
              <a:spcAft>
                <a:spcPts val="0"/>
              </a:spcAft>
              <a:defRPr/>
            </a:pPr>
            <a:r>
              <a:rPr lang="en-US" dirty="0" smtClean="0"/>
              <a:t>The forecasts </a:t>
            </a:r>
            <a:r>
              <a:rPr lang="en-US" dirty="0"/>
              <a:t>call </a:t>
            </a:r>
            <a:r>
              <a:rPr lang="en-US" dirty="0" smtClean="0"/>
              <a:t>for a slight to moderate tilt in the odds to favor below-average </a:t>
            </a:r>
            <a:r>
              <a:rPr lang="en-US" dirty="0"/>
              <a:t>rainfall </a:t>
            </a:r>
            <a:r>
              <a:rPr lang="en-US" dirty="0" smtClean="0"/>
              <a:t>across northern South America.  In contrast, </a:t>
            </a:r>
            <a:r>
              <a:rPr lang="en-US" dirty="0"/>
              <a:t>above average rainfall </a:t>
            </a:r>
            <a:r>
              <a:rPr lang="en-US" dirty="0" smtClean="0"/>
              <a:t>is slightly favored  over portions of northern Colombia and western Venezuela.</a:t>
            </a:r>
          </a:p>
        </p:txBody>
      </p:sp>
      <p:sp>
        <p:nvSpPr>
          <p:cNvPr id="15" name="TextBox 14"/>
          <p:cNvSpPr txBox="1"/>
          <p:nvPr/>
        </p:nvSpPr>
        <p:spPr>
          <a:xfrm>
            <a:off x="6061881" y="5791200"/>
            <a:ext cx="2960677" cy="830997"/>
          </a:xfrm>
          <a:prstGeom prst="rect">
            <a:avLst/>
          </a:prstGeom>
          <a:noFill/>
        </p:spPr>
        <p:txBody>
          <a:bodyPr wrap="square" rtlCol="0">
            <a:spAutoFit/>
          </a:bodyPr>
          <a:lstStyle/>
          <a:p>
            <a:r>
              <a:rPr lang="en-US" sz="1200" dirty="0" smtClean="0">
                <a:solidFill>
                  <a:srgbClr val="FF0000"/>
                </a:solidFill>
              </a:rPr>
              <a:t>Individual model forecasts can be found here:</a:t>
            </a:r>
          </a:p>
          <a:p>
            <a:r>
              <a:rPr lang="en-US" sz="1200" dirty="0">
                <a:solidFill>
                  <a:srgbClr val="FF0000"/>
                </a:solidFill>
              </a:rPr>
              <a:t>http://www.cpc.ncep.noaa.gov/products/international/nmme/nmme1.shtml</a:t>
            </a:r>
          </a:p>
        </p:txBody>
      </p:sp>
      <p:sp>
        <p:nvSpPr>
          <p:cNvPr id="16" name="TextBox 8"/>
          <p:cNvSpPr txBox="1">
            <a:spLocks noChangeArrowheads="1"/>
          </p:cNvSpPr>
          <p:nvPr/>
        </p:nvSpPr>
        <p:spPr bwMode="auto">
          <a:xfrm>
            <a:off x="685800" y="83820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Nov 2014 - Jan 2015</a:t>
            </a:r>
          </a:p>
        </p:txBody>
      </p:sp>
      <p:sp>
        <p:nvSpPr>
          <p:cNvPr id="17" name="TextBox 8"/>
          <p:cNvSpPr txBox="1">
            <a:spLocks noChangeArrowheads="1"/>
          </p:cNvSpPr>
          <p:nvPr/>
        </p:nvSpPr>
        <p:spPr bwMode="auto">
          <a:xfrm>
            <a:off x="3429000" y="83820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Dec 2014 - Feb 2015</a:t>
            </a:r>
          </a:p>
        </p:txBody>
      </p:sp>
      <p:sp>
        <p:nvSpPr>
          <p:cNvPr id="18" name="TextBox 8"/>
          <p:cNvSpPr txBox="1">
            <a:spLocks noChangeArrowheads="1"/>
          </p:cNvSpPr>
          <p:nvPr/>
        </p:nvSpPr>
        <p:spPr bwMode="auto">
          <a:xfrm>
            <a:off x="786242" y="3867090"/>
            <a:ext cx="1728358" cy="400110"/>
          </a:xfrm>
          <a:prstGeom prst="rect">
            <a:avLst/>
          </a:prstGeom>
          <a:noFill/>
          <a:ln w="9525">
            <a:noFill/>
            <a:miter lim="800000"/>
            <a:headEnd/>
            <a:tailEnd/>
          </a:ln>
        </p:spPr>
        <p:txBody>
          <a:bodyPr wrap="none">
            <a:spAutoFit/>
          </a:bodyPr>
          <a:lstStyle/>
          <a:p>
            <a:r>
              <a:rPr lang="en-US" sz="2000" dirty="0">
                <a:latin typeface="Calibri" pitchFamily="34" charset="0"/>
              </a:rPr>
              <a:t>Jan - Mar 2015</a:t>
            </a:r>
          </a:p>
        </p:txBody>
      </p:sp>
      <p:sp>
        <p:nvSpPr>
          <p:cNvPr id="21" name="TextBox 8"/>
          <p:cNvSpPr txBox="1">
            <a:spLocks noChangeArrowheads="1"/>
          </p:cNvSpPr>
          <p:nvPr/>
        </p:nvSpPr>
        <p:spPr bwMode="auto">
          <a:xfrm>
            <a:off x="3505200" y="3867090"/>
            <a:ext cx="1706942" cy="400110"/>
          </a:xfrm>
          <a:prstGeom prst="rect">
            <a:avLst/>
          </a:prstGeom>
          <a:noFill/>
          <a:ln w="9525">
            <a:noFill/>
            <a:miter lim="800000"/>
            <a:headEnd/>
            <a:tailEnd/>
          </a:ln>
        </p:spPr>
        <p:txBody>
          <a:bodyPr wrap="none">
            <a:spAutoFit/>
          </a:bodyPr>
          <a:lstStyle/>
          <a:p>
            <a:r>
              <a:rPr lang="en-US" sz="2000" dirty="0" smtClean="0">
                <a:latin typeface="Calibri" pitchFamily="34" charset="0"/>
              </a:rPr>
              <a:t>Feb </a:t>
            </a:r>
            <a:r>
              <a:rPr lang="en-US" sz="2000" dirty="0">
                <a:latin typeface="Calibri" pitchFamily="34" charset="0"/>
              </a:rPr>
              <a:t>- </a:t>
            </a:r>
            <a:r>
              <a:rPr lang="en-US" sz="2000" dirty="0" smtClean="0">
                <a:latin typeface="Calibri" pitchFamily="34" charset="0"/>
              </a:rPr>
              <a:t>Apr 2015</a:t>
            </a:r>
            <a:endParaRPr lang="en-US" sz="2000" dirty="0">
              <a:latin typeface="Calibri" pitchFamily="34" charset="0"/>
            </a:endParaRPr>
          </a:p>
        </p:txBody>
      </p:sp>
    </p:spTree>
    <p:extLst>
      <p:ext uri="{BB962C8B-B14F-4D97-AF65-F5344CB8AC3E}">
        <p14:creationId xmlns:p14="http://schemas.microsoft.com/office/powerpoint/2010/main" val="383320421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457200" y="0"/>
            <a:ext cx="8229600" cy="1143000"/>
          </a:xfrm>
        </p:spPr>
        <p:txBody>
          <a:bodyPr/>
          <a:lstStyle/>
          <a:p>
            <a:pPr eaLnBrk="1" hangingPunct="1"/>
            <a:r>
              <a:rPr lang="en-US" dirty="0" smtClean="0"/>
              <a:t>CPC ENSO Update</a:t>
            </a:r>
          </a:p>
        </p:txBody>
      </p:sp>
      <p:sp>
        <p:nvSpPr>
          <p:cNvPr id="3" name="Content Placeholder 2"/>
          <p:cNvSpPr>
            <a:spLocks noGrp="1"/>
          </p:cNvSpPr>
          <p:nvPr>
            <p:ph idx="1"/>
          </p:nvPr>
        </p:nvSpPr>
        <p:spPr/>
        <p:txBody>
          <a:bodyPr rtlCol="0">
            <a:normAutofit fontScale="85000" lnSpcReduction="20000"/>
          </a:bodyPr>
          <a:lstStyle/>
          <a:p>
            <a:pPr eaLnBrk="1" fontAlgn="auto" hangingPunct="1">
              <a:spcAft>
                <a:spcPts val="0"/>
              </a:spcAft>
              <a:buFont typeface="Arial" pitchFamily="34" charset="0"/>
              <a:buChar char="•"/>
              <a:defRPr/>
            </a:pPr>
            <a:r>
              <a:rPr lang="en-US" b="1" dirty="0" smtClean="0"/>
              <a:t>CPC ENSO </a:t>
            </a:r>
            <a:r>
              <a:rPr lang="en-US" b="1" dirty="0"/>
              <a:t>Alert </a:t>
            </a:r>
            <a:r>
              <a:rPr lang="en-US" b="1" dirty="0" smtClean="0"/>
              <a:t>System Status</a:t>
            </a:r>
            <a:r>
              <a:rPr lang="en-US" b="1" dirty="0"/>
              <a:t>: </a:t>
            </a:r>
            <a:r>
              <a:rPr lang="en-US" b="1" dirty="0">
                <a:solidFill>
                  <a:srgbClr val="FF0000"/>
                </a:solidFill>
              </a:rPr>
              <a:t>El Niño Watch</a:t>
            </a:r>
          </a:p>
          <a:p>
            <a:pPr marL="0" indent="0" eaLnBrk="1" fontAlgn="auto" hangingPunct="1">
              <a:spcAft>
                <a:spcPts val="0"/>
              </a:spcAft>
              <a:buFont typeface="Arial" pitchFamily="34" charset="0"/>
              <a:buNone/>
              <a:defRPr/>
            </a:pPr>
            <a:endParaRPr lang="en-US" dirty="0"/>
          </a:p>
          <a:p>
            <a:pPr eaLnBrk="1" fontAlgn="auto" hangingPunct="1">
              <a:spcAft>
                <a:spcPts val="0"/>
              </a:spcAft>
              <a:buFont typeface="Arial" pitchFamily="34" charset="0"/>
              <a:buChar char="•"/>
              <a:defRPr/>
            </a:pPr>
            <a:r>
              <a:rPr lang="en-US" b="1" u="sng" dirty="0">
                <a:solidFill>
                  <a:srgbClr val="000000"/>
                </a:solidFill>
                <a:latin typeface="Times New Roman"/>
                <a:ea typeface="Nimbus Sans L"/>
              </a:rPr>
              <a:t>Synopsis:</a:t>
            </a:r>
            <a:r>
              <a:rPr lang="en-US" b="1" dirty="0">
                <a:solidFill>
                  <a:srgbClr val="000000"/>
                </a:solidFill>
                <a:latin typeface="Times New Roman"/>
                <a:ea typeface="Nimbus Sans L"/>
              </a:rPr>
              <a:t> </a:t>
            </a:r>
            <a:r>
              <a:rPr lang="en-US" b="1" dirty="0">
                <a:latin typeface="Times New Roman"/>
                <a:ea typeface="Nimbus Sans L"/>
              </a:rPr>
              <a:t>El Niño is favored to begin in the next 1-2 months and last into the Northern Hemisphere spring 2015</a:t>
            </a:r>
            <a:r>
              <a:rPr lang="en-US" b="1" dirty="0" smtClean="0"/>
              <a:t>. </a:t>
            </a:r>
          </a:p>
          <a:p>
            <a:pPr marL="0" indent="0" algn="ctr" eaLnBrk="1" fontAlgn="auto" hangingPunct="1">
              <a:spcAft>
                <a:spcPts val="0"/>
              </a:spcAft>
              <a:buNone/>
              <a:defRPr/>
            </a:pPr>
            <a:r>
              <a:rPr lang="en-US" dirty="0" smtClean="0"/>
              <a:t>(Updated on October 9, 2014)</a:t>
            </a:r>
          </a:p>
          <a:p>
            <a:pPr eaLnBrk="1" fontAlgn="auto" hangingPunct="1">
              <a:spcAft>
                <a:spcPts val="0"/>
              </a:spcAft>
              <a:buFont typeface="Arial" pitchFamily="34" charset="0"/>
              <a:buChar char="•"/>
              <a:defRPr/>
            </a:pPr>
            <a:endParaRPr lang="en-US" b="1" dirty="0"/>
          </a:p>
          <a:p>
            <a:pPr marL="0" indent="0" eaLnBrk="1" fontAlgn="auto" hangingPunct="1">
              <a:spcAft>
                <a:spcPts val="0"/>
              </a:spcAft>
              <a:buNone/>
              <a:defRPr/>
            </a:pPr>
            <a:endParaRPr lang="en-US" dirty="0"/>
          </a:p>
          <a:p>
            <a:pPr marL="0" indent="0" eaLnBrk="1" fontAlgn="auto" hangingPunct="1">
              <a:spcAft>
                <a:spcPts val="0"/>
              </a:spcAft>
              <a:buFont typeface="Arial" pitchFamily="34" charset="0"/>
              <a:buNone/>
              <a:defRPr/>
            </a:pPr>
            <a:endParaRPr lang="en-US" dirty="0" smtClean="0"/>
          </a:p>
          <a:p>
            <a:pPr marL="0" indent="0" eaLnBrk="1" fontAlgn="auto" hangingPunct="1">
              <a:spcAft>
                <a:spcPts val="0"/>
              </a:spcAft>
              <a:buFont typeface="Arial" pitchFamily="34" charset="0"/>
              <a:buNone/>
              <a:defRPr/>
            </a:pPr>
            <a:r>
              <a:rPr lang="en-US" sz="2400" dirty="0" smtClean="0">
                <a:solidFill>
                  <a:srgbClr val="C00000"/>
                </a:solidFill>
              </a:rPr>
              <a:t>http</a:t>
            </a:r>
            <a:r>
              <a:rPr lang="en-US" sz="2400" dirty="0">
                <a:solidFill>
                  <a:srgbClr val="C00000"/>
                </a:solidFill>
              </a:rPr>
              <a:t>://www.cpc.ncep.noaa.gov/products/analysis_monitoring/enso_advisory/index.shtml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4" name="Picture 8" descr="http://www.cpc.ncep.noaa.gov/products/international/nmme/plots/casia_nmme_prec_proban_OctIC_Feb-Apr2015.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69920" y="4282440"/>
            <a:ext cx="2926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cpc.ncep.noaa.gov/products/international/nmme/plots/casia_nmme_prec_proban_OctIC_Jan-Mar2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4282440"/>
            <a:ext cx="2926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www.cpc.ncep.noaa.gov/products/international/nmme/plots/casia_nmme_prec_proban_OctIC_Dec2014-Feb2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69920" y="1310640"/>
            <a:ext cx="2926080" cy="21945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cpc.ncep.noaa.gov/products/international/nmme/plots/casia_nmme_prec_proban_OctIC_Nov2014-Jan20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500" y="1310640"/>
            <a:ext cx="2926080" cy="2194560"/>
          </a:xfrm>
          <a:prstGeom prst="rect">
            <a:avLst/>
          </a:prstGeom>
          <a:noFill/>
          <a:extLst>
            <a:ext uri="{909E8E84-426E-40DD-AFC4-6F175D3DCCD1}">
              <a14:hiddenFill xmlns:a14="http://schemas.microsoft.com/office/drawing/2010/main">
                <a:solidFill>
                  <a:srgbClr val="FFFFFF"/>
                </a:solidFill>
              </a14:hiddenFill>
            </a:ext>
          </a:extLst>
        </p:spPr>
      </p:pic>
      <p:sp>
        <p:nvSpPr>
          <p:cNvPr id="27649" name="Rectangle 2"/>
          <p:cNvSpPr txBox="1">
            <a:spLocks noChangeArrowheads="1"/>
          </p:cNvSpPr>
          <p:nvPr/>
        </p:nvSpPr>
        <p:spPr bwMode="auto">
          <a:xfrm>
            <a:off x="112807" y="76200"/>
            <a:ext cx="8695077" cy="571500"/>
          </a:xfrm>
          <a:prstGeom prst="rect">
            <a:avLst/>
          </a:prstGeom>
          <a:noFill/>
          <a:ln w="9525">
            <a:noFill/>
            <a:miter lim="800000"/>
            <a:headEnd/>
            <a:tailEnd/>
          </a:ln>
        </p:spPr>
        <p:txBody>
          <a:bodyPr/>
          <a:lstStyle/>
          <a:p>
            <a:pPr algn="ctr"/>
            <a:r>
              <a:rPr lang="en-US" sz="2100" b="1" dirty="0" smtClean="0">
                <a:latin typeface="Calibri" pitchFamily="34" charset="0"/>
              </a:rPr>
              <a:t>Rainfall Guidance, Central Asia:  NMME</a:t>
            </a:r>
            <a:r>
              <a:rPr lang="en-US" sz="2100" b="1" dirty="0">
                <a:latin typeface="Calibri" pitchFamily="34" charset="0"/>
              </a:rPr>
              <a:t>, Precipitation Probability Forecasts, </a:t>
            </a:r>
            <a:endParaRPr lang="en-US" sz="2100" b="1" dirty="0" smtClean="0">
              <a:latin typeface="Calibri" pitchFamily="34" charset="0"/>
            </a:endParaRPr>
          </a:p>
          <a:p>
            <a:pPr algn="ctr"/>
            <a:r>
              <a:rPr lang="en-US" sz="2400" dirty="0" smtClean="0">
                <a:latin typeface="Calibri" pitchFamily="34" charset="0"/>
              </a:rPr>
              <a:t>(</a:t>
            </a:r>
            <a:r>
              <a:rPr lang="en-US" sz="2000" dirty="0">
                <a:solidFill>
                  <a:srgbClr val="0000FF"/>
                </a:solidFill>
                <a:latin typeface="Calibri" pitchFamily="34" charset="0"/>
              </a:rPr>
              <a:t>01 – 08 October 2014 IC</a:t>
            </a:r>
            <a:r>
              <a:rPr lang="en-US" sz="2400" dirty="0" smtClean="0">
                <a:latin typeface="Calibri" pitchFamily="34" charset="0"/>
              </a:rPr>
              <a:t>)</a:t>
            </a:r>
            <a:endParaRPr lang="en-US" sz="2400" dirty="0">
              <a:latin typeface="Calibri" pitchFamily="34" charset="0"/>
            </a:endParaRPr>
          </a:p>
        </p:txBody>
      </p:sp>
      <p:pic>
        <p:nvPicPr>
          <p:cNvPr id="1033"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4" name="Picture 1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3"/>
          <p:cNvSpPr/>
          <p:nvPr/>
        </p:nvSpPr>
        <p:spPr>
          <a:xfrm>
            <a:off x="6061881" y="1286470"/>
            <a:ext cx="2960677" cy="2308324"/>
          </a:xfrm>
          <a:prstGeom prst="rect">
            <a:avLst/>
          </a:prstGeom>
        </p:spPr>
        <p:txBody>
          <a:bodyPr wrap="square">
            <a:spAutoFit/>
          </a:bodyPr>
          <a:lstStyle/>
          <a:p>
            <a:pPr fontAlgn="auto">
              <a:spcAft>
                <a:spcPts val="0"/>
              </a:spcAft>
              <a:defRPr/>
            </a:pPr>
            <a:r>
              <a:rPr lang="en-US" dirty="0" smtClean="0"/>
              <a:t>The forecasts call </a:t>
            </a:r>
            <a:r>
              <a:rPr lang="en-US" dirty="0"/>
              <a:t>for </a:t>
            </a:r>
            <a:r>
              <a:rPr lang="en-US" dirty="0" smtClean="0"/>
              <a:t>climatology over much of Central Asia, except for </a:t>
            </a:r>
            <a:r>
              <a:rPr lang="en-US" dirty="0"/>
              <a:t>portions of </a:t>
            </a:r>
            <a:r>
              <a:rPr lang="en-US" dirty="0" smtClean="0"/>
              <a:t>Iran and Afghanistan, where there is slight tilt in the odds to favor above-average rainfall.</a:t>
            </a:r>
          </a:p>
        </p:txBody>
      </p:sp>
      <p:sp>
        <p:nvSpPr>
          <p:cNvPr id="15" name="TextBox 14"/>
          <p:cNvSpPr txBox="1"/>
          <p:nvPr/>
        </p:nvSpPr>
        <p:spPr>
          <a:xfrm>
            <a:off x="6061881" y="5791200"/>
            <a:ext cx="2960677" cy="830997"/>
          </a:xfrm>
          <a:prstGeom prst="rect">
            <a:avLst/>
          </a:prstGeom>
          <a:noFill/>
        </p:spPr>
        <p:txBody>
          <a:bodyPr wrap="square" rtlCol="0">
            <a:spAutoFit/>
          </a:bodyPr>
          <a:lstStyle/>
          <a:p>
            <a:r>
              <a:rPr lang="en-US" sz="1200" dirty="0" smtClean="0">
                <a:solidFill>
                  <a:srgbClr val="FF0000"/>
                </a:solidFill>
              </a:rPr>
              <a:t>Individual model forecasts can be found here:</a:t>
            </a:r>
          </a:p>
          <a:p>
            <a:r>
              <a:rPr lang="en-US" sz="1200" dirty="0">
                <a:solidFill>
                  <a:srgbClr val="FF0000"/>
                </a:solidFill>
              </a:rPr>
              <a:t>http://www.cpc.ncep.noaa.gov/products/international/nmme/nmme1.shtml</a:t>
            </a:r>
          </a:p>
        </p:txBody>
      </p:sp>
      <p:sp>
        <p:nvSpPr>
          <p:cNvPr id="16" name="TextBox 8"/>
          <p:cNvSpPr txBox="1">
            <a:spLocks noChangeArrowheads="1"/>
          </p:cNvSpPr>
          <p:nvPr/>
        </p:nvSpPr>
        <p:spPr bwMode="auto">
          <a:xfrm>
            <a:off x="685800" y="97149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Nov 2014 - Jan 2015</a:t>
            </a:r>
          </a:p>
        </p:txBody>
      </p:sp>
      <p:sp>
        <p:nvSpPr>
          <p:cNvPr id="17" name="TextBox 8"/>
          <p:cNvSpPr txBox="1">
            <a:spLocks noChangeArrowheads="1"/>
          </p:cNvSpPr>
          <p:nvPr/>
        </p:nvSpPr>
        <p:spPr bwMode="auto">
          <a:xfrm>
            <a:off x="3429000" y="971490"/>
            <a:ext cx="2286652" cy="400110"/>
          </a:xfrm>
          <a:prstGeom prst="rect">
            <a:avLst/>
          </a:prstGeom>
          <a:noFill/>
          <a:ln w="9525">
            <a:noFill/>
            <a:miter lim="800000"/>
            <a:headEnd/>
            <a:tailEnd/>
          </a:ln>
        </p:spPr>
        <p:txBody>
          <a:bodyPr wrap="none">
            <a:spAutoFit/>
          </a:bodyPr>
          <a:lstStyle/>
          <a:p>
            <a:r>
              <a:rPr lang="en-US" sz="2000" dirty="0">
                <a:latin typeface="Calibri" pitchFamily="34" charset="0"/>
              </a:rPr>
              <a:t>Dec 2014 - Feb 2015</a:t>
            </a:r>
          </a:p>
        </p:txBody>
      </p:sp>
      <p:sp>
        <p:nvSpPr>
          <p:cNvPr id="18" name="TextBox 8"/>
          <p:cNvSpPr txBox="1">
            <a:spLocks noChangeArrowheads="1"/>
          </p:cNvSpPr>
          <p:nvPr/>
        </p:nvSpPr>
        <p:spPr bwMode="auto">
          <a:xfrm>
            <a:off x="786242" y="3886200"/>
            <a:ext cx="1728358" cy="400110"/>
          </a:xfrm>
          <a:prstGeom prst="rect">
            <a:avLst/>
          </a:prstGeom>
          <a:noFill/>
          <a:ln w="9525">
            <a:noFill/>
            <a:miter lim="800000"/>
            <a:headEnd/>
            <a:tailEnd/>
          </a:ln>
        </p:spPr>
        <p:txBody>
          <a:bodyPr wrap="none">
            <a:spAutoFit/>
          </a:bodyPr>
          <a:lstStyle/>
          <a:p>
            <a:r>
              <a:rPr lang="en-US" sz="2000" dirty="0">
                <a:latin typeface="Calibri" pitchFamily="34" charset="0"/>
              </a:rPr>
              <a:t>Jan - Mar 2015</a:t>
            </a:r>
          </a:p>
        </p:txBody>
      </p:sp>
      <p:sp>
        <p:nvSpPr>
          <p:cNvPr id="19" name="TextBox 8"/>
          <p:cNvSpPr txBox="1">
            <a:spLocks noChangeArrowheads="1"/>
          </p:cNvSpPr>
          <p:nvPr/>
        </p:nvSpPr>
        <p:spPr bwMode="auto">
          <a:xfrm>
            <a:off x="3505200" y="3886200"/>
            <a:ext cx="1706942" cy="400110"/>
          </a:xfrm>
          <a:prstGeom prst="rect">
            <a:avLst/>
          </a:prstGeom>
          <a:noFill/>
          <a:ln w="9525">
            <a:noFill/>
            <a:miter lim="800000"/>
            <a:headEnd/>
            <a:tailEnd/>
          </a:ln>
        </p:spPr>
        <p:txBody>
          <a:bodyPr wrap="none">
            <a:spAutoFit/>
          </a:bodyPr>
          <a:lstStyle/>
          <a:p>
            <a:r>
              <a:rPr lang="en-US" sz="2000" dirty="0" smtClean="0">
                <a:latin typeface="Calibri" pitchFamily="34" charset="0"/>
              </a:rPr>
              <a:t>Feb </a:t>
            </a:r>
            <a:r>
              <a:rPr lang="en-US" sz="2000" dirty="0">
                <a:latin typeface="Calibri" pitchFamily="34" charset="0"/>
              </a:rPr>
              <a:t>- </a:t>
            </a:r>
            <a:r>
              <a:rPr lang="en-US" sz="2000" dirty="0" smtClean="0">
                <a:latin typeface="Calibri" pitchFamily="34" charset="0"/>
              </a:rPr>
              <a:t>Apr 2015</a:t>
            </a:r>
            <a:endParaRPr lang="en-US" sz="2000" dirty="0">
              <a:latin typeface="Calibri" pitchFamily="34" charset="0"/>
            </a:endParaRPr>
          </a:p>
        </p:txBody>
      </p:sp>
    </p:spTree>
    <p:extLst>
      <p:ext uri="{BB962C8B-B14F-4D97-AF65-F5344CB8AC3E}">
        <p14:creationId xmlns:p14="http://schemas.microsoft.com/office/powerpoint/2010/main" val="7269069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pPr eaLnBrk="1" hangingPunct="1"/>
            <a:r>
              <a:rPr lang="en-US" smtClean="0"/>
              <a:t>Summary</a:t>
            </a:r>
          </a:p>
        </p:txBody>
      </p:sp>
      <p:sp>
        <p:nvSpPr>
          <p:cNvPr id="3" name="Content Placeholder 2"/>
          <p:cNvSpPr>
            <a:spLocks noGrp="1"/>
          </p:cNvSpPr>
          <p:nvPr>
            <p:ph idx="1"/>
          </p:nvPr>
        </p:nvSpPr>
        <p:spPr/>
        <p:txBody>
          <a:bodyPr rtlCol="0">
            <a:normAutofit fontScale="62500" lnSpcReduction="20000"/>
          </a:bodyPr>
          <a:lstStyle/>
          <a:p>
            <a:pPr eaLnBrk="1" fontAlgn="auto" hangingPunct="1">
              <a:spcAft>
                <a:spcPts val="0"/>
              </a:spcAft>
              <a:buFont typeface="Arial" pitchFamily="34" charset="0"/>
              <a:buChar char="•"/>
              <a:defRPr/>
            </a:pPr>
            <a:r>
              <a:rPr lang="en-US" dirty="0"/>
              <a:t>Neutral ENSO state continued to prevail in </a:t>
            </a:r>
            <a:r>
              <a:rPr lang="en-US" dirty="0" smtClean="0"/>
              <a:t>September 2014.  </a:t>
            </a:r>
            <a:r>
              <a:rPr lang="en-US" dirty="0"/>
              <a:t>Above-average Sea surface temperatures (SST) was observed over the </a:t>
            </a:r>
            <a:r>
              <a:rPr lang="en-US" dirty="0" smtClean="0"/>
              <a:t>equatorial eastern </a:t>
            </a:r>
            <a:r>
              <a:rPr lang="en-US" dirty="0"/>
              <a:t>Pacific Ocean.  Positive SST anomalies persisted over the central </a:t>
            </a:r>
            <a:r>
              <a:rPr lang="en-US" dirty="0" smtClean="0"/>
              <a:t>and southern </a:t>
            </a:r>
            <a:r>
              <a:rPr lang="en-US" dirty="0"/>
              <a:t>Indian Ocean.</a:t>
            </a:r>
          </a:p>
          <a:p>
            <a:pPr eaLnBrk="1" fontAlgn="auto" hangingPunct="1">
              <a:spcAft>
                <a:spcPts val="0"/>
              </a:spcAft>
              <a:buFont typeface="Arial" pitchFamily="34" charset="0"/>
              <a:buChar char="•"/>
              <a:defRPr/>
            </a:pPr>
            <a:endParaRPr lang="en-US" dirty="0"/>
          </a:p>
          <a:p>
            <a:pPr eaLnBrk="1" fontAlgn="auto" hangingPunct="1">
              <a:spcAft>
                <a:spcPts val="0"/>
              </a:spcAft>
              <a:buFont typeface="Arial" pitchFamily="34" charset="0"/>
              <a:buChar char="•"/>
              <a:defRPr/>
            </a:pPr>
            <a:r>
              <a:rPr lang="en-US" dirty="0"/>
              <a:t>El Niño is favored to begin in the next 1-2 months and last into the Northern Hemisphere spring 2015. </a:t>
            </a:r>
            <a:endParaRPr lang="en-US" dirty="0" smtClean="0"/>
          </a:p>
          <a:p>
            <a:pPr eaLnBrk="1" fontAlgn="auto" hangingPunct="1">
              <a:spcAft>
                <a:spcPts val="0"/>
              </a:spcAft>
              <a:buFont typeface="Arial" pitchFamily="34" charset="0"/>
              <a:buChar char="•"/>
              <a:defRPr/>
            </a:pPr>
            <a:endParaRPr lang="en-US" sz="1500" dirty="0" smtClean="0"/>
          </a:p>
          <a:p>
            <a:pPr eaLnBrk="1" fontAlgn="auto" hangingPunct="1">
              <a:spcAft>
                <a:spcPts val="0"/>
              </a:spcAft>
              <a:buFont typeface="Arial" pitchFamily="34" charset="0"/>
              <a:buChar char="•"/>
              <a:defRPr/>
            </a:pPr>
            <a:r>
              <a:rPr lang="en-US" dirty="0" smtClean="0"/>
              <a:t>The precipitation </a:t>
            </a:r>
            <a:r>
              <a:rPr lang="en-US" dirty="0"/>
              <a:t>probability forecasts </a:t>
            </a:r>
            <a:r>
              <a:rPr lang="en-US" dirty="0" smtClean="0"/>
              <a:t>slightly favor above-average rainfall over portions </a:t>
            </a:r>
            <a:r>
              <a:rPr lang="en-US" dirty="0"/>
              <a:t>of southeastern Ethiopia, </a:t>
            </a:r>
            <a:r>
              <a:rPr lang="en-US" dirty="0" smtClean="0"/>
              <a:t>eastern Kenya and southern Somalia. In contrast, there is a moderate tilt in the odds to favor below average rainfall over northern South America.</a:t>
            </a:r>
          </a:p>
          <a:p>
            <a:pPr eaLnBrk="1" fontAlgn="auto" hangingPunct="1">
              <a:spcAft>
                <a:spcPts val="0"/>
              </a:spcAft>
              <a:buFont typeface="Arial" pitchFamily="34" charset="0"/>
              <a:buChar char="•"/>
              <a:defRPr/>
            </a:pPr>
            <a:endParaRPr lang="en-US" sz="1500" dirty="0" smtClean="0"/>
          </a:p>
          <a:p>
            <a:pPr eaLnBrk="1" fontAlgn="auto" hangingPunct="1">
              <a:spcAft>
                <a:spcPts val="0"/>
              </a:spcAft>
              <a:buFont typeface="Arial" pitchFamily="34" charset="0"/>
              <a:buChar char="•"/>
              <a:defRPr/>
            </a:pPr>
            <a:r>
              <a:rPr lang="en-US" dirty="0" smtClean="0"/>
              <a:t>Additional forecast resources can </a:t>
            </a:r>
            <a:r>
              <a:rPr lang="en-US" dirty="0"/>
              <a:t>be found here: </a:t>
            </a:r>
            <a:endParaRPr lang="en-US" dirty="0" smtClean="0"/>
          </a:p>
          <a:p>
            <a:pPr marL="0" indent="0" eaLnBrk="1" fontAlgn="auto" hangingPunct="1">
              <a:spcAft>
                <a:spcPts val="0"/>
              </a:spcAft>
              <a:buFont typeface="Arial" charset="0"/>
              <a:buNone/>
              <a:defRPr/>
            </a:pPr>
            <a:r>
              <a:rPr lang="en-US" dirty="0">
                <a:hlinkClick r:id="rId2"/>
              </a:rPr>
              <a:t>http://www.cpc.ncep.noaa.gov/products/african_desk/cpc_intl/index.shtml</a:t>
            </a:r>
          </a:p>
          <a:p>
            <a:pPr marL="0" indent="0" eaLnBrk="1" fontAlgn="auto" hangingPunct="1">
              <a:spcAft>
                <a:spcPts val="0"/>
              </a:spcAft>
              <a:buFont typeface="Arial" charset="0"/>
              <a:buNone/>
              <a:defRPr/>
            </a:pPr>
            <a:r>
              <a:rPr lang="en-US" dirty="0" smtClean="0">
                <a:hlinkClick r:id="rId2"/>
              </a:rPr>
              <a:t>http</a:t>
            </a:r>
            <a:r>
              <a:rPr lang="en-US" dirty="0">
                <a:hlinkClick r:id="rId2"/>
              </a:rPr>
              <a:t>://www.cpc.ncep.noaa.gov/products/NMME</a:t>
            </a:r>
            <a:r>
              <a:rPr lang="en-US" dirty="0" smtClean="0">
                <a:hlinkClick r:id="rId2"/>
              </a:rPr>
              <a:t>/</a:t>
            </a:r>
            <a:endParaRPr lang="en-US" dirty="0" smtClean="0"/>
          </a:p>
          <a:p>
            <a:pPr marL="0" indent="0" eaLnBrk="1" fontAlgn="auto" hangingPunct="1">
              <a:spcAft>
                <a:spcPts val="0"/>
              </a:spcAft>
              <a:buFont typeface="Arial" charset="0"/>
              <a:buNone/>
              <a:defRPr/>
            </a:pPr>
            <a:r>
              <a:rPr lang="en-US" dirty="0">
                <a:solidFill>
                  <a:srgbClr val="0000FF"/>
                </a:solidFill>
                <a:hlinkClick r:id="rId3"/>
              </a:rPr>
              <a:t>http://origin.cpc.ncep.noaa.gov/products/people/wwang/cfsv2fcst</a:t>
            </a:r>
            <a:r>
              <a:rPr lang="en-US" dirty="0" smtClean="0">
                <a:solidFill>
                  <a:srgbClr val="0000FF"/>
                </a:solidFill>
                <a:hlinkClick r:id="rId3"/>
              </a:rPr>
              <a:t>/</a:t>
            </a:r>
            <a:endParaRPr lang="en-US" dirty="0" smtClean="0">
              <a:solidFill>
                <a:srgbClr val="0000FF"/>
              </a:solidFill>
            </a:endParaRPr>
          </a:p>
          <a:p>
            <a:pPr marL="0" indent="0" eaLnBrk="1" fontAlgn="auto" hangingPunct="1">
              <a:spcAft>
                <a:spcPts val="0"/>
              </a:spcAft>
              <a:buFont typeface="Arial" charset="0"/>
              <a:buNone/>
              <a:defRPr/>
            </a:pPr>
            <a:endParaRPr lang="en-US" dirty="0" smtClean="0">
              <a:solidFill>
                <a:srgbClr val="0000FF"/>
              </a:solidFill>
            </a:endParaRPr>
          </a:p>
          <a:p>
            <a:pPr marL="0" indent="0" eaLnBrk="1" fontAlgn="auto" hangingPunct="1">
              <a:spcAft>
                <a:spcPts val="0"/>
              </a:spcAft>
              <a:buFont typeface="Arial" charset="0"/>
              <a:buNone/>
              <a:defRPr/>
            </a:pPr>
            <a:endParaRPr lang="en-US" dirty="0">
              <a:solidFill>
                <a:srgbClr val="0000FF"/>
              </a:solidFill>
            </a:endParaRPr>
          </a:p>
          <a:p>
            <a:pPr marL="0" indent="0" eaLnBrk="1" fontAlgn="auto" hangingPunct="1">
              <a:spcAft>
                <a:spcPts val="0"/>
              </a:spcAft>
              <a:buFont typeface="Arial" charset="0"/>
              <a:buNone/>
              <a:defRPr/>
            </a:pPr>
            <a:endParaRPr lang="en-US" dirty="0" smtClean="0"/>
          </a:p>
          <a:p>
            <a:pPr eaLnBrk="1" fontAlgn="auto" hangingPunct="1">
              <a:spcAft>
                <a:spcPts val="0"/>
              </a:spcAft>
              <a:buFont typeface="Arial" pitchFamily="34" charset="0"/>
              <a:buChar char="•"/>
              <a:defRPr/>
            </a:pP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in.cpc.ncep.noaa.gov/products/african_desk/cpc_intl/sst/mnglobal.gif"/>
          <p:cNvPicPr>
            <a:picLocks noChangeAspect="1" noChangeArrowheads="1"/>
          </p:cNvPicPr>
          <p:nvPr/>
        </p:nvPicPr>
        <p:blipFill rotWithShape="1">
          <a:blip r:embed="rId2">
            <a:extLst>
              <a:ext uri="{28A0092B-C50C-407E-A947-70E740481C1C}">
                <a14:useLocalDpi xmlns:a14="http://schemas.microsoft.com/office/drawing/2010/main" val="0"/>
              </a:ext>
            </a:extLst>
          </a:blip>
          <a:srcRect t="35898"/>
          <a:stretch/>
        </p:blipFill>
        <p:spPr bwMode="auto">
          <a:xfrm>
            <a:off x="2573966" y="1905000"/>
            <a:ext cx="4284034" cy="3657600"/>
          </a:xfrm>
          <a:prstGeom prst="rect">
            <a:avLst/>
          </a:prstGeom>
          <a:noFill/>
          <a:extLst>
            <a:ext uri="{909E8E84-426E-40DD-AFC4-6F175D3DCCD1}">
              <a14:hiddenFill xmlns:a14="http://schemas.microsoft.com/office/drawing/2010/main">
                <a:solidFill>
                  <a:srgbClr val="FFFFFF"/>
                </a:solidFill>
              </a14:hiddenFill>
            </a:ext>
          </a:extLst>
        </p:spPr>
      </p:pic>
      <p:sp>
        <p:nvSpPr>
          <p:cNvPr id="18434" name="TextBox 15"/>
          <p:cNvSpPr txBox="1">
            <a:spLocks noChangeArrowheads="1"/>
          </p:cNvSpPr>
          <p:nvPr/>
        </p:nvSpPr>
        <p:spPr bwMode="auto">
          <a:xfrm>
            <a:off x="152400" y="1828800"/>
            <a:ext cx="2514600" cy="2585323"/>
          </a:xfrm>
          <a:prstGeom prst="rect">
            <a:avLst/>
          </a:prstGeom>
          <a:noFill/>
          <a:ln w="9525">
            <a:noFill/>
            <a:miter lim="800000"/>
            <a:headEnd/>
            <a:tailEnd/>
          </a:ln>
        </p:spPr>
        <p:txBody>
          <a:bodyPr>
            <a:spAutoFit/>
          </a:bodyPr>
          <a:lstStyle/>
          <a:p>
            <a:r>
              <a:rPr lang="en-US" dirty="0" smtClean="0">
                <a:latin typeface="Calibri" pitchFamily="34" charset="0"/>
              </a:rPr>
              <a:t>Above-average SST was observed across northern Pacific.</a:t>
            </a:r>
          </a:p>
          <a:p>
            <a:endParaRPr lang="en-US" dirty="0" smtClean="0">
              <a:latin typeface="Calibri" pitchFamily="34" charset="0"/>
            </a:endParaRPr>
          </a:p>
          <a:p>
            <a:r>
              <a:rPr lang="en-US" dirty="0" smtClean="0">
                <a:latin typeface="Calibri" pitchFamily="34" charset="0"/>
              </a:rPr>
              <a:t>Sea </a:t>
            </a:r>
            <a:r>
              <a:rPr lang="en-US" dirty="0">
                <a:latin typeface="Calibri" pitchFamily="34" charset="0"/>
              </a:rPr>
              <a:t>surface temperatures (SST) </a:t>
            </a:r>
            <a:r>
              <a:rPr lang="en-US" dirty="0" smtClean="0">
                <a:latin typeface="Calibri" pitchFamily="34" charset="0"/>
              </a:rPr>
              <a:t>were </a:t>
            </a:r>
            <a:r>
              <a:rPr lang="en-US" dirty="0">
                <a:latin typeface="Calibri" pitchFamily="34" charset="0"/>
              </a:rPr>
              <a:t>above-average across the equatorial </a:t>
            </a:r>
            <a:r>
              <a:rPr lang="en-US" dirty="0" smtClean="0">
                <a:latin typeface="Calibri" pitchFamily="34" charset="0"/>
              </a:rPr>
              <a:t>eastern Pacific </a:t>
            </a:r>
            <a:r>
              <a:rPr lang="en-US" dirty="0">
                <a:latin typeface="Calibri" pitchFamily="34" charset="0"/>
              </a:rPr>
              <a:t>Ocean</a:t>
            </a:r>
            <a:r>
              <a:rPr lang="en-US" dirty="0" smtClean="0">
                <a:latin typeface="Calibri" pitchFamily="34" charset="0"/>
              </a:rPr>
              <a:t>.</a:t>
            </a:r>
          </a:p>
        </p:txBody>
      </p:sp>
      <p:sp>
        <p:nvSpPr>
          <p:cNvPr id="18435" name="TextBox 2"/>
          <p:cNvSpPr txBox="1">
            <a:spLocks noChangeArrowheads="1"/>
          </p:cNvSpPr>
          <p:nvPr/>
        </p:nvSpPr>
        <p:spPr bwMode="auto">
          <a:xfrm>
            <a:off x="1409700" y="0"/>
            <a:ext cx="6743700" cy="584775"/>
          </a:xfrm>
          <a:prstGeom prst="rect">
            <a:avLst/>
          </a:prstGeom>
          <a:noFill/>
          <a:ln w="9525">
            <a:noFill/>
            <a:miter lim="800000"/>
            <a:headEnd/>
            <a:tailEnd/>
          </a:ln>
        </p:spPr>
        <p:txBody>
          <a:bodyPr wrap="square">
            <a:spAutoFit/>
          </a:bodyPr>
          <a:lstStyle/>
          <a:p>
            <a:r>
              <a:rPr lang="en-US" sz="3200" b="1" dirty="0">
                <a:latin typeface="Calibri" pitchFamily="34" charset="0"/>
              </a:rPr>
              <a:t>Current State of the Global Ocean</a:t>
            </a:r>
          </a:p>
        </p:txBody>
      </p:sp>
      <p:sp>
        <p:nvSpPr>
          <p:cNvPr id="18436" name="TextBox 1"/>
          <p:cNvSpPr txBox="1">
            <a:spLocks noChangeArrowheads="1"/>
          </p:cNvSpPr>
          <p:nvPr/>
        </p:nvSpPr>
        <p:spPr bwMode="auto">
          <a:xfrm>
            <a:off x="1742939" y="1030288"/>
            <a:ext cx="5264453" cy="646331"/>
          </a:xfrm>
          <a:prstGeom prst="rect">
            <a:avLst/>
          </a:prstGeom>
          <a:noFill/>
          <a:ln w="9525">
            <a:noFill/>
            <a:miter lim="800000"/>
            <a:headEnd/>
            <a:tailEnd/>
          </a:ln>
        </p:spPr>
        <p:txBody>
          <a:bodyPr wrap="none">
            <a:spAutoFit/>
          </a:bodyPr>
          <a:lstStyle/>
          <a:p>
            <a:pPr algn="ctr"/>
            <a:r>
              <a:rPr lang="en-US" dirty="0">
                <a:latin typeface="Calibri" pitchFamily="34" charset="0"/>
              </a:rPr>
              <a:t>SST Anomaly (top) for </a:t>
            </a:r>
            <a:r>
              <a:rPr lang="en-US" dirty="0" smtClean="0">
                <a:latin typeface="Calibri" pitchFamily="34" charset="0"/>
              </a:rPr>
              <a:t>September 2014 </a:t>
            </a:r>
            <a:endParaRPr lang="en-US" dirty="0">
              <a:latin typeface="Calibri" pitchFamily="34" charset="0"/>
            </a:endParaRPr>
          </a:p>
          <a:p>
            <a:pPr algn="ctr"/>
            <a:r>
              <a:rPr lang="en-US" dirty="0">
                <a:latin typeface="Calibri" pitchFamily="34" charset="0"/>
              </a:rPr>
              <a:t>and Tendency (bottom)  for </a:t>
            </a:r>
            <a:r>
              <a:rPr lang="en-US" dirty="0" smtClean="0">
                <a:latin typeface="Calibri" pitchFamily="34" charset="0"/>
              </a:rPr>
              <a:t>September </a:t>
            </a:r>
            <a:r>
              <a:rPr lang="en-US" dirty="0">
                <a:latin typeface="Calibri" pitchFamily="34" charset="0"/>
              </a:rPr>
              <a:t>minus </a:t>
            </a:r>
            <a:r>
              <a:rPr lang="en-US" dirty="0" smtClean="0">
                <a:latin typeface="Calibri" pitchFamily="34" charset="0"/>
              </a:rPr>
              <a:t>August</a:t>
            </a:r>
            <a:endParaRPr lang="en-US" dirty="0">
              <a:latin typeface="Calibri" pitchFamily="34" charset="0"/>
            </a:endParaRPr>
          </a:p>
        </p:txBody>
      </p:sp>
      <p:sp>
        <p:nvSpPr>
          <p:cNvPr id="18437" name="TextBox 15"/>
          <p:cNvSpPr txBox="1">
            <a:spLocks noChangeArrowheads="1"/>
          </p:cNvSpPr>
          <p:nvPr/>
        </p:nvSpPr>
        <p:spPr bwMode="auto">
          <a:xfrm>
            <a:off x="6827838" y="1751013"/>
            <a:ext cx="2239962" cy="1754326"/>
          </a:xfrm>
          <a:prstGeom prst="rect">
            <a:avLst/>
          </a:prstGeom>
          <a:noFill/>
          <a:ln w="9525">
            <a:noFill/>
            <a:miter lim="800000"/>
            <a:headEnd/>
            <a:tailEnd/>
          </a:ln>
        </p:spPr>
        <p:txBody>
          <a:bodyPr>
            <a:spAutoFit/>
          </a:bodyPr>
          <a:lstStyle/>
          <a:p>
            <a:r>
              <a:rPr lang="en-GB" dirty="0">
                <a:latin typeface="Calibri" pitchFamily="34" charset="0"/>
              </a:rPr>
              <a:t>Positive SST anomalies persisted </a:t>
            </a:r>
            <a:r>
              <a:rPr lang="en-GB" dirty="0" smtClean="0">
                <a:latin typeface="Calibri" pitchFamily="34" charset="0"/>
              </a:rPr>
              <a:t>over central and southern Indian Ocean.</a:t>
            </a:r>
            <a:endParaRPr lang="en-GB" dirty="0">
              <a:latin typeface="Calibri" pitchFamily="34" charset="0"/>
            </a:endParaRPr>
          </a:p>
          <a:p>
            <a:endParaRPr lang="en-US" dirty="0">
              <a:latin typeface="Calibri" pitchFamily="34" charset="0"/>
            </a:endParaRPr>
          </a:p>
        </p:txBody>
      </p:sp>
      <p:sp>
        <p:nvSpPr>
          <p:cNvPr id="18441" name="TextBox 1"/>
          <p:cNvSpPr txBox="1">
            <a:spLocks noChangeArrowheads="1"/>
          </p:cNvSpPr>
          <p:nvPr/>
        </p:nvSpPr>
        <p:spPr bwMode="auto">
          <a:xfrm>
            <a:off x="138752" y="4414123"/>
            <a:ext cx="2435214" cy="2308324"/>
          </a:xfrm>
          <a:prstGeom prst="rect">
            <a:avLst/>
          </a:prstGeom>
          <a:noFill/>
          <a:ln w="9525">
            <a:noFill/>
            <a:miter lim="800000"/>
            <a:headEnd/>
            <a:tailEnd/>
          </a:ln>
        </p:spPr>
        <p:txBody>
          <a:bodyPr wrap="square">
            <a:spAutoFit/>
          </a:bodyPr>
          <a:lstStyle/>
          <a:p>
            <a:r>
              <a:rPr lang="en-US" dirty="0" smtClean="0">
                <a:latin typeface="Calibri" pitchFamily="34" charset="0"/>
              </a:rPr>
              <a:t>Changes </a:t>
            </a:r>
            <a:r>
              <a:rPr lang="en-US" dirty="0">
                <a:latin typeface="Calibri" pitchFamily="34" charset="0"/>
              </a:rPr>
              <a:t>in equatorial SST anomalies were </a:t>
            </a:r>
            <a:r>
              <a:rPr lang="en-US" dirty="0" smtClean="0">
                <a:latin typeface="Calibri" pitchFamily="34" charset="0"/>
              </a:rPr>
              <a:t>positive in portions of  </a:t>
            </a:r>
            <a:r>
              <a:rPr lang="en-US" dirty="0">
                <a:latin typeface="Calibri" pitchFamily="34" charset="0"/>
              </a:rPr>
              <a:t>the </a:t>
            </a:r>
            <a:r>
              <a:rPr lang="en-US" dirty="0" smtClean="0">
                <a:latin typeface="Calibri" pitchFamily="34" charset="0"/>
              </a:rPr>
              <a:t>equatorial Pacific, with a slight negative SST tendency present in in the eastern end of the equatorial Pacific.</a:t>
            </a:r>
            <a:endParaRPr lang="en-US" dirty="0">
              <a:latin typeface="Calibri" pitchFamily="34" charset="0"/>
            </a:endParaRPr>
          </a:p>
        </p:txBody>
      </p:sp>
      <p:sp>
        <p:nvSpPr>
          <p:cNvPr id="18442" name="TextBox 1"/>
          <p:cNvSpPr txBox="1">
            <a:spLocks noChangeArrowheads="1"/>
          </p:cNvSpPr>
          <p:nvPr/>
        </p:nvSpPr>
        <p:spPr bwMode="auto">
          <a:xfrm>
            <a:off x="3856038" y="685800"/>
            <a:ext cx="1416050" cy="369888"/>
          </a:xfrm>
          <a:prstGeom prst="rect">
            <a:avLst/>
          </a:prstGeom>
          <a:noFill/>
          <a:ln w="9525">
            <a:noFill/>
            <a:miter lim="800000"/>
            <a:headEnd/>
            <a:tailEnd/>
          </a:ln>
        </p:spPr>
        <p:txBody>
          <a:bodyPr wrap="none">
            <a:spAutoFit/>
          </a:bodyPr>
          <a:lstStyle/>
          <a:p>
            <a:r>
              <a:rPr lang="en-US" b="1"/>
              <a:t>Last Month</a:t>
            </a:r>
          </a:p>
        </p:txBody>
      </p:sp>
      <p:sp>
        <p:nvSpPr>
          <p:cNvPr id="20" name="TextBox 1"/>
          <p:cNvSpPr txBox="1">
            <a:spLocks noChangeArrowheads="1"/>
          </p:cNvSpPr>
          <p:nvPr/>
        </p:nvSpPr>
        <p:spPr bwMode="auto">
          <a:xfrm>
            <a:off x="6895531" y="3732059"/>
            <a:ext cx="2172269" cy="1477328"/>
          </a:xfrm>
          <a:prstGeom prst="rect">
            <a:avLst/>
          </a:prstGeom>
          <a:noFill/>
          <a:ln w="9525">
            <a:noFill/>
            <a:miter lim="800000"/>
            <a:headEnd/>
            <a:tailEnd/>
          </a:ln>
        </p:spPr>
        <p:txBody>
          <a:bodyPr wrap="square">
            <a:spAutoFit/>
          </a:bodyPr>
          <a:lstStyle/>
          <a:p>
            <a:r>
              <a:rPr lang="en-US" dirty="0" smtClean="0">
                <a:latin typeface="Calibri" pitchFamily="34" charset="0"/>
              </a:rPr>
              <a:t>SST tendency was positive over portions of the southern the Indian Ocean.</a:t>
            </a:r>
            <a:endParaRPr lang="en-US" dirty="0">
              <a:latin typeface="Calibri" pitchFamily="34" charset="0"/>
            </a:endParaRPr>
          </a:p>
        </p:txBody>
      </p:sp>
      <p:sp>
        <p:nvSpPr>
          <p:cNvPr id="23" name="Oval 24"/>
          <p:cNvSpPr>
            <a:spLocks noChangeArrowheads="1"/>
          </p:cNvSpPr>
          <p:nvPr/>
        </p:nvSpPr>
        <p:spPr bwMode="auto">
          <a:xfrm>
            <a:off x="5257800" y="2753235"/>
            <a:ext cx="685800" cy="578538"/>
          </a:xfrm>
          <a:prstGeom prst="ellipse">
            <a:avLst/>
          </a:prstGeom>
          <a:noFill/>
          <a:ln w="31750">
            <a:solidFill>
              <a:srgbClr val="FF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24" name="Oval 24"/>
          <p:cNvSpPr>
            <a:spLocks noChangeArrowheads="1"/>
          </p:cNvSpPr>
          <p:nvPr/>
        </p:nvSpPr>
        <p:spPr bwMode="auto">
          <a:xfrm>
            <a:off x="2819400" y="2667000"/>
            <a:ext cx="1143000" cy="375504"/>
          </a:xfrm>
          <a:prstGeom prst="ellipse">
            <a:avLst/>
          </a:prstGeom>
          <a:noFill/>
          <a:ln w="20880">
            <a:solidFill>
              <a:srgbClr val="FF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25" name="Oval 24"/>
          <p:cNvSpPr>
            <a:spLocks noChangeArrowheads="1"/>
          </p:cNvSpPr>
          <p:nvPr/>
        </p:nvSpPr>
        <p:spPr bwMode="auto">
          <a:xfrm>
            <a:off x="2743199" y="2057199"/>
            <a:ext cx="647701" cy="362913"/>
          </a:xfrm>
          <a:prstGeom prst="ellipse">
            <a:avLst/>
          </a:prstGeom>
          <a:noFill/>
          <a:ln w="20880">
            <a:solidFill>
              <a:srgbClr val="FF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27" name="Oval 24"/>
          <p:cNvSpPr>
            <a:spLocks noChangeArrowheads="1"/>
          </p:cNvSpPr>
          <p:nvPr/>
        </p:nvSpPr>
        <p:spPr bwMode="auto">
          <a:xfrm>
            <a:off x="5105400" y="4495800"/>
            <a:ext cx="762000" cy="483152"/>
          </a:xfrm>
          <a:prstGeom prst="ellipse">
            <a:avLst/>
          </a:prstGeom>
          <a:noFill/>
          <a:ln w="31750">
            <a:solidFill>
              <a:schemeClr val="accent6">
                <a:lumMod val="75000"/>
              </a:schemeClr>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15" name="Oval 24"/>
          <p:cNvSpPr>
            <a:spLocks noChangeArrowheads="1"/>
          </p:cNvSpPr>
          <p:nvPr/>
        </p:nvSpPr>
        <p:spPr bwMode="auto">
          <a:xfrm>
            <a:off x="2819400" y="4495800"/>
            <a:ext cx="762000" cy="275272"/>
          </a:xfrm>
          <a:prstGeom prst="ellipse">
            <a:avLst/>
          </a:prstGeom>
          <a:noFill/>
          <a:ln w="31750">
            <a:solidFill>
              <a:schemeClr val="accent6">
                <a:lumMod val="75000"/>
              </a:schemeClr>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16" name="Oval 24"/>
          <p:cNvSpPr>
            <a:spLocks noChangeArrowheads="1"/>
          </p:cNvSpPr>
          <p:nvPr/>
        </p:nvSpPr>
        <p:spPr bwMode="auto">
          <a:xfrm>
            <a:off x="3581400" y="4484255"/>
            <a:ext cx="381000" cy="286818"/>
          </a:xfrm>
          <a:prstGeom prst="ellipse">
            <a:avLst/>
          </a:prstGeom>
          <a:noFill/>
          <a:ln w="31750">
            <a:solidFill>
              <a:schemeClr val="accent5">
                <a:lumMod val="75000"/>
              </a:schemeClr>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rigin.cpc.ncep.noaa.gov/products/african_desk/cpc_intl/sst/wkglobal.gif"/>
          <p:cNvPicPr>
            <a:picLocks noChangeAspect="1" noChangeArrowheads="1"/>
          </p:cNvPicPr>
          <p:nvPr/>
        </p:nvPicPr>
        <p:blipFill rotWithShape="1">
          <a:blip r:embed="rId2">
            <a:extLst>
              <a:ext uri="{28A0092B-C50C-407E-A947-70E740481C1C}">
                <a14:useLocalDpi xmlns:a14="http://schemas.microsoft.com/office/drawing/2010/main" val="0"/>
              </a:ext>
            </a:extLst>
          </a:blip>
          <a:srcRect t="36216"/>
          <a:stretch/>
        </p:blipFill>
        <p:spPr bwMode="auto">
          <a:xfrm>
            <a:off x="2286000" y="1905000"/>
            <a:ext cx="4305440" cy="3657600"/>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http://origin.cpc.ncep.noaa.gov/products/african_desk/cpc_intl/sst/wkglobal.gif"/>
          <p:cNvPicPr>
            <a:picLocks noChangeAspect="1" noChangeArrowheads="1"/>
          </p:cNvPicPr>
          <p:nvPr/>
        </p:nvPicPr>
        <p:blipFill rotWithShape="1">
          <a:blip r:embed="rId3">
            <a:extLst>
              <a:ext uri="{28A0092B-C50C-407E-A947-70E740481C1C}">
                <a14:useLocalDpi xmlns:a14="http://schemas.microsoft.com/office/drawing/2010/main" val="0"/>
              </a:ext>
            </a:extLst>
          </a:blip>
          <a:srcRect t="36243"/>
          <a:stretch/>
        </p:blipFill>
        <p:spPr bwMode="auto">
          <a:xfrm>
            <a:off x="2286000" y="1905000"/>
            <a:ext cx="4307261" cy="3657600"/>
          </a:xfrm>
          <a:prstGeom prst="rect">
            <a:avLst/>
          </a:prstGeom>
          <a:noFill/>
          <a:extLst>
            <a:ext uri="{909E8E84-426E-40DD-AFC4-6F175D3DCCD1}">
              <a14:hiddenFill xmlns:a14="http://schemas.microsoft.com/office/drawing/2010/main">
                <a:solidFill>
                  <a:srgbClr val="FFFFFF"/>
                </a:solidFill>
              </a14:hiddenFill>
            </a:ext>
          </a:extLst>
        </p:spPr>
      </p:pic>
      <p:sp>
        <p:nvSpPr>
          <p:cNvPr id="19458" name="TextBox 6"/>
          <p:cNvSpPr txBox="1">
            <a:spLocks noChangeArrowheads="1"/>
          </p:cNvSpPr>
          <p:nvPr/>
        </p:nvSpPr>
        <p:spPr bwMode="auto">
          <a:xfrm>
            <a:off x="76200" y="1896070"/>
            <a:ext cx="2257425" cy="1200329"/>
          </a:xfrm>
          <a:prstGeom prst="rect">
            <a:avLst/>
          </a:prstGeom>
          <a:noFill/>
          <a:ln w="9525">
            <a:noFill/>
            <a:miter lim="800000"/>
            <a:headEnd/>
            <a:tailEnd/>
          </a:ln>
        </p:spPr>
        <p:txBody>
          <a:bodyPr>
            <a:spAutoFit/>
          </a:bodyPr>
          <a:lstStyle/>
          <a:p>
            <a:r>
              <a:rPr lang="en-US" dirty="0">
                <a:latin typeface="Calibri" pitchFamily="34" charset="0"/>
              </a:rPr>
              <a:t>SST was above-average across the equatorial </a:t>
            </a:r>
            <a:r>
              <a:rPr lang="en-US" dirty="0" smtClean="0">
                <a:latin typeface="Calibri" pitchFamily="34" charset="0"/>
              </a:rPr>
              <a:t>eastern Pacific </a:t>
            </a:r>
            <a:r>
              <a:rPr lang="en-US" dirty="0">
                <a:latin typeface="Calibri" pitchFamily="34" charset="0"/>
              </a:rPr>
              <a:t>Ocean.</a:t>
            </a:r>
          </a:p>
        </p:txBody>
      </p:sp>
      <p:sp>
        <p:nvSpPr>
          <p:cNvPr id="19459" name="TextBox 7"/>
          <p:cNvSpPr txBox="1">
            <a:spLocks noChangeArrowheads="1"/>
          </p:cNvSpPr>
          <p:nvPr/>
        </p:nvSpPr>
        <p:spPr bwMode="auto">
          <a:xfrm>
            <a:off x="2438400" y="0"/>
            <a:ext cx="4486275" cy="461963"/>
          </a:xfrm>
          <a:prstGeom prst="rect">
            <a:avLst/>
          </a:prstGeom>
          <a:noFill/>
          <a:ln w="9525">
            <a:noFill/>
            <a:miter lim="800000"/>
            <a:headEnd/>
            <a:tailEnd/>
          </a:ln>
        </p:spPr>
        <p:txBody>
          <a:bodyPr wrap="none">
            <a:spAutoFit/>
          </a:bodyPr>
          <a:lstStyle/>
          <a:p>
            <a:r>
              <a:rPr lang="en-US" sz="2400" b="1" dirty="0">
                <a:latin typeface="Calibri" pitchFamily="34" charset="0"/>
              </a:rPr>
              <a:t>Current State of the Global </a:t>
            </a:r>
            <a:r>
              <a:rPr lang="en-US" sz="2400" b="1" dirty="0" smtClean="0">
                <a:latin typeface="Calibri" pitchFamily="34" charset="0"/>
              </a:rPr>
              <a:t>Ocean</a:t>
            </a:r>
            <a:endParaRPr lang="en-US" sz="2400" b="1" dirty="0">
              <a:latin typeface="Calibri" pitchFamily="34" charset="0"/>
            </a:endParaRPr>
          </a:p>
        </p:txBody>
      </p:sp>
      <p:sp>
        <p:nvSpPr>
          <p:cNvPr id="19460" name="TextBox 3"/>
          <p:cNvSpPr txBox="1">
            <a:spLocks noChangeArrowheads="1"/>
          </p:cNvSpPr>
          <p:nvPr/>
        </p:nvSpPr>
        <p:spPr bwMode="auto">
          <a:xfrm>
            <a:off x="6629400" y="2304871"/>
            <a:ext cx="2362200" cy="1200329"/>
          </a:xfrm>
          <a:prstGeom prst="rect">
            <a:avLst/>
          </a:prstGeom>
          <a:noFill/>
          <a:ln w="9525">
            <a:noFill/>
            <a:miter lim="800000"/>
            <a:headEnd/>
            <a:tailEnd/>
          </a:ln>
        </p:spPr>
        <p:txBody>
          <a:bodyPr>
            <a:spAutoFit/>
          </a:bodyPr>
          <a:lstStyle/>
          <a:p>
            <a:r>
              <a:rPr lang="en-US" dirty="0">
                <a:latin typeface="Calibri" pitchFamily="34" charset="0"/>
              </a:rPr>
              <a:t>Positive SST anomalies were present </a:t>
            </a:r>
            <a:r>
              <a:rPr lang="en-US" dirty="0" smtClean="0">
                <a:latin typeface="Calibri" pitchFamily="34" charset="0"/>
              </a:rPr>
              <a:t>over much of the Indian Ocean.</a:t>
            </a:r>
            <a:endParaRPr lang="en-US" dirty="0">
              <a:latin typeface="Calibri" pitchFamily="34" charset="0"/>
            </a:endParaRPr>
          </a:p>
        </p:txBody>
      </p:sp>
      <p:sp>
        <p:nvSpPr>
          <p:cNvPr id="19463" name="TextBox 2"/>
          <p:cNvSpPr txBox="1">
            <a:spLocks noChangeArrowheads="1"/>
          </p:cNvSpPr>
          <p:nvPr/>
        </p:nvSpPr>
        <p:spPr bwMode="auto">
          <a:xfrm>
            <a:off x="944511" y="990600"/>
            <a:ext cx="6688305" cy="646331"/>
          </a:xfrm>
          <a:prstGeom prst="rect">
            <a:avLst/>
          </a:prstGeom>
          <a:noFill/>
          <a:ln w="9525">
            <a:noFill/>
            <a:miter lim="800000"/>
            <a:headEnd/>
            <a:tailEnd/>
          </a:ln>
        </p:spPr>
        <p:txBody>
          <a:bodyPr wrap="none">
            <a:spAutoFit/>
          </a:bodyPr>
          <a:lstStyle/>
          <a:p>
            <a:pPr algn="ctr"/>
            <a:r>
              <a:rPr lang="en-US" dirty="0">
                <a:latin typeface="Calibri" pitchFamily="34" charset="0"/>
              </a:rPr>
              <a:t>Weekly SST </a:t>
            </a:r>
            <a:r>
              <a:rPr lang="en-US" dirty="0" smtClean="0">
                <a:latin typeface="Calibri" pitchFamily="34" charset="0"/>
              </a:rPr>
              <a:t>Anomaly 5 - 11  October </a:t>
            </a:r>
            <a:r>
              <a:rPr lang="en-US" dirty="0">
                <a:latin typeface="Calibri" pitchFamily="34" charset="0"/>
              </a:rPr>
              <a:t>2014 and</a:t>
            </a:r>
          </a:p>
          <a:p>
            <a:pPr algn="ctr"/>
            <a:r>
              <a:rPr lang="en-US" dirty="0">
                <a:latin typeface="Calibri" pitchFamily="34" charset="0"/>
              </a:rPr>
              <a:t>Tendency for 5 - 11  October minus 28 September – 04 </a:t>
            </a:r>
            <a:r>
              <a:rPr lang="en-US" dirty="0" smtClean="0">
                <a:latin typeface="Calibri" pitchFamily="34" charset="0"/>
              </a:rPr>
              <a:t>October 2014 </a:t>
            </a:r>
            <a:endParaRPr lang="en-US" dirty="0">
              <a:latin typeface="Calibri" pitchFamily="34" charset="0"/>
            </a:endParaRPr>
          </a:p>
        </p:txBody>
      </p:sp>
      <p:sp>
        <p:nvSpPr>
          <p:cNvPr id="19465" name="TextBox 14"/>
          <p:cNvSpPr txBox="1">
            <a:spLocks noChangeArrowheads="1"/>
          </p:cNvSpPr>
          <p:nvPr/>
        </p:nvSpPr>
        <p:spPr bwMode="auto">
          <a:xfrm>
            <a:off x="3856038" y="685800"/>
            <a:ext cx="1321837" cy="369332"/>
          </a:xfrm>
          <a:prstGeom prst="rect">
            <a:avLst/>
          </a:prstGeom>
          <a:noFill/>
          <a:ln w="9525">
            <a:noFill/>
            <a:miter lim="800000"/>
            <a:headEnd/>
            <a:tailEnd/>
          </a:ln>
        </p:spPr>
        <p:txBody>
          <a:bodyPr wrap="none">
            <a:spAutoFit/>
          </a:bodyPr>
          <a:lstStyle/>
          <a:p>
            <a:r>
              <a:rPr lang="en-US" b="1" dirty="0"/>
              <a:t>Last </a:t>
            </a:r>
            <a:r>
              <a:rPr lang="en-US" b="1" dirty="0" smtClean="0"/>
              <a:t>Week</a:t>
            </a:r>
            <a:endParaRPr lang="en-US" b="1" dirty="0">
              <a:solidFill>
                <a:srgbClr val="0000FF"/>
              </a:solidFill>
            </a:endParaRPr>
          </a:p>
        </p:txBody>
      </p:sp>
      <p:sp>
        <p:nvSpPr>
          <p:cNvPr id="14" name="TextBox 4"/>
          <p:cNvSpPr txBox="1">
            <a:spLocks noChangeArrowheads="1"/>
          </p:cNvSpPr>
          <p:nvPr/>
        </p:nvSpPr>
        <p:spPr bwMode="auto">
          <a:xfrm>
            <a:off x="76200" y="3932872"/>
            <a:ext cx="2286000" cy="1754326"/>
          </a:xfrm>
          <a:prstGeom prst="rect">
            <a:avLst/>
          </a:prstGeom>
          <a:noFill/>
          <a:ln w="9525">
            <a:noFill/>
            <a:miter lim="800000"/>
            <a:headEnd/>
            <a:tailEnd/>
          </a:ln>
        </p:spPr>
        <p:txBody>
          <a:bodyPr>
            <a:spAutoFit/>
          </a:bodyPr>
          <a:lstStyle/>
          <a:p>
            <a:r>
              <a:rPr lang="en-US" dirty="0" smtClean="0">
                <a:latin typeface="Calibri" pitchFamily="34" charset="0"/>
              </a:rPr>
              <a:t>Weak positive </a:t>
            </a:r>
            <a:r>
              <a:rPr lang="en-US" dirty="0">
                <a:latin typeface="Calibri" pitchFamily="34" charset="0"/>
              </a:rPr>
              <a:t>SST tendency was observed </a:t>
            </a:r>
            <a:r>
              <a:rPr lang="en-US" dirty="0" smtClean="0">
                <a:latin typeface="Calibri" pitchFamily="34" charset="0"/>
              </a:rPr>
              <a:t>over portions of the equatorial eastern Pacific </a:t>
            </a:r>
            <a:r>
              <a:rPr lang="en-US" dirty="0">
                <a:latin typeface="Calibri" pitchFamily="34" charset="0"/>
              </a:rPr>
              <a:t>Ocean</a:t>
            </a:r>
          </a:p>
        </p:txBody>
      </p:sp>
      <p:sp>
        <p:nvSpPr>
          <p:cNvPr id="20" name="Oval 24"/>
          <p:cNvSpPr>
            <a:spLocks noChangeArrowheads="1"/>
          </p:cNvSpPr>
          <p:nvPr/>
        </p:nvSpPr>
        <p:spPr bwMode="auto">
          <a:xfrm>
            <a:off x="4974627" y="2581871"/>
            <a:ext cx="654350" cy="770929"/>
          </a:xfrm>
          <a:prstGeom prst="ellipse">
            <a:avLst/>
          </a:prstGeom>
          <a:noFill/>
          <a:ln w="31750">
            <a:solidFill>
              <a:srgbClr val="FF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22" name="Oval 24"/>
          <p:cNvSpPr>
            <a:spLocks noChangeArrowheads="1"/>
          </p:cNvSpPr>
          <p:nvPr/>
        </p:nvSpPr>
        <p:spPr bwMode="auto">
          <a:xfrm>
            <a:off x="2667000" y="2581871"/>
            <a:ext cx="990600" cy="466129"/>
          </a:xfrm>
          <a:prstGeom prst="ellipse">
            <a:avLst/>
          </a:prstGeom>
          <a:noFill/>
          <a:ln w="20880">
            <a:solidFill>
              <a:srgbClr val="C0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
        <p:nvSpPr>
          <p:cNvPr id="23" name="Oval 24"/>
          <p:cNvSpPr>
            <a:spLocks noChangeArrowheads="1"/>
          </p:cNvSpPr>
          <p:nvPr/>
        </p:nvSpPr>
        <p:spPr bwMode="auto">
          <a:xfrm>
            <a:off x="2885776" y="4410671"/>
            <a:ext cx="762001" cy="328136"/>
          </a:xfrm>
          <a:prstGeom prst="ellipse">
            <a:avLst/>
          </a:prstGeom>
          <a:noFill/>
          <a:ln w="31750">
            <a:solidFill>
              <a:schemeClr val="accent6">
                <a:lumMod val="60000"/>
                <a:lumOff val="40000"/>
              </a:schemeClr>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latin typeface="Calibri" pitchFamily="34" charset="0"/>
            </a:endParaRPr>
          </a:p>
        </p:txBody>
      </p:sp>
    </p:spTree>
    <p:extLst>
      <p:ext uri="{BB962C8B-B14F-4D97-AF65-F5344CB8AC3E}">
        <p14:creationId xmlns:p14="http://schemas.microsoft.com/office/powerpoint/2010/main" val="3935769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ndalkachew.bekele\Desktop\seasonal\olr_global_sep2014_FEWS.png"/>
          <p:cNvPicPr>
            <a:picLocks noChangeAspect="1" noChangeArrowheads="1"/>
          </p:cNvPicPr>
          <p:nvPr/>
        </p:nvPicPr>
        <p:blipFill rotWithShape="1">
          <a:blip r:embed="rId2">
            <a:extLst>
              <a:ext uri="{28A0092B-C50C-407E-A947-70E740481C1C}">
                <a14:useLocalDpi xmlns:a14="http://schemas.microsoft.com/office/drawing/2010/main" val="0"/>
              </a:ext>
            </a:extLst>
          </a:blip>
          <a:srcRect t="35839" b="28386"/>
          <a:stretch/>
        </p:blipFill>
        <p:spPr bwMode="auto">
          <a:xfrm>
            <a:off x="134357" y="838200"/>
            <a:ext cx="8933443" cy="2468880"/>
          </a:xfrm>
          <a:prstGeom prst="rect">
            <a:avLst/>
          </a:prstGeom>
          <a:noFill/>
          <a:extLst>
            <a:ext uri="{909E8E84-426E-40DD-AFC4-6F175D3DCCD1}">
              <a14:hiddenFill xmlns:a14="http://schemas.microsoft.com/office/drawing/2010/main">
                <a:solidFill>
                  <a:srgbClr val="FFFFFF"/>
                </a:solidFill>
              </a14:hiddenFill>
            </a:ext>
          </a:extLst>
        </p:spPr>
      </p:pic>
      <p:sp>
        <p:nvSpPr>
          <p:cNvPr id="20481" name="TextBox 2"/>
          <p:cNvSpPr txBox="1">
            <a:spLocks noChangeArrowheads="1"/>
          </p:cNvSpPr>
          <p:nvPr/>
        </p:nvSpPr>
        <p:spPr bwMode="auto">
          <a:xfrm>
            <a:off x="2405063" y="391180"/>
            <a:ext cx="4701352" cy="523220"/>
          </a:xfrm>
          <a:prstGeom prst="rect">
            <a:avLst/>
          </a:prstGeom>
          <a:noFill/>
          <a:ln w="9525">
            <a:noFill/>
            <a:miter lim="800000"/>
            <a:headEnd/>
            <a:tailEnd/>
          </a:ln>
        </p:spPr>
        <p:txBody>
          <a:bodyPr wrap="none">
            <a:spAutoFit/>
          </a:bodyPr>
          <a:lstStyle/>
          <a:p>
            <a:r>
              <a:rPr lang="en-US" sz="2800" dirty="0">
                <a:latin typeface="Calibri" pitchFamily="34" charset="0"/>
              </a:rPr>
              <a:t>OLR Anomaly, </a:t>
            </a:r>
            <a:r>
              <a:rPr lang="en-US" sz="2800" dirty="0" smtClean="0">
                <a:latin typeface="Calibri" pitchFamily="34" charset="0"/>
              </a:rPr>
              <a:t>September 2014</a:t>
            </a:r>
            <a:endParaRPr lang="en-US" sz="2800" dirty="0">
              <a:latin typeface="Calibri" pitchFamily="34" charset="0"/>
            </a:endParaRPr>
          </a:p>
        </p:txBody>
      </p:sp>
      <p:sp>
        <p:nvSpPr>
          <p:cNvPr id="20482" name="Text Box 668"/>
          <p:cNvSpPr txBox="1">
            <a:spLocks noChangeArrowheads="1"/>
          </p:cNvSpPr>
          <p:nvPr/>
        </p:nvSpPr>
        <p:spPr bwMode="auto">
          <a:xfrm>
            <a:off x="228600" y="3886200"/>
            <a:ext cx="8748713" cy="1692771"/>
          </a:xfrm>
          <a:prstGeom prst="rect">
            <a:avLst/>
          </a:prstGeom>
          <a:noFill/>
          <a:ln w="9525">
            <a:noFill/>
            <a:miter lim="800000"/>
            <a:headEnd/>
            <a:tailEnd/>
          </a:ln>
        </p:spPr>
        <p:txBody>
          <a:bodyPr>
            <a:spAutoFit/>
          </a:bodyPr>
          <a:lstStyle/>
          <a:p>
            <a:pPr>
              <a:spcBef>
                <a:spcPct val="50000"/>
              </a:spcBef>
            </a:pPr>
            <a:r>
              <a:rPr lang="en-US" sz="1600" dirty="0">
                <a:ea typeface="MS PGothic" pitchFamily="34" charset="-128"/>
              </a:rPr>
              <a:t>Negative OLR anomalies (enhanced convection and precipitation, blue shading) </a:t>
            </a:r>
            <a:r>
              <a:rPr lang="en-US" sz="1600" dirty="0" smtClean="0">
                <a:ea typeface="MS PGothic" pitchFamily="34" charset="-128"/>
              </a:rPr>
              <a:t>was </a:t>
            </a:r>
            <a:r>
              <a:rPr lang="en-US" sz="1600" dirty="0">
                <a:ea typeface="MS PGothic" pitchFamily="34" charset="-128"/>
              </a:rPr>
              <a:t>observed </a:t>
            </a:r>
            <a:r>
              <a:rPr lang="en-US" sz="1600" dirty="0" smtClean="0">
                <a:ea typeface="MS PGothic" pitchFamily="34" charset="-128"/>
              </a:rPr>
              <a:t>over the central and eastern Sahel, parts of Sudan and Ethiopia, and in the vicinity of Lake Victoria.  Convection was also enhanced over the western Indian Ocean, the South Pacific Convergence Zone east of Australia, central South America, Central America and Mexico. </a:t>
            </a:r>
          </a:p>
          <a:p>
            <a:pPr>
              <a:spcBef>
                <a:spcPct val="50000"/>
              </a:spcBef>
            </a:pPr>
            <a:r>
              <a:rPr lang="en-US" sz="1600" dirty="0" smtClean="0">
                <a:ea typeface="MS PGothic" pitchFamily="34" charset="-128"/>
              </a:rPr>
              <a:t>Precipitation </a:t>
            </a:r>
            <a:r>
              <a:rPr lang="en-US" sz="1600" dirty="0">
                <a:ea typeface="MS PGothic" pitchFamily="34" charset="-128"/>
              </a:rPr>
              <a:t>was suppressed (orange-red shading) </a:t>
            </a:r>
            <a:r>
              <a:rPr lang="en-US" sz="1600" dirty="0" smtClean="0">
                <a:ea typeface="MS PGothic" pitchFamily="34" charset="-128"/>
              </a:rPr>
              <a:t>over Indonesia and portions of the western Pacific, as well eastern Indian Ocean.</a:t>
            </a:r>
            <a:endParaRPr lang="en-US" sz="1600" dirty="0">
              <a:ea typeface="MS PGothic" pitchFamily="34" charset="-128"/>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endalkachew.bekele\Desktop\seasonal\RA1uv850totanomonly_globe_sep201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8649" y="914400"/>
            <a:ext cx="8630551" cy="3657600"/>
          </a:xfrm>
          <a:prstGeom prst="rect">
            <a:avLst/>
          </a:prstGeom>
          <a:noFill/>
          <a:extLst>
            <a:ext uri="{909E8E84-426E-40DD-AFC4-6F175D3DCCD1}">
              <a14:hiddenFill xmlns:a14="http://schemas.microsoft.com/office/drawing/2010/main">
                <a:solidFill>
                  <a:srgbClr val="FFFFFF"/>
                </a:solidFill>
              </a14:hiddenFill>
            </a:ext>
          </a:extLst>
        </p:spPr>
      </p:pic>
      <p:sp>
        <p:nvSpPr>
          <p:cNvPr id="21506" name="TextBox 5"/>
          <p:cNvSpPr txBox="1">
            <a:spLocks noChangeArrowheads="1"/>
          </p:cNvSpPr>
          <p:nvPr/>
        </p:nvSpPr>
        <p:spPr bwMode="auto">
          <a:xfrm>
            <a:off x="2276475" y="300038"/>
            <a:ext cx="4581525" cy="461962"/>
          </a:xfrm>
          <a:prstGeom prst="rect">
            <a:avLst/>
          </a:prstGeom>
          <a:noFill/>
          <a:ln w="9525">
            <a:noFill/>
            <a:miter lim="800000"/>
            <a:headEnd/>
            <a:tailEnd/>
          </a:ln>
        </p:spPr>
        <p:txBody>
          <a:bodyPr wrap="none">
            <a:spAutoFit/>
          </a:bodyPr>
          <a:lstStyle/>
          <a:p>
            <a:r>
              <a:rPr lang="en-US" sz="2400" b="1">
                <a:latin typeface="Calibri" pitchFamily="34" charset="0"/>
              </a:rPr>
              <a:t>Low Level 850 mb Wind Anomaly</a:t>
            </a:r>
          </a:p>
        </p:txBody>
      </p:sp>
      <p:sp>
        <p:nvSpPr>
          <p:cNvPr id="21507" name="Text Box 752"/>
          <p:cNvSpPr txBox="1">
            <a:spLocks noChangeArrowheads="1"/>
          </p:cNvSpPr>
          <p:nvPr/>
        </p:nvSpPr>
        <p:spPr bwMode="auto">
          <a:xfrm>
            <a:off x="533400" y="4749225"/>
            <a:ext cx="8534400" cy="954107"/>
          </a:xfrm>
          <a:prstGeom prst="rect">
            <a:avLst/>
          </a:prstGeom>
          <a:noFill/>
          <a:ln w="9525">
            <a:noFill/>
            <a:miter lim="800000"/>
            <a:headEnd/>
            <a:tailEnd/>
          </a:ln>
        </p:spPr>
        <p:txBody>
          <a:bodyPr>
            <a:spAutoFit/>
          </a:bodyPr>
          <a:lstStyle/>
          <a:p>
            <a:pPr>
              <a:spcBef>
                <a:spcPct val="50000"/>
              </a:spcBef>
            </a:pPr>
            <a:r>
              <a:rPr lang="en-US" sz="1600" dirty="0">
                <a:ea typeface="MS PGothic" pitchFamily="34" charset="-128"/>
              </a:rPr>
              <a:t>Anomalous low-level </a:t>
            </a:r>
            <a:r>
              <a:rPr lang="en-US" sz="1600" dirty="0" smtClean="0">
                <a:ea typeface="MS PGothic" pitchFamily="34" charset="-128"/>
              </a:rPr>
              <a:t>westerly </a:t>
            </a:r>
            <a:r>
              <a:rPr lang="en-US" sz="1600" dirty="0">
                <a:ea typeface="MS PGothic" pitchFamily="34" charset="-128"/>
              </a:rPr>
              <a:t>winds were observed across the </a:t>
            </a:r>
            <a:r>
              <a:rPr lang="en-US" sz="1600" dirty="0" smtClean="0">
                <a:ea typeface="MS PGothic" pitchFamily="34" charset="-128"/>
              </a:rPr>
              <a:t>equatorial eastern Pacific, and equatorial Atlantic.</a:t>
            </a:r>
          </a:p>
          <a:p>
            <a:pPr>
              <a:spcBef>
                <a:spcPct val="50000"/>
              </a:spcBef>
            </a:pPr>
            <a:r>
              <a:rPr lang="en-US" sz="1600" dirty="0" smtClean="0">
                <a:ea typeface="MS PGothic" pitchFamily="34" charset="-128"/>
              </a:rPr>
              <a:t>Anomalous southeasterly winds were present across northern Indian Ocean.</a:t>
            </a:r>
            <a:endParaRPr lang="en-US" sz="1600" dirty="0">
              <a:ea typeface="MS PGothic" pitchFamily="34" charset="-128"/>
            </a:endParaRPr>
          </a:p>
        </p:txBody>
      </p:sp>
      <p:sp>
        <p:nvSpPr>
          <p:cNvPr id="11" name="Oval 24"/>
          <p:cNvSpPr>
            <a:spLocks noChangeArrowheads="1"/>
          </p:cNvSpPr>
          <p:nvPr/>
        </p:nvSpPr>
        <p:spPr bwMode="auto">
          <a:xfrm>
            <a:off x="5314048" y="1981200"/>
            <a:ext cx="1391551" cy="457200"/>
          </a:xfrm>
          <a:prstGeom prst="ellipse">
            <a:avLst/>
          </a:prstGeom>
          <a:noFill/>
          <a:ln w="20880">
            <a:solidFill>
              <a:srgbClr val="0000FF"/>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solidFill>
                <a:srgbClr val="0000FF"/>
              </a:solidFill>
              <a:latin typeface="Calibri" pitchFamily="34" charset="0"/>
            </a:endParaRPr>
          </a:p>
        </p:txBody>
      </p:sp>
      <p:sp>
        <p:nvSpPr>
          <p:cNvPr id="12" name="Oval 24"/>
          <p:cNvSpPr>
            <a:spLocks noChangeArrowheads="1"/>
          </p:cNvSpPr>
          <p:nvPr/>
        </p:nvSpPr>
        <p:spPr bwMode="auto">
          <a:xfrm>
            <a:off x="7600049" y="2057400"/>
            <a:ext cx="990600" cy="500418"/>
          </a:xfrm>
          <a:prstGeom prst="ellipse">
            <a:avLst/>
          </a:prstGeom>
          <a:noFill/>
          <a:ln w="20880">
            <a:solidFill>
              <a:srgbClr val="0000FF"/>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solidFill>
                <a:srgbClr val="0000FF"/>
              </a:solidFill>
              <a:latin typeface="Calibri" pitchFamily="34" charset="0"/>
            </a:endParaRPr>
          </a:p>
        </p:txBody>
      </p:sp>
      <p:sp>
        <p:nvSpPr>
          <p:cNvPr id="13" name="Oval 24"/>
          <p:cNvSpPr>
            <a:spLocks noChangeArrowheads="1"/>
          </p:cNvSpPr>
          <p:nvPr/>
        </p:nvSpPr>
        <p:spPr bwMode="auto">
          <a:xfrm>
            <a:off x="2418449" y="2057400"/>
            <a:ext cx="629551" cy="500418"/>
          </a:xfrm>
          <a:prstGeom prst="ellipse">
            <a:avLst/>
          </a:prstGeom>
          <a:noFill/>
          <a:ln w="20880">
            <a:solidFill>
              <a:srgbClr val="C00000"/>
            </a:solidFill>
            <a:miter lim="800000"/>
            <a:headEnd/>
            <a:tailEnd/>
          </a:ln>
        </p:spPr>
        <p:txBody>
          <a:bodyPr wrap="none" anchor="ctr"/>
          <a:lstStyle/>
          <a:p>
            <a:pPr eaLnBrk="0" hangingPunct="0">
              <a:lnSpc>
                <a:spcPts val="5338"/>
              </a:lnSpc>
              <a:buClr>
                <a:srgbClr val="000000"/>
              </a:buClr>
              <a:buSzPct val="100000"/>
              <a:buFont typeface="Times New Roman" pitchFamily="18" charset="0"/>
              <a:buNone/>
            </a:pPr>
            <a:endParaRPr lang="en-US">
              <a:solidFill>
                <a:srgbClr val="0000FF"/>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endalkachew.bekele\Desktop\seasonal\RA1uv200totanomonly_globe_sep2014.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066800"/>
            <a:ext cx="8630551" cy="3657600"/>
          </a:xfrm>
          <a:prstGeom prst="rect">
            <a:avLst/>
          </a:prstGeom>
          <a:noFill/>
          <a:extLst>
            <a:ext uri="{909E8E84-426E-40DD-AFC4-6F175D3DCCD1}">
              <a14:hiddenFill xmlns:a14="http://schemas.microsoft.com/office/drawing/2010/main">
                <a:solidFill>
                  <a:srgbClr val="FFFFFF"/>
                </a:solidFill>
              </a14:hiddenFill>
            </a:ext>
          </a:extLst>
        </p:spPr>
      </p:pic>
      <p:sp>
        <p:nvSpPr>
          <p:cNvPr id="22529" name="TextBox 5"/>
          <p:cNvSpPr txBox="1">
            <a:spLocks noChangeArrowheads="1"/>
          </p:cNvSpPr>
          <p:nvPr/>
        </p:nvSpPr>
        <p:spPr bwMode="auto">
          <a:xfrm>
            <a:off x="2276475" y="300038"/>
            <a:ext cx="4687888" cy="461962"/>
          </a:xfrm>
          <a:prstGeom prst="rect">
            <a:avLst/>
          </a:prstGeom>
          <a:noFill/>
          <a:ln w="9525">
            <a:noFill/>
            <a:miter lim="800000"/>
            <a:headEnd/>
            <a:tailEnd/>
          </a:ln>
        </p:spPr>
        <p:txBody>
          <a:bodyPr wrap="none">
            <a:spAutoFit/>
          </a:bodyPr>
          <a:lstStyle/>
          <a:p>
            <a:r>
              <a:rPr lang="en-US" sz="2400" b="1">
                <a:latin typeface="Calibri" pitchFamily="34" charset="0"/>
              </a:rPr>
              <a:t>Upper Level 200 mb Wind Anomaly</a:t>
            </a:r>
          </a:p>
        </p:txBody>
      </p:sp>
      <p:sp>
        <p:nvSpPr>
          <p:cNvPr id="5" name="Text Box 752"/>
          <p:cNvSpPr txBox="1">
            <a:spLocks noChangeArrowheads="1"/>
          </p:cNvSpPr>
          <p:nvPr/>
        </p:nvSpPr>
        <p:spPr bwMode="auto">
          <a:xfrm>
            <a:off x="457200" y="4843046"/>
            <a:ext cx="8534400" cy="338554"/>
          </a:xfrm>
          <a:prstGeom prst="rect">
            <a:avLst/>
          </a:prstGeom>
          <a:noFill/>
          <a:ln w="9525">
            <a:noFill/>
            <a:miter lim="800000"/>
            <a:headEnd/>
            <a:tailEnd/>
          </a:ln>
        </p:spPr>
        <p:txBody>
          <a:bodyPr>
            <a:spAutoFit/>
          </a:bodyPr>
          <a:lstStyle/>
          <a:p>
            <a:pPr>
              <a:spcBef>
                <a:spcPct val="50000"/>
              </a:spcBef>
            </a:pPr>
            <a:r>
              <a:rPr lang="en-US" sz="1600" dirty="0">
                <a:ea typeface="MS PGothic" pitchFamily="34" charset="-128"/>
              </a:rPr>
              <a:t>Near average upper-level (200-hPa) wind anomalies were observed over most of the Pacific.</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cpc.ncep.noaa.gov/products/people/wd52qz/mjoindex/index/diagram_40days_forecast_GEFS_membera.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143000"/>
            <a:ext cx="4572000" cy="45720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awcr.gov.au/staff/mwheeler/maproom/RMM/phase.Last40days.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468" y="1219200"/>
            <a:ext cx="4234132" cy="4572000"/>
          </a:xfrm>
          <a:prstGeom prst="rect">
            <a:avLst/>
          </a:prstGeom>
          <a:noFill/>
          <a:extLst>
            <a:ext uri="{909E8E84-426E-40DD-AFC4-6F175D3DCCD1}">
              <a14:hiddenFill xmlns:a14="http://schemas.microsoft.com/office/drawing/2010/main">
                <a:solidFill>
                  <a:srgbClr val="FFFFFF"/>
                </a:solidFill>
              </a14:hiddenFill>
            </a:ext>
          </a:extLst>
        </p:spPr>
      </p:pic>
      <p:sp>
        <p:nvSpPr>
          <p:cNvPr id="23553" name="Text Box 7"/>
          <p:cNvSpPr txBox="1">
            <a:spLocks noChangeArrowheads="1"/>
          </p:cNvSpPr>
          <p:nvPr/>
        </p:nvSpPr>
        <p:spPr bwMode="auto">
          <a:xfrm>
            <a:off x="152400" y="2743200"/>
            <a:ext cx="914400" cy="396875"/>
          </a:xfrm>
          <a:prstGeom prst="rect">
            <a:avLst/>
          </a:prstGeom>
          <a:noFill/>
          <a:ln w="9525">
            <a:noFill/>
            <a:miter lim="800000"/>
            <a:headEnd/>
            <a:tailEnd/>
          </a:ln>
        </p:spPr>
        <p:txBody>
          <a:bodyPr>
            <a:spAutoFit/>
          </a:bodyPr>
          <a:lstStyle/>
          <a:p>
            <a:pPr algn="ctr">
              <a:spcBef>
                <a:spcPct val="50000"/>
              </a:spcBef>
            </a:pPr>
            <a:r>
              <a:rPr lang="en-US" sz="2000" b="1">
                <a:solidFill>
                  <a:schemeClr val="bg1"/>
                </a:solidFill>
                <a:latin typeface="Times New Roman" pitchFamily="18" charset="0"/>
              </a:rPr>
              <a:t>Time</a:t>
            </a:r>
          </a:p>
        </p:txBody>
      </p:sp>
      <p:sp>
        <p:nvSpPr>
          <p:cNvPr id="23554" name="Line 8"/>
          <p:cNvSpPr>
            <a:spLocks noChangeShapeType="1"/>
          </p:cNvSpPr>
          <p:nvPr/>
        </p:nvSpPr>
        <p:spPr bwMode="auto">
          <a:xfrm flipH="1">
            <a:off x="609600" y="3124200"/>
            <a:ext cx="0" cy="838200"/>
          </a:xfrm>
          <a:prstGeom prst="line">
            <a:avLst/>
          </a:prstGeom>
          <a:noFill/>
          <a:ln w="28575">
            <a:solidFill>
              <a:schemeClr val="bg1"/>
            </a:solidFill>
            <a:round/>
            <a:headEnd/>
            <a:tailEnd type="triangle" w="med" len="med"/>
          </a:ln>
        </p:spPr>
        <p:txBody>
          <a:bodyPr/>
          <a:lstStyle/>
          <a:p>
            <a:endParaRPr lang="en-US"/>
          </a:p>
        </p:txBody>
      </p:sp>
      <p:sp>
        <p:nvSpPr>
          <p:cNvPr id="23555" name="Text Box 5"/>
          <p:cNvSpPr txBox="1">
            <a:spLocks noChangeArrowheads="1"/>
          </p:cNvSpPr>
          <p:nvPr/>
        </p:nvSpPr>
        <p:spPr bwMode="auto">
          <a:xfrm>
            <a:off x="1905000" y="6461125"/>
            <a:ext cx="2301875" cy="396875"/>
          </a:xfrm>
          <a:prstGeom prst="rect">
            <a:avLst/>
          </a:prstGeom>
          <a:noFill/>
          <a:ln w="9525">
            <a:noFill/>
            <a:miter lim="800000"/>
            <a:headEnd/>
            <a:tailEnd/>
          </a:ln>
        </p:spPr>
        <p:txBody>
          <a:bodyPr>
            <a:spAutoFit/>
          </a:bodyPr>
          <a:lstStyle/>
          <a:p>
            <a:pPr algn="ctr"/>
            <a:r>
              <a:rPr lang="en-US" sz="2000" b="1">
                <a:solidFill>
                  <a:schemeClr val="bg1"/>
                </a:solidFill>
                <a:latin typeface="Times New Roman" pitchFamily="18" charset="0"/>
              </a:rPr>
              <a:t>Longitude</a:t>
            </a:r>
          </a:p>
        </p:txBody>
      </p:sp>
      <p:sp>
        <p:nvSpPr>
          <p:cNvPr id="23556" name="TextBox 2"/>
          <p:cNvSpPr txBox="1">
            <a:spLocks noChangeArrowheads="1"/>
          </p:cNvSpPr>
          <p:nvPr/>
        </p:nvSpPr>
        <p:spPr bwMode="auto">
          <a:xfrm>
            <a:off x="1447800" y="304800"/>
            <a:ext cx="6213111" cy="523220"/>
          </a:xfrm>
          <a:prstGeom prst="rect">
            <a:avLst/>
          </a:prstGeom>
          <a:noFill/>
          <a:ln w="9525">
            <a:noFill/>
            <a:miter lim="800000"/>
            <a:headEnd/>
            <a:tailEnd/>
          </a:ln>
        </p:spPr>
        <p:txBody>
          <a:bodyPr wrap="none">
            <a:spAutoFit/>
          </a:bodyPr>
          <a:lstStyle/>
          <a:p>
            <a:r>
              <a:rPr lang="en-US" sz="2800" dirty="0">
                <a:latin typeface="Calibri" pitchFamily="34" charset="0"/>
              </a:rPr>
              <a:t>Monitoring the Madden Julian </a:t>
            </a:r>
            <a:r>
              <a:rPr lang="en-US" sz="2800" dirty="0" smtClean="0">
                <a:latin typeface="Calibri" pitchFamily="34" charset="0"/>
              </a:rPr>
              <a:t>Oscillation</a:t>
            </a:r>
            <a:endParaRPr lang="en-US" sz="2800" dirty="0">
              <a:solidFill>
                <a:srgbClr val="0000FF"/>
              </a:solidFill>
              <a:latin typeface="Calibri" pitchFamily="34" charset="0"/>
            </a:endParaRPr>
          </a:p>
        </p:txBody>
      </p:sp>
      <p:sp>
        <p:nvSpPr>
          <p:cNvPr id="23557" name="TextBox 1"/>
          <p:cNvSpPr txBox="1">
            <a:spLocks noChangeArrowheads="1"/>
          </p:cNvSpPr>
          <p:nvPr/>
        </p:nvSpPr>
        <p:spPr bwMode="auto">
          <a:xfrm>
            <a:off x="152400" y="5867400"/>
            <a:ext cx="8763000" cy="646331"/>
          </a:xfrm>
          <a:prstGeom prst="rect">
            <a:avLst/>
          </a:prstGeom>
          <a:noFill/>
          <a:ln w="9525">
            <a:noFill/>
            <a:miter lim="800000"/>
            <a:headEnd/>
            <a:tailEnd/>
          </a:ln>
        </p:spPr>
        <p:txBody>
          <a:bodyPr>
            <a:spAutoFit/>
          </a:bodyPr>
          <a:lstStyle/>
          <a:p>
            <a:r>
              <a:rPr lang="en-US" dirty="0" smtClean="0">
                <a:latin typeface="Calibri" pitchFamily="34" charset="0"/>
              </a:rPr>
              <a:t>The amplitude of the MJO index remained low over the past week(left </a:t>
            </a:r>
            <a:r>
              <a:rPr lang="en-US" dirty="0">
                <a:latin typeface="Calibri" pitchFamily="34" charset="0"/>
              </a:rPr>
              <a:t>panel). The ensemble GFS forecast indicates </a:t>
            </a:r>
            <a:r>
              <a:rPr lang="en-US" dirty="0" smtClean="0">
                <a:latin typeface="Calibri" pitchFamily="34" charset="0"/>
              </a:rPr>
              <a:t>strengthening of the MJO </a:t>
            </a:r>
            <a:r>
              <a:rPr lang="en-US" dirty="0">
                <a:latin typeface="Calibri" pitchFamily="34" charset="0"/>
              </a:rPr>
              <a:t>signal </a:t>
            </a:r>
            <a:r>
              <a:rPr lang="en-US" smtClean="0">
                <a:latin typeface="Calibri" pitchFamily="34" charset="0"/>
              </a:rPr>
              <a:t>during week-1. </a:t>
            </a:r>
            <a:r>
              <a:rPr lang="en-US" dirty="0" smtClean="0">
                <a:latin typeface="Calibri" pitchFamily="34" charset="0"/>
              </a:rPr>
              <a:t>(</a:t>
            </a:r>
            <a:r>
              <a:rPr lang="en-US" dirty="0">
                <a:latin typeface="Calibri" pitchFamily="34" charset="0"/>
              </a:rPr>
              <a:t>right panel). </a:t>
            </a:r>
          </a:p>
        </p:txBody>
      </p:sp>
    </p:spTree>
    <p:extLst>
      <p:ext uri="{BB962C8B-B14F-4D97-AF65-F5344CB8AC3E}">
        <p14:creationId xmlns:p14="http://schemas.microsoft.com/office/powerpoint/2010/main" val="4021605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http://www.cpc.ncep.noaa.gov/products/GODAS/ocean_briefing_new/mnth_sst_ind_xy_box.gif"/>
          <p:cNvPicPr>
            <a:picLocks noChangeAspect="1" noChangeArrowheads="1"/>
          </p:cNvPicPr>
          <p:nvPr/>
        </p:nvPicPr>
        <p:blipFill rotWithShape="1">
          <a:blip r:embed="rId2">
            <a:extLst>
              <a:ext uri="{28A0092B-C50C-407E-A947-70E740481C1C}">
                <a14:useLocalDpi xmlns:a14="http://schemas.microsoft.com/office/drawing/2010/main" val="0"/>
              </a:ext>
            </a:extLst>
          </a:blip>
          <a:srcRect t="3731" r="20820" b="44208"/>
          <a:stretch/>
        </p:blipFill>
        <p:spPr bwMode="auto">
          <a:xfrm>
            <a:off x="5097508" y="1277112"/>
            <a:ext cx="3513092" cy="299008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http://origin.cpc.ncep.noaa.gov/products/people/zzhu/HU_mnth_IndianOcean_Index_10yr.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486" y="676656"/>
            <a:ext cx="4068714" cy="5266944"/>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3"/>
          <p:cNvSpPr txBox="1">
            <a:spLocks noChangeArrowheads="1"/>
          </p:cNvSpPr>
          <p:nvPr/>
        </p:nvSpPr>
        <p:spPr>
          <a:xfrm>
            <a:off x="457200" y="76200"/>
            <a:ext cx="8229600" cy="717550"/>
          </a:xfrm>
          <a:prstGeom prst="rect">
            <a:avLst/>
          </a:prstGeom>
        </p:spPr>
        <p:txBody>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eaLnBrk="1" hangingPunct="1">
              <a:lnSpc>
                <a:spcPts val="4363"/>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GB" altLang="en-US" sz="2400" b="1" u="sng" smtClean="0"/>
              <a:t>Evolution of Indian Ocean SST Indices</a:t>
            </a:r>
            <a:endParaRPr lang="en-GB" altLang="en-US" sz="2400" b="1" u="sng" dirty="0" smtClean="0"/>
          </a:p>
        </p:txBody>
      </p:sp>
      <p:sp>
        <p:nvSpPr>
          <p:cNvPr id="14" name="Line 5"/>
          <p:cNvSpPr>
            <a:spLocks noChangeShapeType="1"/>
          </p:cNvSpPr>
          <p:nvPr/>
        </p:nvSpPr>
        <p:spPr bwMode="auto">
          <a:xfrm flipV="1">
            <a:off x="4572000" y="2133600"/>
            <a:ext cx="1523999" cy="838200"/>
          </a:xfrm>
          <a:prstGeom prst="line">
            <a:avLst/>
          </a:prstGeom>
          <a:noFill/>
          <a:ln w="28440">
            <a:solidFill>
              <a:srgbClr val="0000FF"/>
            </a:solidFill>
            <a:miter lim="800000"/>
            <a:headEnd/>
            <a:tailEnd type="triangle" w="med" len="med"/>
          </a:ln>
          <a:extLst>
            <a:ext uri="{909E8E84-426E-40DD-AFC4-6F175D3DCCD1}">
              <a14:hiddenFill xmlns:a14="http://schemas.microsoft.com/office/drawing/2010/main">
                <a:noFill/>
              </a14:hiddenFill>
            </a:ext>
          </a:extLst>
        </p:spPr>
        <p:txBody>
          <a:bodyPr/>
          <a:lstStyle/>
          <a:p>
            <a:endParaRPr lang="en-US"/>
          </a:p>
        </p:txBody>
      </p:sp>
      <p:cxnSp>
        <p:nvCxnSpPr>
          <p:cNvPr id="15" name="Straight Arrow Connector 14"/>
          <p:cNvCxnSpPr/>
          <p:nvPr/>
        </p:nvCxnSpPr>
        <p:spPr bwMode="auto">
          <a:xfrm>
            <a:off x="4572000" y="1295400"/>
            <a:ext cx="2627313" cy="685800"/>
          </a:xfrm>
          <a:prstGeom prst="straightConnector1">
            <a:avLst/>
          </a:prstGeom>
          <a:ln>
            <a:solidFill>
              <a:srgbClr val="C00000"/>
            </a:solidFill>
            <a:headEnd type="none" w="med" len="med"/>
            <a:tailEnd type="arrow"/>
          </a:ln>
        </p:spPr>
        <p:style>
          <a:lnRef idx="2">
            <a:schemeClr val="dk1"/>
          </a:lnRef>
          <a:fillRef idx="0">
            <a:schemeClr val="dk1"/>
          </a:fillRef>
          <a:effectRef idx="1">
            <a:schemeClr val="dk1"/>
          </a:effectRef>
          <a:fontRef idx="minor">
            <a:schemeClr val="tx1"/>
          </a:fontRef>
        </p:style>
      </p:cxnSp>
      <p:sp>
        <p:nvSpPr>
          <p:cNvPr id="16" name="TextBox 1"/>
          <p:cNvSpPr txBox="1">
            <a:spLocks noChangeArrowheads="1"/>
          </p:cNvSpPr>
          <p:nvPr/>
        </p:nvSpPr>
        <p:spPr bwMode="auto">
          <a:xfrm>
            <a:off x="4724400" y="4419600"/>
            <a:ext cx="4268787" cy="1477328"/>
          </a:xfrm>
          <a:prstGeom prst="rect">
            <a:avLst/>
          </a:prstGeom>
          <a:noFill/>
          <a:ln w="9525">
            <a:noFill/>
            <a:miter lim="800000"/>
            <a:headEnd/>
            <a:tailEnd/>
          </a:ln>
        </p:spPr>
        <p:txBody>
          <a:bodyPr wrap="square">
            <a:spAutoFit/>
          </a:bodyPr>
          <a:lstStyle/>
          <a:p>
            <a:pPr marL="285750" indent="-285750">
              <a:buFont typeface="Arial" panose="020B0604020202020204" pitchFamily="34" charset="0"/>
              <a:buChar char="•"/>
            </a:pPr>
            <a:r>
              <a:rPr lang="en-US" dirty="0">
                <a:latin typeface="Calibri" pitchFamily="34" charset="0"/>
              </a:rPr>
              <a:t>The Indian Ocean Dipole (IOD) has returned to neutral values over the last </a:t>
            </a:r>
            <a:r>
              <a:rPr lang="en-US" dirty="0" smtClean="0">
                <a:latin typeface="Calibri" pitchFamily="34" charset="0"/>
              </a:rPr>
              <a:t>month</a:t>
            </a:r>
          </a:p>
          <a:p>
            <a:pPr marL="285750" indent="-285750">
              <a:buFont typeface="Arial" panose="020B0604020202020204" pitchFamily="34" charset="0"/>
              <a:buChar char="•"/>
            </a:pPr>
            <a:r>
              <a:rPr lang="en-US" dirty="0" smtClean="0"/>
              <a:t>The </a:t>
            </a:r>
            <a:r>
              <a:rPr lang="en-US" dirty="0"/>
              <a:t>latest weekly index value </a:t>
            </a:r>
            <a:r>
              <a:rPr lang="en-US" dirty="0" smtClean="0"/>
              <a:t>as of  14 September 2014 </a:t>
            </a:r>
            <a:r>
              <a:rPr lang="en-US" dirty="0"/>
              <a:t>is –</a:t>
            </a:r>
            <a:r>
              <a:rPr lang="en-US" dirty="0" smtClean="0"/>
              <a:t>0.3 </a:t>
            </a:r>
            <a:r>
              <a:rPr lang="en-US" dirty="0"/>
              <a:t>°</a:t>
            </a:r>
            <a:r>
              <a:rPr lang="en-US" dirty="0" smtClean="0"/>
              <a:t>C</a:t>
            </a:r>
            <a:endParaRPr lang="en-US" dirty="0">
              <a:latin typeface="Calibri" pitchFamily="34" charset="0"/>
            </a:endParaRPr>
          </a:p>
        </p:txBody>
      </p:sp>
    </p:spTree>
    <p:extLst>
      <p:ext uri="{BB962C8B-B14F-4D97-AF65-F5344CB8AC3E}">
        <p14:creationId xmlns:p14="http://schemas.microsoft.com/office/powerpoint/2010/main" val="1492156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36788</TotalTime>
  <Words>1311</Words>
  <Application>Microsoft Office PowerPoint</Application>
  <PresentationFormat>On-screen Show (4:3)</PresentationFormat>
  <Paragraphs>175</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Consolidated Seasonal Rainfall Guidance for Global Tropics, October 2014 Initial Conditions Issued  14 October 2014</vt:lpstr>
      <vt:lpstr>CPC ENSO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 of State of the Global Climate in September 2014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Wassila Thiaw</dc:creator>
  <cp:lastModifiedBy>Vadlamani Kumar</cp:lastModifiedBy>
  <cp:revision>689</cp:revision>
  <cp:lastPrinted>2013-07-09T11:07:50Z</cp:lastPrinted>
  <dcterms:created xsi:type="dcterms:W3CDTF">2012-10-09T10:02:59Z</dcterms:created>
  <dcterms:modified xsi:type="dcterms:W3CDTF">2014-11-07T15:55:08Z</dcterms:modified>
</cp:coreProperties>
</file>