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9" r:id="rId2"/>
    <p:sldId id="260" r:id="rId3"/>
    <p:sldId id="351" r:id="rId4"/>
    <p:sldId id="263" r:id="rId5"/>
    <p:sldId id="313" r:id="rId6"/>
    <p:sldId id="274" r:id="rId7"/>
    <p:sldId id="278" r:id="rId8"/>
    <p:sldId id="280" r:id="rId9"/>
    <p:sldId id="294" r:id="rId10"/>
    <p:sldId id="282" r:id="rId11"/>
    <p:sldId id="283" r:id="rId12"/>
    <p:sldId id="285" r:id="rId13"/>
    <p:sldId id="270" r:id="rId14"/>
    <p:sldId id="314" r:id="rId15"/>
    <p:sldId id="276" r:id="rId16"/>
    <p:sldId id="272" r:id="rId17"/>
    <p:sldId id="268" r:id="rId18"/>
    <p:sldId id="292" r:id="rId19"/>
    <p:sldId id="316" r:id="rId20"/>
    <p:sldId id="318" r:id="rId21"/>
    <p:sldId id="320" r:id="rId22"/>
    <p:sldId id="287" r:id="rId23"/>
    <p:sldId id="296" r:id="rId24"/>
    <p:sldId id="298" r:id="rId25"/>
    <p:sldId id="266" r:id="rId26"/>
    <p:sldId id="322" r:id="rId27"/>
    <p:sldId id="324" r:id="rId28"/>
    <p:sldId id="325" r:id="rId29"/>
    <p:sldId id="326" r:id="rId30"/>
    <p:sldId id="330" r:id="rId31"/>
    <p:sldId id="331" r:id="rId32"/>
    <p:sldId id="334" r:id="rId33"/>
    <p:sldId id="335" r:id="rId34"/>
    <p:sldId id="338" r:id="rId35"/>
    <p:sldId id="336" r:id="rId36"/>
    <p:sldId id="337" r:id="rId37"/>
    <p:sldId id="344" r:id="rId38"/>
    <p:sldId id="339" r:id="rId39"/>
    <p:sldId id="340" r:id="rId40"/>
    <p:sldId id="341" r:id="rId41"/>
    <p:sldId id="342" r:id="rId42"/>
    <p:sldId id="343" r:id="rId43"/>
    <p:sldId id="345" r:id="rId44"/>
    <p:sldId id="346" r:id="rId45"/>
    <p:sldId id="347" r:id="rId46"/>
    <p:sldId id="348" r:id="rId47"/>
    <p:sldId id="349" r:id="rId48"/>
    <p:sldId id="35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5" d="100"/>
          <a:sy n="85" d="100"/>
        </p:scale>
        <p:origin x="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B438D-6053-473E-9BAF-F103B5AA2EBC}" type="datetimeFigureOut">
              <a:rPr lang="en-US" smtClean="0"/>
              <a:t>11/19/2015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33749-0F56-4433-B7B4-D4770D0EF826}" type="slidenum">
              <a:rPr lang="en-US" smtClean="0"/>
              <a:t>‹#›</a:t>
            </a:fld>
            <a:endParaRPr lang="en-US"/>
          </a:p>
        </p:txBody>
      </p:sp>
    </p:spTree>
    <p:extLst>
      <p:ext uri="{BB962C8B-B14F-4D97-AF65-F5344CB8AC3E}">
        <p14:creationId xmlns:p14="http://schemas.microsoft.com/office/powerpoint/2010/main" val="2384027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50480-3D2C-4348-8DAA-995B64C53D9D}" type="slidenum">
              <a:rPr lang="en-US" smtClean="0"/>
              <a:pPr/>
              <a:t>16</a:t>
            </a:fld>
            <a:endParaRPr lang="en-US"/>
          </a:p>
        </p:txBody>
      </p:sp>
    </p:spTree>
    <p:extLst>
      <p:ext uri="{BB962C8B-B14F-4D97-AF65-F5344CB8AC3E}">
        <p14:creationId xmlns:p14="http://schemas.microsoft.com/office/powerpoint/2010/main" val="3147845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climatology estimated with simple averaging always produces jagged time-series and differ up to  20% with the climatology estimated with spectral approach.</a:t>
            </a:r>
          </a:p>
          <a:p>
            <a:endParaRPr lang="en-US" dirty="0"/>
          </a:p>
        </p:txBody>
      </p:sp>
      <p:sp>
        <p:nvSpPr>
          <p:cNvPr id="4" name="Slide Number Placeholder 3"/>
          <p:cNvSpPr>
            <a:spLocks noGrp="1"/>
          </p:cNvSpPr>
          <p:nvPr>
            <p:ph type="sldNum" sz="quarter" idx="10"/>
          </p:nvPr>
        </p:nvSpPr>
        <p:spPr/>
        <p:txBody>
          <a:bodyPr/>
          <a:lstStyle/>
          <a:p>
            <a:fld id="{4924C4FF-50CE-3E42-A291-030B78F212F9}" type="slidenum">
              <a:rPr lang="en-US" smtClean="0"/>
              <a:t>40</a:t>
            </a:fld>
            <a:endParaRPr lang="en-US"/>
          </a:p>
        </p:txBody>
      </p:sp>
    </p:spTree>
    <p:extLst>
      <p:ext uri="{BB962C8B-B14F-4D97-AF65-F5344CB8AC3E}">
        <p14:creationId xmlns:p14="http://schemas.microsoft.com/office/powerpoint/2010/main" val="2295266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4C4FF-50CE-3E42-A291-030B78F212F9}" type="slidenum">
              <a:rPr lang="en-US" smtClean="0"/>
              <a:t>41</a:t>
            </a:fld>
            <a:endParaRPr lang="en-US"/>
          </a:p>
        </p:txBody>
      </p:sp>
    </p:spTree>
    <p:extLst>
      <p:ext uri="{BB962C8B-B14F-4D97-AF65-F5344CB8AC3E}">
        <p14:creationId xmlns:p14="http://schemas.microsoft.com/office/powerpoint/2010/main" val="2445208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area-averaged cross-validation error, the truncation parameter H=4 will produce optimal climatology.</a:t>
            </a:r>
          </a:p>
          <a:p>
            <a:r>
              <a:rPr lang="en-US" baseline="0" dirty="0" smtClean="0"/>
              <a:t>That means we need to consider 9 (2*H+1) parameters with spectral method compared to usual 12 parameters with simple averaging. </a:t>
            </a:r>
          </a:p>
          <a:p>
            <a:endParaRPr lang="en-US" dirty="0"/>
          </a:p>
        </p:txBody>
      </p:sp>
      <p:sp>
        <p:nvSpPr>
          <p:cNvPr id="4" name="Slide Number Placeholder 3"/>
          <p:cNvSpPr>
            <a:spLocks noGrp="1"/>
          </p:cNvSpPr>
          <p:nvPr>
            <p:ph type="sldNum" sz="quarter" idx="10"/>
          </p:nvPr>
        </p:nvSpPr>
        <p:spPr/>
        <p:txBody>
          <a:bodyPr/>
          <a:lstStyle/>
          <a:p>
            <a:fld id="{4924C4FF-50CE-3E42-A291-030B78F212F9}" type="slidenum">
              <a:rPr lang="en-US" smtClean="0"/>
              <a:t>42</a:t>
            </a:fld>
            <a:endParaRPr lang="en-US"/>
          </a:p>
        </p:txBody>
      </p:sp>
    </p:spTree>
    <p:extLst>
      <p:ext uri="{BB962C8B-B14F-4D97-AF65-F5344CB8AC3E}">
        <p14:creationId xmlns:p14="http://schemas.microsoft.com/office/powerpoint/2010/main" val="1004631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truncation parameter</a:t>
            </a:r>
            <a:r>
              <a:rPr lang="en-US" baseline="0" dirty="0" smtClean="0"/>
              <a:t> H based on sum-squared </a:t>
            </a:r>
            <a:r>
              <a:rPr lang="en-US" dirty="0" smtClean="0"/>
              <a:t>Based on</a:t>
            </a:r>
            <a:r>
              <a:rPr lang="en-US" baseline="0" dirty="0" smtClean="0"/>
              <a:t> sum-squared cross-validation error.</a:t>
            </a:r>
          </a:p>
          <a:p>
            <a:r>
              <a:rPr lang="en-US" baseline="0" dirty="0" smtClean="0"/>
              <a:t>We will need “2*H+1” parameters to construct the spectral climatology compared to fixed 366 parameters using the simple averaging.</a:t>
            </a:r>
          </a:p>
          <a:p>
            <a:r>
              <a:rPr lang="en-US" baseline="0" dirty="0" smtClean="0"/>
              <a:t>since H&lt;=9, “2*H+1” is always less than 19.</a:t>
            </a:r>
          </a:p>
          <a:p>
            <a:r>
              <a:rPr lang="en-US" baseline="0" dirty="0" smtClean="0"/>
              <a:t>Note: In the higher latitudes, the total column soil-moisture looks like a step-function, therefore we need higher H to resolve them.</a:t>
            </a:r>
          </a:p>
        </p:txBody>
      </p:sp>
      <p:sp>
        <p:nvSpPr>
          <p:cNvPr id="4" name="Slide Number Placeholder 3"/>
          <p:cNvSpPr>
            <a:spLocks noGrp="1"/>
          </p:cNvSpPr>
          <p:nvPr>
            <p:ph type="sldNum" sz="quarter" idx="10"/>
          </p:nvPr>
        </p:nvSpPr>
        <p:spPr/>
        <p:txBody>
          <a:bodyPr/>
          <a:lstStyle/>
          <a:p>
            <a:fld id="{4924C4FF-50CE-3E42-A291-030B78F212F9}" type="slidenum">
              <a:rPr lang="en-US" smtClean="0"/>
              <a:t>43</a:t>
            </a:fld>
            <a:endParaRPr lang="en-US"/>
          </a:p>
        </p:txBody>
      </p:sp>
    </p:spTree>
    <p:extLst>
      <p:ext uri="{BB962C8B-B14F-4D97-AF65-F5344CB8AC3E}">
        <p14:creationId xmlns:p14="http://schemas.microsoft.com/office/powerpoint/2010/main" val="1550258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RMSE differences in top-layer soil moisture climatology between spectral method and simple averaging are shown above.</a:t>
            </a:r>
          </a:p>
          <a:p>
            <a:r>
              <a:rPr lang="en-US" baseline="0" dirty="0" smtClean="0"/>
              <a:t>In both the approaches, the climatology is estimated based on 30-years of data from 1980-2009.</a:t>
            </a:r>
          </a:p>
        </p:txBody>
      </p:sp>
      <p:sp>
        <p:nvSpPr>
          <p:cNvPr id="4" name="Slide Number Placeholder 3"/>
          <p:cNvSpPr>
            <a:spLocks noGrp="1"/>
          </p:cNvSpPr>
          <p:nvPr>
            <p:ph type="sldNum" sz="quarter" idx="10"/>
          </p:nvPr>
        </p:nvSpPr>
        <p:spPr/>
        <p:txBody>
          <a:bodyPr/>
          <a:lstStyle/>
          <a:p>
            <a:fld id="{4924C4FF-50CE-3E42-A291-030B78F212F9}" type="slidenum">
              <a:rPr lang="en-US" smtClean="0"/>
              <a:t>44</a:t>
            </a:fld>
            <a:endParaRPr lang="en-US"/>
          </a:p>
        </p:txBody>
      </p:sp>
    </p:spTree>
    <p:extLst>
      <p:ext uri="{BB962C8B-B14F-4D97-AF65-F5344CB8AC3E}">
        <p14:creationId xmlns:p14="http://schemas.microsoft.com/office/powerpoint/2010/main" val="3149092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climatology estimated with simple averaging always produces jagged time-series and differ up to  20% with the climatology estimated with spectral approach.</a:t>
            </a:r>
          </a:p>
          <a:p>
            <a:endParaRPr lang="en-US" dirty="0"/>
          </a:p>
        </p:txBody>
      </p:sp>
      <p:sp>
        <p:nvSpPr>
          <p:cNvPr id="4" name="Slide Number Placeholder 3"/>
          <p:cNvSpPr>
            <a:spLocks noGrp="1"/>
          </p:cNvSpPr>
          <p:nvPr>
            <p:ph type="sldNum" sz="quarter" idx="10"/>
          </p:nvPr>
        </p:nvSpPr>
        <p:spPr/>
        <p:txBody>
          <a:bodyPr/>
          <a:lstStyle/>
          <a:p>
            <a:fld id="{4924C4FF-50CE-3E42-A291-030B78F212F9}" type="slidenum">
              <a:rPr lang="en-US" smtClean="0"/>
              <a:t>45</a:t>
            </a:fld>
            <a:endParaRPr lang="en-US"/>
          </a:p>
        </p:txBody>
      </p:sp>
    </p:spTree>
    <p:extLst>
      <p:ext uri="{BB962C8B-B14F-4D97-AF65-F5344CB8AC3E}">
        <p14:creationId xmlns:p14="http://schemas.microsoft.com/office/powerpoint/2010/main" val="1164152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4C4FF-50CE-3E42-A291-030B78F212F9}" type="slidenum">
              <a:rPr lang="en-US" smtClean="0"/>
              <a:t>46</a:t>
            </a:fld>
            <a:endParaRPr lang="en-US"/>
          </a:p>
        </p:txBody>
      </p:sp>
    </p:spTree>
    <p:extLst>
      <p:ext uri="{BB962C8B-B14F-4D97-AF65-F5344CB8AC3E}">
        <p14:creationId xmlns:p14="http://schemas.microsoft.com/office/powerpoint/2010/main" val="244334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0" y="304800"/>
            <a:ext cx="0" cy="0"/>
          </a:xfrm>
          <a:ln/>
        </p:spPr>
      </p:sp>
      <p:sp>
        <p:nvSpPr>
          <p:cNvPr id="7171" name="Rectangle 3"/>
          <p:cNvSpPr txBox="1">
            <a:spLocks noGrp="1" noChangeArrowheads="1"/>
          </p:cNvSpPr>
          <p:nvPr>
            <p:ph type="body" idx="1"/>
          </p:nvPr>
        </p:nvSpPr>
        <p:spPr>
          <a:noFill/>
        </p:spPr>
        <p:txBody>
          <a:bodyPr wrap="none" lIns="16265" tIns="8133" rIns="16265" bIns="8133" anchor="ctr"/>
          <a:lstStyle/>
          <a:p>
            <a:endParaRPr lang="en-US" altLang="en-US" smtClean="0"/>
          </a:p>
        </p:txBody>
      </p:sp>
    </p:spTree>
    <p:extLst>
      <p:ext uri="{BB962C8B-B14F-4D97-AF65-F5344CB8AC3E}">
        <p14:creationId xmlns:p14="http://schemas.microsoft.com/office/powerpoint/2010/main" val="242562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0" y="304800"/>
            <a:ext cx="0" cy="0"/>
          </a:xfrm>
          <a:ln/>
        </p:spPr>
      </p:sp>
      <p:sp>
        <p:nvSpPr>
          <p:cNvPr id="8195" name="Rectangle 3"/>
          <p:cNvSpPr txBox="1">
            <a:spLocks noGrp="1" noChangeArrowheads="1"/>
          </p:cNvSpPr>
          <p:nvPr>
            <p:ph type="body" idx="1"/>
          </p:nvPr>
        </p:nvSpPr>
        <p:spPr>
          <a:noFill/>
        </p:spPr>
        <p:txBody>
          <a:bodyPr wrap="none" lIns="16265" tIns="8133" rIns="16265" bIns="8133" anchor="ctr"/>
          <a:lstStyle/>
          <a:p>
            <a:endParaRPr lang="en-US" altLang="en-US" smtClean="0"/>
          </a:p>
        </p:txBody>
      </p:sp>
    </p:spTree>
    <p:extLst>
      <p:ext uri="{BB962C8B-B14F-4D97-AF65-F5344CB8AC3E}">
        <p14:creationId xmlns:p14="http://schemas.microsoft.com/office/powerpoint/2010/main" val="2822785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335" eaLnBrk="0" hangingPunct="0">
              <a:defRPr sz="2400">
                <a:solidFill>
                  <a:schemeClr val="tx1"/>
                </a:solidFill>
                <a:latin typeface="Arial" charset="0"/>
                <a:ea typeface="ＭＳ Ｐゴシック" charset="0"/>
                <a:cs typeface="ＭＳ Ｐゴシック" charset="0"/>
              </a:defRPr>
            </a:lvl1pPr>
            <a:lvl2pPr marL="730766" indent="-281064" defTabSz="910335" eaLnBrk="0" hangingPunct="0">
              <a:defRPr sz="2400">
                <a:solidFill>
                  <a:schemeClr val="tx1"/>
                </a:solidFill>
                <a:latin typeface="Arial" charset="0"/>
                <a:ea typeface="ＭＳ Ｐゴシック" charset="0"/>
              </a:defRPr>
            </a:lvl2pPr>
            <a:lvl3pPr marL="1124255" indent="-224851" defTabSz="910335" eaLnBrk="0" hangingPunct="0">
              <a:defRPr sz="2400">
                <a:solidFill>
                  <a:schemeClr val="tx1"/>
                </a:solidFill>
                <a:latin typeface="Arial" charset="0"/>
                <a:ea typeface="ＭＳ Ｐゴシック" charset="0"/>
              </a:defRPr>
            </a:lvl3pPr>
            <a:lvl4pPr marL="1573957" indent="-224851" defTabSz="910335" eaLnBrk="0" hangingPunct="0">
              <a:defRPr sz="2400">
                <a:solidFill>
                  <a:schemeClr val="tx1"/>
                </a:solidFill>
                <a:latin typeface="Arial" charset="0"/>
                <a:ea typeface="ＭＳ Ｐゴシック" charset="0"/>
              </a:defRPr>
            </a:lvl4pPr>
            <a:lvl5pPr marL="2023659" indent="-224851" defTabSz="910335" eaLnBrk="0" hangingPunct="0">
              <a:defRPr sz="2400">
                <a:solidFill>
                  <a:schemeClr val="tx1"/>
                </a:solidFill>
                <a:latin typeface="Arial" charset="0"/>
                <a:ea typeface="ＭＳ Ｐゴシック" charset="0"/>
              </a:defRPr>
            </a:lvl5pPr>
            <a:lvl6pPr marL="2473361" indent="-224851" defTabSz="910335"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10335"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10335"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1033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3ABFC8-881E-7646-A57B-71E5B051A16B}" type="slidenum">
              <a:rPr lang="en-US" sz="1200"/>
              <a:pPr eaLnBrk="1" hangingPunct="1"/>
              <a:t>33</a:t>
            </a:fld>
            <a:endParaRPr lang="en-US" sz="1200"/>
          </a:p>
        </p:txBody>
      </p:sp>
      <p:sp>
        <p:nvSpPr>
          <p:cNvPr id="18434" name="Notes Placehold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860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area-averaged cross-validation error, the truncation parameter H=4 will produce optimal climatology.</a:t>
            </a:r>
          </a:p>
          <a:p>
            <a:r>
              <a:rPr lang="en-US" baseline="0" dirty="0" smtClean="0"/>
              <a:t>That means we need to consider 9 (2*H+1) parameters with spectral method compared to usual 12 parameters with simple averaging. </a:t>
            </a:r>
          </a:p>
          <a:p>
            <a:endParaRPr lang="en-US" dirty="0"/>
          </a:p>
        </p:txBody>
      </p:sp>
      <p:sp>
        <p:nvSpPr>
          <p:cNvPr id="4" name="Slide Number Placeholder 3"/>
          <p:cNvSpPr>
            <a:spLocks noGrp="1"/>
          </p:cNvSpPr>
          <p:nvPr>
            <p:ph type="sldNum" sz="quarter" idx="10"/>
          </p:nvPr>
        </p:nvSpPr>
        <p:spPr/>
        <p:txBody>
          <a:bodyPr/>
          <a:lstStyle/>
          <a:p>
            <a:fld id="{4924C4FF-50CE-3E42-A291-030B78F212F9}" type="slidenum">
              <a:rPr lang="en-US" smtClean="0"/>
              <a:t>35</a:t>
            </a:fld>
            <a:endParaRPr lang="en-US"/>
          </a:p>
        </p:txBody>
      </p:sp>
    </p:spTree>
    <p:extLst>
      <p:ext uri="{BB962C8B-B14F-4D97-AF65-F5344CB8AC3E}">
        <p14:creationId xmlns:p14="http://schemas.microsoft.com/office/powerpoint/2010/main" val="2055453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RMSE differences in top-layer soil moisture climatology between spectral method and simple averaging are shown above.</a:t>
            </a:r>
          </a:p>
          <a:p>
            <a:r>
              <a:rPr lang="en-US" baseline="0" dirty="0" smtClean="0"/>
              <a:t>In both the approaches, the climatology is estimated based on 30-years of data from 1980-2009.</a:t>
            </a:r>
          </a:p>
        </p:txBody>
      </p:sp>
      <p:sp>
        <p:nvSpPr>
          <p:cNvPr id="4" name="Slide Number Placeholder 3"/>
          <p:cNvSpPr>
            <a:spLocks noGrp="1"/>
          </p:cNvSpPr>
          <p:nvPr>
            <p:ph type="sldNum" sz="quarter" idx="10"/>
          </p:nvPr>
        </p:nvSpPr>
        <p:spPr/>
        <p:txBody>
          <a:bodyPr/>
          <a:lstStyle/>
          <a:p>
            <a:fld id="{4924C4FF-50CE-3E42-A291-030B78F212F9}" type="slidenum">
              <a:rPr lang="en-US" smtClean="0"/>
              <a:t>36</a:t>
            </a:fld>
            <a:endParaRPr lang="en-US"/>
          </a:p>
        </p:txBody>
      </p:sp>
    </p:spTree>
    <p:extLst>
      <p:ext uri="{BB962C8B-B14F-4D97-AF65-F5344CB8AC3E}">
        <p14:creationId xmlns:p14="http://schemas.microsoft.com/office/powerpoint/2010/main" val="269494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area-averaged cross-validation error, the truncation parameter H=4 will produce optimal climatology.</a:t>
            </a:r>
          </a:p>
          <a:p>
            <a:r>
              <a:rPr lang="en-US" baseline="0" dirty="0" smtClean="0"/>
              <a:t>That means we need to consider 9 (2*H+1) parameters with spectral method compared to usual 12 parameters with simple averaging. </a:t>
            </a:r>
          </a:p>
          <a:p>
            <a:endParaRPr lang="en-US" dirty="0"/>
          </a:p>
        </p:txBody>
      </p:sp>
      <p:sp>
        <p:nvSpPr>
          <p:cNvPr id="4" name="Slide Number Placeholder 3"/>
          <p:cNvSpPr>
            <a:spLocks noGrp="1"/>
          </p:cNvSpPr>
          <p:nvPr>
            <p:ph type="sldNum" sz="quarter" idx="10"/>
          </p:nvPr>
        </p:nvSpPr>
        <p:spPr/>
        <p:txBody>
          <a:bodyPr/>
          <a:lstStyle/>
          <a:p>
            <a:fld id="{4924C4FF-50CE-3E42-A291-030B78F212F9}" type="slidenum">
              <a:rPr lang="en-US" smtClean="0"/>
              <a:t>37</a:t>
            </a:fld>
            <a:endParaRPr lang="en-US"/>
          </a:p>
        </p:txBody>
      </p:sp>
    </p:spTree>
    <p:extLst>
      <p:ext uri="{BB962C8B-B14F-4D97-AF65-F5344CB8AC3E}">
        <p14:creationId xmlns:p14="http://schemas.microsoft.com/office/powerpoint/2010/main" val="3932331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truncation parameter</a:t>
            </a:r>
            <a:r>
              <a:rPr lang="en-US" baseline="0" dirty="0" smtClean="0"/>
              <a:t> H based on sum-squared </a:t>
            </a:r>
            <a:r>
              <a:rPr lang="en-US" dirty="0" smtClean="0"/>
              <a:t>Based on</a:t>
            </a:r>
            <a:r>
              <a:rPr lang="en-US" baseline="0" dirty="0" smtClean="0"/>
              <a:t> sum-squared cross-validation error.</a:t>
            </a:r>
          </a:p>
          <a:p>
            <a:r>
              <a:rPr lang="en-US" baseline="0" dirty="0" smtClean="0"/>
              <a:t>We will need “2*H+1” parameters to construct the spectral climatology compared to fixed 366 parameters using the simple averaging.</a:t>
            </a:r>
          </a:p>
          <a:p>
            <a:r>
              <a:rPr lang="en-US" baseline="0" dirty="0" smtClean="0"/>
              <a:t>since H&lt;=9, “2*H+1” is always less than 19.</a:t>
            </a:r>
          </a:p>
          <a:p>
            <a:r>
              <a:rPr lang="en-US" baseline="0" dirty="0" smtClean="0"/>
              <a:t>Note: In the higher latitudes, the total column soil-moisture looks like a step-function, therefore we need higher H to resolve them.</a:t>
            </a:r>
          </a:p>
        </p:txBody>
      </p:sp>
      <p:sp>
        <p:nvSpPr>
          <p:cNvPr id="4" name="Slide Number Placeholder 3"/>
          <p:cNvSpPr>
            <a:spLocks noGrp="1"/>
          </p:cNvSpPr>
          <p:nvPr>
            <p:ph type="sldNum" sz="quarter" idx="10"/>
          </p:nvPr>
        </p:nvSpPr>
        <p:spPr/>
        <p:txBody>
          <a:bodyPr/>
          <a:lstStyle/>
          <a:p>
            <a:fld id="{4924C4FF-50CE-3E42-A291-030B78F212F9}" type="slidenum">
              <a:rPr lang="en-US" smtClean="0"/>
              <a:t>38</a:t>
            </a:fld>
            <a:endParaRPr lang="en-US"/>
          </a:p>
        </p:txBody>
      </p:sp>
    </p:spTree>
    <p:extLst>
      <p:ext uri="{BB962C8B-B14F-4D97-AF65-F5344CB8AC3E}">
        <p14:creationId xmlns:p14="http://schemas.microsoft.com/office/powerpoint/2010/main" val="1030137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RMSE differences in top-layer soil moisture climatology between spectral method and simple averaging are shown above.</a:t>
            </a:r>
          </a:p>
          <a:p>
            <a:r>
              <a:rPr lang="en-US" baseline="0" dirty="0" smtClean="0"/>
              <a:t>In both the approaches, the climatology is estimated based on 30-years of data from 1980-2009.</a:t>
            </a:r>
          </a:p>
        </p:txBody>
      </p:sp>
      <p:sp>
        <p:nvSpPr>
          <p:cNvPr id="4" name="Slide Number Placeholder 3"/>
          <p:cNvSpPr>
            <a:spLocks noGrp="1"/>
          </p:cNvSpPr>
          <p:nvPr>
            <p:ph type="sldNum" sz="quarter" idx="10"/>
          </p:nvPr>
        </p:nvSpPr>
        <p:spPr/>
        <p:txBody>
          <a:bodyPr/>
          <a:lstStyle/>
          <a:p>
            <a:fld id="{4924C4FF-50CE-3E42-A291-030B78F212F9}" type="slidenum">
              <a:rPr lang="en-US" smtClean="0"/>
              <a:t>39</a:t>
            </a:fld>
            <a:endParaRPr lang="en-US"/>
          </a:p>
        </p:txBody>
      </p:sp>
    </p:spTree>
    <p:extLst>
      <p:ext uri="{BB962C8B-B14F-4D97-AF65-F5344CB8AC3E}">
        <p14:creationId xmlns:p14="http://schemas.microsoft.com/office/powerpoint/2010/main" val="3038037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8CCD0A-2065-4A52-9406-9717AB36359B}"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0C3B-218B-43A1-A5A0-52032C121E06}" type="slidenum">
              <a:rPr lang="en-US" smtClean="0"/>
              <a:t>‹#›</a:t>
            </a:fld>
            <a:endParaRPr lang="en-US"/>
          </a:p>
        </p:txBody>
      </p:sp>
    </p:spTree>
    <p:extLst>
      <p:ext uri="{BB962C8B-B14F-4D97-AF65-F5344CB8AC3E}">
        <p14:creationId xmlns:p14="http://schemas.microsoft.com/office/powerpoint/2010/main" val="3674620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CCD0A-2065-4A52-9406-9717AB36359B}"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0C3B-218B-43A1-A5A0-52032C121E06}" type="slidenum">
              <a:rPr lang="en-US" smtClean="0"/>
              <a:t>‹#›</a:t>
            </a:fld>
            <a:endParaRPr lang="en-US"/>
          </a:p>
        </p:txBody>
      </p:sp>
    </p:spTree>
    <p:extLst>
      <p:ext uri="{BB962C8B-B14F-4D97-AF65-F5344CB8AC3E}">
        <p14:creationId xmlns:p14="http://schemas.microsoft.com/office/powerpoint/2010/main" val="366310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CCD0A-2065-4A52-9406-9717AB36359B}"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0C3B-218B-43A1-A5A0-52032C121E06}" type="slidenum">
              <a:rPr lang="en-US" smtClean="0"/>
              <a:t>‹#›</a:t>
            </a:fld>
            <a:endParaRPr lang="en-US"/>
          </a:p>
        </p:txBody>
      </p:sp>
    </p:spTree>
    <p:extLst>
      <p:ext uri="{BB962C8B-B14F-4D97-AF65-F5344CB8AC3E}">
        <p14:creationId xmlns:p14="http://schemas.microsoft.com/office/powerpoint/2010/main" val="1151915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CCD0A-2065-4A52-9406-9717AB36359B}"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0C3B-218B-43A1-A5A0-52032C121E06}" type="slidenum">
              <a:rPr lang="en-US" smtClean="0"/>
              <a:t>‹#›</a:t>
            </a:fld>
            <a:endParaRPr lang="en-US"/>
          </a:p>
        </p:txBody>
      </p:sp>
    </p:spTree>
    <p:extLst>
      <p:ext uri="{BB962C8B-B14F-4D97-AF65-F5344CB8AC3E}">
        <p14:creationId xmlns:p14="http://schemas.microsoft.com/office/powerpoint/2010/main" val="3713773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8CCD0A-2065-4A52-9406-9717AB36359B}" type="datetimeFigureOut">
              <a:rPr lang="en-US" smtClean="0"/>
              <a:t>11/19/2015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0C3B-218B-43A1-A5A0-52032C121E06}" type="slidenum">
              <a:rPr lang="en-US" smtClean="0"/>
              <a:t>‹#›</a:t>
            </a:fld>
            <a:endParaRPr lang="en-US"/>
          </a:p>
        </p:txBody>
      </p:sp>
    </p:spTree>
    <p:extLst>
      <p:ext uri="{BB962C8B-B14F-4D97-AF65-F5344CB8AC3E}">
        <p14:creationId xmlns:p14="http://schemas.microsoft.com/office/powerpoint/2010/main" val="4255813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8CCD0A-2065-4A52-9406-9717AB36359B}" type="datetimeFigureOut">
              <a:rPr lang="en-US" smtClean="0"/>
              <a:t>11/19/2015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E0C3B-218B-43A1-A5A0-52032C121E06}" type="slidenum">
              <a:rPr lang="en-US" smtClean="0"/>
              <a:t>‹#›</a:t>
            </a:fld>
            <a:endParaRPr lang="en-US"/>
          </a:p>
        </p:txBody>
      </p:sp>
    </p:spTree>
    <p:extLst>
      <p:ext uri="{BB962C8B-B14F-4D97-AF65-F5344CB8AC3E}">
        <p14:creationId xmlns:p14="http://schemas.microsoft.com/office/powerpoint/2010/main" val="3846380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8CCD0A-2065-4A52-9406-9717AB36359B}" type="datetimeFigureOut">
              <a:rPr lang="en-US" smtClean="0"/>
              <a:t>11/19/2015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0E0C3B-218B-43A1-A5A0-52032C121E06}" type="slidenum">
              <a:rPr lang="en-US" smtClean="0"/>
              <a:t>‹#›</a:t>
            </a:fld>
            <a:endParaRPr lang="en-US"/>
          </a:p>
        </p:txBody>
      </p:sp>
    </p:spTree>
    <p:extLst>
      <p:ext uri="{BB962C8B-B14F-4D97-AF65-F5344CB8AC3E}">
        <p14:creationId xmlns:p14="http://schemas.microsoft.com/office/powerpoint/2010/main" val="247468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8CCD0A-2065-4A52-9406-9717AB36359B}" type="datetimeFigureOut">
              <a:rPr lang="en-US" smtClean="0"/>
              <a:t>11/19/2015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0E0C3B-218B-43A1-A5A0-52032C121E06}" type="slidenum">
              <a:rPr lang="en-US" smtClean="0"/>
              <a:t>‹#›</a:t>
            </a:fld>
            <a:endParaRPr lang="en-US"/>
          </a:p>
        </p:txBody>
      </p:sp>
    </p:spTree>
    <p:extLst>
      <p:ext uri="{BB962C8B-B14F-4D97-AF65-F5344CB8AC3E}">
        <p14:creationId xmlns:p14="http://schemas.microsoft.com/office/powerpoint/2010/main" val="1018539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CCD0A-2065-4A52-9406-9717AB36359B}" type="datetimeFigureOut">
              <a:rPr lang="en-US" smtClean="0"/>
              <a:t>11/19/2015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0E0C3B-218B-43A1-A5A0-52032C121E06}" type="slidenum">
              <a:rPr lang="en-US" smtClean="0"/>
              <a:t>‹#›</a:t>
            </a:fld>
            <a:endParaRPr lang="en-US"/>
          </a:p>
        </p:txBody>
      </p:sp>
    </p:spTree>
    <p:extLst>
      <p:ext uri="{BB962C8B-B14F-4D97-AF65-F5344CB8AC3E}">
        <p14:creationId xmlns:p14="http://schemas.microsoft.com/office/powerpoint/2010/main" val="4060546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CCD0A-2065-4A52-9406-9717AB36359B}" type="datetimeFigureOut">
              <a:rPr lang="en-US" smtClean="0"/>
              <a:t>11/19/2015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E0C3B-218B-43A1-A5A0-52032C121E06}" type="slidenum">
              <a:rPr lang="en-US" smtClean="0"/>
              <a:t>‹#›</a:t>
            </a:fld>
            <a:endParaRPr lang="en-US"/>
          </a:p>
        </p:txBody>
      </p:sp>
    </p:spTree>
    <p:extLst>
      <p:ext uri="{BB962C8B-B14F-4D97-AF65-F5344CB8AC3E}">
        <p14:creationId xmlns:p14="http://schemas.microsoft.com/office/powerpoint/2010/main" val="372457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CCD0A-2065-4A52-9406-9717AB36359B}" type="datetimeFigureOut">
              <a:rPr lang="en-US" smtClean="0"/>
              <a:t>11/19/2015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E0C3B-218B-43A1-A5A0-52032C121E06}" type="slidenum">
              <a:rPr lang="en-US" smtClean="0"/>
              <a:t>‹#›</a:t>
            </a:fld>
            <a:endParaRPr lang="en-US"/>
          </a:p>
        </p:txBody>
      </p:sp>
    </p:spTree>
    <p:extLst>
      <p:ext uri="{BB962C8B-B14F-4D97-AF65-F5344CB8AC3E}">
        <p14:creationId xmlns:p14="http://schemas.microsoft.com/office/powerpoint/2010/main" val="4264481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CCD0A-2065-4A52-9406-9717AB36359B}" type="datetimeFigureOut">
              <a:rPr lang="en-US" smtClean="0"/>
              <a:t>11/19/2015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E0C3B-218B-43A1-A5A0-52032C121E06}" type="slidenum">
              <a:rPr lang="en-US" smtClean="0"/>
              <a:t>‹#›</a:t>
            </a:fld>
            <a:endParaRPr lang="en-US"/>
          </a:p>
        </p:txBody>
      </p:sp>
    </p:spTree>
    <p:extLst>
      <p:ext uri="{BB962C8B-B14F-4D97-AF65-F5344CB8AC3E}">
        <p14:creationId xmlns:p14="http://schemas.microsoft.com/office/powerpoint/2010/main" val="895007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emc.ncep.noaa.gov/mmb/nlda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droughtmonitor.unl.edu/" TargetMode="External"/><Relationship Id="rId2" Type="http://schemas.openxmlformats.org/officeDocument/2006/relationships/hyperlink" Target="http://www.cpc.ncep.noaa.gov/products/Drought" TargetMode="Externa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www.drought.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rescientweather.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gif"/></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5.gif"/></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0.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42239"/>
            <a:ext cx="12191999" cy="1432807"/>
          </a:xfrm>
        </p:spPr>
        <p:txBody>
          <a:bodyPr>
            <a:noAutofit/>
          </a:bodyPr>
          <a:lstStyle/>
          <a:p>
            <a:r>
              <a:rPr lang="en-US" sz="4800" b="1" dirty="0"/>
              <a:t>Drought Monitoring with the </a:t>
            </a:r>
            <a:r>
              <a:rPr lang="en-US" sz="4800" b="1" dirty="0" smtClean="0"/>
              <a:t>NCEP</a:t>
            </a:r>
            <a:br>
              <a:rPr lang="en-US" sz="4800" b="1" dirty="0" smtClean="0"/>
            </a:br>
            <a:r>
              <a:rPr lang="en-US" sz="4800" b="1" dirty="0" smtClean="0"/>
              <a:t>North </a:t>
            </a:r>
            <a:r>
              <a:rPr lang="en-US" sz="4800" b="1" dirty="0"/>
              <a:t>American Land Data Assimilation (NLDAS</a:t>
            </a:r>
            <a:r>
              <a:rPr lang="en-US" sz="4800" b="1" dirty="0" smtClean="0"/>
              <a:t>):</a:t>
            </a:r>
            <a:endParaRPr lang="en-US" sz="4800" b="1" dirty="0"/>
          </a:p>
        </p:txBody>
      </p:sp>
      <p:sp>
        <p:nvSpPr>
          <p:cNvPr id="3" name="Subtitle 2"/>
          <p:cNvSpPr>
            <a:spLocks noGrp="1"/>
          </p:cNvSpPr>
          <p:nvPr>
            <p:ph type="subTitle" idx="1"/>
          </p:nvPr>
        </p:nvSpPr>
        <p:spPr>
          <a:xfrm>
            <a:off x="1141166" y="1835326"/>
            <a:ext cx="9601199" cy="4908374"/>
          </a:xfrm>
        </p:spPr>
        <p:txBody>
          <a:bodyPr>
            <a:noAutofit/>
          </a:bodyPr>
          <a:lstStyle/>
          <a:p>
            <a:r>
              <a:rPr lang="en-US" sz="4000" b="1" dirty="0">
                <a:solidFill>
                  <a:srgbClr val="FF0000"/>
                </a:solidFill>
              </a:rPr>
              <a:t>Implications and Challenges </a:t>
            </a:r>
            <a:r>
              <a:rPr lang="en-US" sz="4000" b="1" dirty="0" smtClean="0">
                <a:solidFill>
                  <a:srgbClr val="FF0000"/>
                </a:solidFill>
              </a:rPr>
              <a:t>of</a:t>
            </a:r>
          </a:p>
          <a:p>
            <a:r>
              <a:rPr lang="en-US" sz="4000" b="1" dirty="0" smtClean="0">
                <a:solidFill>
                  <a:srgbClr val="FF0000"/>
                </a:solidFill>
              </a:rPr>
              <a:t>Extending </a:t>
            </a:r>
            <a:r>
              <a:rPr lang="en-US" sz="4000" b="1" dirty="0">
                <a:solidFill>
                  <a:srgbClr val="FF0000"/>
                </a:solidFill>
              </a:rPr>
              <a:t>the Length of the </a:t>
            </a:r>
            <a:r>
              <a:rPr lang="en-US" sz="4000" b="1" dirty="0" smtClean="0">
                <a:solidFill>
                  <a:srgbClr val="FF0000"/>
                </a:solidFill>
              </a:rPr>
              <a:t>Climatology</a:t>
            </a:r>
          </a:p>
          <a:p>
            <a:endParaRPr lang="en-US" sz="3200" b="1" dirty="0">
              <a:solidFill>
                <a:schemeClr val="accent5">
                  <a:lumMod val="75000"/>
                </a:schemeClr>
              </a:solidFill>
            </a:endParaRPr>
          </a:p>
          <a:p>
            <a:r>
              <a:rPr lang="en-US" sz="3200" b="1" dirty="0" smtClean="0">
                <a:solidFill>
                  <a:schemeClr val="accent5">
                    <a:lumMod val="75000"/>
                  </a:schemeClr>
                </a:solidFill>
              </a:rPr>
              <a:t>by</a:t>
            </a:r>
          </a:p>
          <a:p>
            <a:r>
              <a:rPr lang="en-US" sz="3600" b="1" dirty="0" smtClean="0">
                <a:solidFill>
                  <a:schemeClr val="accent5">
                    <a:lumMod val="75000"/>
                  </a:schemeClr>
                </a:solidFill>
              </a:rPr>
              <a:t>   Youlong Xia</a:t>
            </a:r>
            <a:r>
              <a:rPr lang="en-US" sz="3600" b="1" baseline="30000" dirty="0" smtClean="0"/>
              <a:t>1</a:t>
            </a:r>
            <a:r>
              <a:rPr lang="en-US" sz="3600" b="1" dirty="0" smtClean="0">
                <a:solidFill>
                  <a:schemeClr val="accent5">
                    <a:lumMod val="75000"/>
                  </a:schemeClr>
                </a:solidFill>
              </a:rPr>
              <a:t> and Bala Narapusetty</a:t>
            </a:r>
            <a:r>
              <a:rPr lang="en-US" sz="3600" b="1" baseline="30000" dirty="0" smtClean="0"/>
              <a:t>2</a:t>
            </a:r>
            <a:endParaRPr lang="en-US" sz="3600" b="1" dirty="0" smtClean="0"/>
          </a:p>
          <a:p>
            <a:endParaRPr lang="en-US" sz="4000" b="1" baseline="30000" dirty="0" smtClean="0"/>
          </a:p>
          <a:p>
            <a:pPr algn="l"/>
            <a:r>
              <a:rPr lang="en-US" sz="4000" b="1" baseline="30000" dirty="0" smtClean="0"/>
              <a:t>	           </a:t>
            </a:r>
            <a:r>
              <a:rPr lang="en-US" sz="2600" b="1" baseline="30000" dirty="0" smtClean="0"/>
              <a:t>1</a:t>
            </a:r>
            <a:r>
              <a:rPr lang="en-US" sz="2600" b="1" dirty="0" smtClean="0"/>
              <a:t> NCEP Environmental Modeling Center (EMC)</a:t>
            </a:r>
          </a:p>
          <a:p>
            <a:pPr algn="l"/>
            <a:r>
              <a:rPr lang="en-US" sz="2600" b="1" baseline="30000" dirty="0" smtClean="0"/>
              <a:t>	                  2</a:t>
            </a:r>
            <a:r>
              <a:rPr lang="en-US" sz="2600" b="1" dirty="0" smtClean="0"/>
              <a:t> NASA GSFC Hydrological Sciences Lab (HSL)</a:t>
            </a:r>
            <a:endParaRPr lang="en-US" sz="2600" b="1" dirty="0"/>
          </a:p>
        </p:txBody>
      </p:sp>
    </p:spTree>
    <p:extLst>
      <p:ext uri="{BB962C8B-B14F-4D97-AF65-F5344CB8AC3E}">
        <p14:creationId xmlns:p14="http://schemas.microsoft.com/office/powerpoint/2010/main" val="4076267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752600" y="228601"/>
            <a:ext cx="8686800" cy="516381"/>
          </a:xfrm>
          <a:prstGeom prst="rect">
            <a:avLst/>
          </a:prstGeom>
          <a:noFill/>
          <a:ln w="9525">
            <a:noFill/>
            <a:miter lim="800000"/>
            <a:headEnd/>
            <a:tailEnd/>
          </a:ln>
        </p:spPr>
        <p:txBody>
          <a:bodyPr wrap="square" anchor="t" anchorCtr="0">
            <a:prstTxWarp prst="textNoShape">
              <a:avLst/>
            </a:prstTxWarp>
            <a:spAutoFit/>
          </a:bodyPr>
          <a:lstStyle/>
          <a:p>
            <a:pPr algn="ctr">
              <a:lnSpc>
                <a:spcPts val="3200"/>
              </a:lnSpc>
            </a:pPr>
            <a:r>
              <a:rPr lang="en-GB" sz="3200" b="1" i="1" dirty="0">
                <a:solidFill>
                  <a:srgbClr val="000000"/>
                </a:solidFill>
                <a:latin typeface="Verdana" charset="0"/>
                <a:ea typeface="Arial Unicode MS" pitchFamily="34" charset="-128"/>
                <a:cs typeface="Arial Unicode MS" pitchFamily="34" charset="-128"/>
              </a:rPr>
              <a:t>NLDAS:  Simulations</a:t>
            </a:r>
            <a:endParaRPr lang="en-US" sz="3200" b="1" i="1" dirty="0">
              <a:solidFill>
                <a:srgbClr val="000000"/>
              </a:solidFill>
              <a:latin typeface="Verdana" charset="0"/>
              <a:ea typeface="Arial Unicode MS" pitchFamily="34" charset="-128"/>
              <a:cs typeface="Arial Unicode MS" pitchFamily="34" charset="-128"/>
            </a:endParaRPr>
          </a:p>
        </p:txBody>
      </p:sp>
      <p:sp>
        <p:nvSpPr>
          <p:cNvPr id="5" name="Rectangle 12"/>
          <p:cNvSpPr>
            <a:spLocks noChangeArrowheads="1"/>
          </p:cNvSpPr>
          <p:nvPr/>
        </p:nvSpPr>
        <p:spPr bwMode="auto">
          <a:xfrm>
            <a:off x="2433620" y="6488668"/>
            <a:ext cx="7462722" cy="369332"/>
          </a:xfrm>
          <a:prstGeom prst="rect">
            <a:avLst/>
          </a:prstGeom>
          <a:noFill/>
          <a:ln w="9525">
            <a:noFill/>
            <a:miter lim="800000"/>
            <a:headEnd/>
            <a:tailEnd/>
          </a:ln>
        </p:spPr>
        <p:txBody>
          <a:bodyPr wrap="none">
            <a:prstTxWarp prst="textNoShape">
              <a:avLst/>
            </a:prstTxWarp>
            <a:spAutoFit/>
          </a:bodyPr>
          <a:lstStyle/>
          <a:p>
            <a:pPr algn="ctr"/>
            <a:r>
              <a:rPr lang="en-US" i="1" dirty="0">
                <a:latin typeface="Verdana" charset="0"/>
              </a:rPr>
              <a:t>NLDAS four-model ensemble</a:t>
            </a:r>
            <a:r>
              <a:rPr lang="en-US" i="1" dirty="0">
                <a:latin typeface="Verdana" charset="0"/>
              </a:rPr>
              <a:t> monthly </a:t>
            </a:r>
            <a:r>
              <a:rPr lang="en-US" b="1" i="1" dirty="0">
                <a:solidFill>
                  <a:srgbClr val="0000FF"/>
                </a:solidFill>
                <a:latin typeface="Verdana" charset="0"/>
              </a:rPr>
              <a:t>soil moisture</a:t>
            </a:r>
            <a:r>
              <a:rPr lang="en-US" i="1" dirty="0">
                <a:latin typeface="Verdana" charset="0"/>
              </a:rPr>
              <a:t> </a:t>
            </a:r>
            <a:r>
              <a:rPr lang="en-US" i="1" dirty="0">
                <a:latin typeface="Verdana" charset="0"/>
              </a:rPr>
              <a:t>anomaly</a:t>
            </a:r>
          </a:p>
        </p:txBody>
      </p:sp>
      <p:grpSp>
        <p:nvGrpSpPr>
          <p:cNvPr id="6" name="Group 5"/>
          <p:cNvGrpSpPr/>
          <p:nvPr/>
        </p:nvGrpSpPr>
        <p:grpSpPr>
          <a:xfrm>
            <a:off x="1907383" y="4706940"/>
            <a:ext cx="8377237" cy="1828800"/>
            <a:chOff x="382588" y="4511675"/>
            <a:chExt cx="8377237" cy="1828800"/>
          </a:xfrm>
        </p:grpSpPr>
        <p:grpSp>
          <p:nvGrpSpPr>
            <p:cNvPr id="7" name="Group 6"/>
            <p:cNvGrpSpPr/>
            <p:nvPr/>
          </p:nvGrpSpPr>
          <p:grpSpPr>
            <a:xfrm>
              <a:off x="382588" y="4511675"/>
              <a:ext cx="2741612" cy="1828800"/>
              <a:chOff x="382588" y="4511675"/>
              <a:chExt cx="2741612" cy="1828800"/>
            </a:xfrm>
          </p:grpSpPr>
          <p:pic>
            <p:nvPicPr>
              <p:cNvPr id="14" name="Picture 8" descr="SAC_SM_JUL_climate_GEWEX_Australia"/>
              <p:cNvPicPr>
                <a:picLocks noChangeArrowheads="1"/>
              </p:cNvPicPr>
              <p:nvPr/>
            </p:nvPicPr>
            <p:blipFill>
              <a:blip r:embed="rId2"/>
              <a:srcRect t="13892" r="2750" b="2710"/>
              <a:stretch>
                <a:fillRect/>
              </a:stretch>
            </p:blipFill>
            <p:spPr bwMode="auto">
              <a:xfrm>
                <a:off x="382588" y="4511675"/>
                <a:ext cx="2741612" cy="1828800"/>
              </a:xfrm>
              <a:prstGeom prst="rect">
                <a:avLst/>
              </a:prstGeom>
              <a:noFill/>
              <a:ln w="9525">
                <a:noFill/>
                <a:miter lim="800000"/>
                <a:headEnd/>
                <a:tailEnd/>
              </a:ln>
            </p:spPr>
          </p:pic>
          <p:sp>
            <p:nvSpPr>
              <p:cNvPr id="15" name="Rectangle 13"/>
              <p:cNvSpPr>
                <a:spLocks noChangeArrowheads="1"/>
              </p:cNvSpPr>
              <p:nvPr/>
            </p:nvSpPr>
            <p:spPr bwMode="auto">
              <a:xfrm>
                <a:off x="602253" y="5873750"/>
                <a:ext cx="2386012" cy="314325"/>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ctr"/>
                <a:r>
                  <a:rPr lang="en-US" sz="1400" i="1" dirty="0">
                    <a:latin typeface="Verdana" charset="0"/>
                  </a:rPr>
                  <a:t>July 30-year climatology</a:t>
                </a:r>
              </a:p>
            </p:txBody>
          </p:sp>
        </p:grpSp>
        <p:grpSp>
          <p:nvGrpSpPr>
            <p:cNvPr id="8" name="Group 7"/>
            <p:cNvGrpSpPr/>
            <p:nvPr/>
          </p:nvGrpSpPr>
          <p:grpSpPr>
            <a:xfrm>
              <a:off x="3201194" y="4511675"/>
              <a:ext cx="2741612" cy="1828800"/>
              <a:chOff x="3201194" y="4511675"/>
              <a:chExt cx="2741612" cy="1828800"/>
            </a:xfrm>
          </p:grpSpPr>
          <p:pic>
            <p:nvPicPr>
              <p:cNvPr id="12" name="Picture 7" descr="SAC_SM_JUL_1988_GEWEX_Australia"/>
              <p:cNvPicPr>
                <a:picLocks noChangeArrowheads="1"/>
              </p:cNvPicPr>
              <p:nvPr/>
            </p:nvPicPr>
            <p:blipFill>
              <a:blip r:embed="rId3"/>
              <a:srcRect t="13892" r="4189" b="2710"/>
              <a:stretch>
                <a:fillRect/>
              </a:stretch>
            </p:blipFill>
            <p:spPr bwMode="auto">
              <a:xfrm>
                <a:off x="3201194" y="4511675"/>
                <a:ext cx="2741612" cy="1828800"/>
              </a:xfrm>
              <a:prstGeom prst="rect">
                <a:avLst/>
              </a:prstGeom>
              <a:noFill/>
              <a:ln w="9525">
                <a:noFill/>
                <a:miter lim="800000"/>
                <a:headEnd/>
                <a:tailEnd/>
              </a:ln>
            </p:spPr>
          </p:pic>
          <p:sp>
            <p:nvSpPr>
              <p:cNvPr id="13" name="Rectangle 14"/>
              <p:cNvSpPr>
                <a:spLocks noChangeArrowheads="1"/>
              </p:cNvSpPr>
              <p:nvPr/>
            </p:nvSpPr>
            <p:spPr bwMode="auto">
              <a:xfrm>
                <a:off x="3422575" y="5873750"/>
                <a:ext cx="2435225" cy="314325"/>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ctr"/>
                <a:r>
                  <a:rPr lang="en-US" sz="1400" i="1" dirty="0">
                    <a:latin typeface="Verdana" charset="0"/>
                  </a:rPr>
                  <a:t>July 1988 (drought year)</a:t>
                </a:r>
              </a:p>
            </p:txBody>
          </p:sp>
        </p:grpSp>
        <p:grpSp>
          <p:nvGrpSpPr>
            <p:cNvPr id="9" name="Group 8"/>
            <p:cNvGrpSpPr/>
            <p:nvPr/>
          </p:nvGrpSpPr>
          <p:grpSpPr>
            <a:xfrm>
              <a:off x="6019800" y="4511675"/>
              <a:ext cx="2740025" cy="1828800"/>
              <a:chOff x="6019800" y="4511675"/>
              <a:chExt cx="2740025" cy="1828800"/>
            </a:xfrm>
          </p:grpSpPr>
          <p:pic>
            <p:nvPicPr>
              <p:cNvPr id="10" name="Picture 6" descr="SAC_SM_JUL_1993_GEWEX_Australia"/>
              <p:cNvPicPr>
                <a:picLocks noChangeArrowheads="1"/>
              </p:cNvPicPr>
              <p:nvPr/>
            </p:nvPicPr>
            <p:blipFill>
              <a:blip r:embed="rId4"/>
              <a:srcRect t="13892" r="2945" b="2710"/>
              <a:stretch>
                <a:fillRect/>
              </a:stretch>
            </p:blipFill>
            <p:spPr bwMode="auto">
              <a:xfrm>
                <a:off x="6019800" y="4511675"/>
                <a:ext cx="2740025" cy="1828800"/>
              </a:xfrm>
              <a:prstGeom prst="rect">
                <a:avLst/>
              </a:prstGeom>
              <a:noFill/>
              <a:ln w="9525">
                <a:noFill/>
                <a:miter lim="800000"/>
                <a:headEnd/>
                <a:tailEnd/>
              </a:ln>
            </p:spPr>
          </p:pic>
          <p:sp>
            <p:nvSpPr>
              <p:cNvPr id="11" name="Rectangle 15"/>
              <p:cNvSpPr>
                <a:spLocks noChangeArrowheads="1"/>
              </p:cNvSpPr>
              <p:nvPr/>
            </p:nvSpPr>
            <p:spPr bwMode="auto">
              <a:xfrm>
                <a:off x="6345828" y="5873750"/>
                <a:ext cx="2173288" cy="314325"/>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ctr"/>
                <a:r>
                  <a:rPr lang="en-US" sz="1400" i="1" dirty="0">
                    <a:latin typeface="Verdana" charset="0"/>
                  </a:rPr>
                  <a:t>July 1993 (flood year)</a:t>
                </a:r>
              </a:p>
            </p:txBody>
          </p:sp>
        </p:grpSp>
      </p:grpSp>
      <p:sp>
        <p:nvSpPr>
          <p:cNvPr id="16" name="Rectangle 5"/>
          <p:cNvSpPr>
            <a:spLocks noChangeArrowheads="1"/>
          </p:cNvSpPr>
          <p:nvPr/>
        </p:nvSpPr>
        <p:spPr bwMode="auto">
          <a:xfrm>
            <a:off x="1752600" y="822960"/>
            <a:ext cx="8686800" cy="3726278"/>
          </a:xfrm>
          <a:prstGeom prst="rect">
            <a:avLst/>
          </a:prstGeom>
          <a:noFill/>
          <a:ln w="9525">
            <a:noFill/>
            <a:miter lim="800000"/>
            <a:headEnd/>
            <a:tailEnd/>
          </a:ln>
        </p:spPr>
        <p:txBody>
          <a:bodyPr lIns="90000" tIns="46800" rIns="90000" bIns="46800">
            <a:prstTxWarp prst="textNoShape">
              <a:avLst/>
            </a:prstTxWarp>
            <a:spAutoFit/>
          </a:bodyPr>
          <a:lstStyle/>
          <a:p>
            <a:pPr marL="283464" indent="-283464">
              <a:spcAft>
                <a:spcPts val="8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Verdana" charset="0"/>
              </a:rPr>
              <a:t>30-year retrospective land model runs, Oct 1979 – Sep 2008 (after 15-year spin-up) to provide land model </a:t>
            </a:r>
            <a:r>
              <a:rPr lang="en-US" sz="2400" dirty="0" err="1">
                <a:latin typeface="Verdana" charset="0"/>
              </a:rPr>
              <a:t>climatologies</a:t>
            </a:r>
            <a:r>
              <a:rPr lang="en-US" sz="2400" dirty="0">
                <a:latin typeface="Verdana" charset="0"/>
              </a:rPr>
              <a:t>.</a:t>
            </a:r>
          </a:p>
          <a:p>
            <a:pPr marL="283464" indent="-283464">
              <a:spcAft>
                <a:spcPts val="8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Verdana" charset="0"/>
              </a:rPr>
              <a:t>Q</a:t>
            </a:r>
            <a:r>
              <a:rPr lang="en-US" sz="2400" dirty="0">
                <a:latin typeface="Verdana" charset="0"/>
              </a:rPr>
              <a:t>uasi-operational near real-time, Sep 2008–present; hourly, 0.125-deg, CONUS domain.</a:t>
            </a:r>
          </a:p>
          <a:p>
            <a:pPr marL="283464" indent="-283464">
              <a:spcAft>
                <a:spcPts val="8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Verdana"/>
                <a:cs typeface="Verdana"/>
              </a:rPr>
              <a:t>Land </a:t>
            </a:r>
            <a:r>
              <a:rPr lang="en-US" sz="2400" dirty="0">
                <a:latin typeface="Verdana"/>
                <a:cs typeface="Verdana"/>
              </a:rPr>
              <a:t>model </a:t>
            </a:r>
            <a:r>
              <a:rPr lang="en-US" sz="2400" dirty="0">
                <a:latin typeface="Verdana"/>
                <a:cs typeface="Verdana"/>
              </a:rPr>
              <a:t>output:  </a:t>
            </a:r>
            <a:r>
              <a:rPr lang="en-US" sz="2400" dirty="0">
                <a:latin typeface="Verdana" charset="0"/>
              </a:rPr>
              <a:t>surface fluxes (latent, sensible &amp; soil heat fluxes, &amp; net radiation), soil states (soil moisture, temperature &amp; ice), runoff/</a:t>
            </a:r>
            <a:r>
              <a:rPr lang="en-US" sz="2400" dirty="0" err="1">
                <a:latin typeface="Verdana" charset="0"/>
              </a:rPr>
              <a:t>streamflow</a:t>
            </a:r>
            <a:r>
              <a:rPr lang="en-US" sz="2400" dirty="0">
                <a:latin typeface="Verdana" charset="0"/>
              </a:rPr>
              <a:t>.</a:t>
            </a:r>
          </a:p>
          <a:p>
            <a:pPr marL="283464" indent="-283464">
              <a:spcAft>
                <a:spcPts val="8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Verdana" charset="0"/>
              </a:rPr>
              <a:t>Depict conditions as anomalies and percentiles.</a:t>
            </a:r>
          </a:p>
        </p:txBody>
      </p:sp>
      <p:sp>
        <p:nvSpPr>
          <p:cNvPr id="3" name="TextBox 2"/>
          <p:cNvSpPr txBox="1"/>
          <p:nvPr/>
        </p:nvSpPr>
        <p:spPr>
          <a:xfrm>
            <a:off x="5168700" y="4379961"/>
            <a:ext cx="3161186" cy="338554"/>
          </a:xfrm>
          <a:prstGeom prst="rect">
            <a:avLst/>
          </a:prstGeom>
          <a:noFill/>
        </p:spPr>
        <p:txBody>
          <a:bodyPr wrap="none" rtlCol="0">
            <a:spAutoFit/>
          </a:bodyPr>
          <a:lstStyle/>
          <a:p>
            <a:r>
              <a:rPr lang="en-US" sz="1600" b="1" i="1" dirty="0" err="1">
                <a:latin typeface="Times New Roman" panose="02020603050405020304" pitchFamily="18" charset="0"/>
                <a:cs typeface="Times New Roman" panose="02020603050405020304" pitchFamily="18" charset="0"/>
              </a:rPr>
              <a:t>Ek</a:t>
            </a:r>
            <a:r>
              <a:rPr lang="en-US" sz="1600" b="1" i="1" dirty="0">
                <a:latin typeface="Times New Roman" panose="02020603050405020304" pitchFamily="18" charset="0"/>
                <a:cs typeface="Times New Roman" panose="02020603050405020304" pitchFamily="18" charset="0"/>
              </a:rPr>
              <a:t> et al., GEWEX Newsletter, 2011</a:t>
            </a:r>
            <a:endParaRPr lang="en-US"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696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1508105"/>
          </a:xfrm>
          <a:prstGeom prst="rect">
            <a:avLst/>
          </a:prstGeom>
          <a:noFill/>
        </p:spPr>
        <p:txBody>
          <a:bodyPr wrap="square" rtlCol="0">
            <a:spAutoFit/>
          </a:bodyPr>
          <a:lstStyle/>
          <a:p>
            <a:pPr algn="ctr"/>
            <a:r>
              <a:rPr lang="en-US" sz="4000" b="1" dirty="0"/>
              <a:t>NLDAS v2.0.0 </a:t>
            </a:r>
            <a:r>
              <a:rPr lang="en-US" sz="4000" b="1" dirty="0" smtClean="0"/>
              <a:t>Products(NLDAS-2): Users </a:t>
            </a:r>
            <a:r>
              <a:rPr lang="en-US" sz="4000" b="1" dirty="0"/>
              <a:t>&amp; </a:t>
            </a:r>
            <a:r>
              <a:rPr lang="en-US" sz="4000" b="1" dirty="0" smtClean="0"/>
              <a:t>Applications</a:t>
            </a:r>
            <a:endParaRPr lang="en-US" sz="4000" b="1" dirty="0"/>
          </a:p>
          <a:p>
            <a:pPr algn="ctr"/>
            <a:r>
              <a:rPr lang="en-US" sz="4000" b="1" dirty="0" smtClean="0">
                <a:solidFill>
                  <a:srgbClr val="FF0000"/>
                </a:solidFill>
                <a:hlinkClick r:id="rId2"/>
              </a:rPr>
              <a:t>www.emc.ncep.noaa.gov/mmb/nldas</a:t>
            </a:r>
            <a:endParaRPr lang="en-US" sz="4000" b="1" dirty="0">
              <a:solidFill>
                <a:srgbClr val="FF0000"/>
              </a:solidFill>
            </a:endParaRPr>
          </a:p>
          <a:p>
            <a:pPr algn="ctr"/>
            <a:endParaRPr lang="en-US" sz="1200" b="1"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167"/>
          <a:stretch/>
        </p:blipFill>
        <p:spPr bwMode="auto">
          <a:xfrm>
            <a:off x="1981200" y="1905000"/>
            <a:ext cx="8128000" cy="4766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19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752600" y="228601"/>
            <a:ext cx="8686800" cy="516381"/>
          </a:xfrm>
          <a:prstGeom prst="rect">
            <a:avLst/>
          </a:prstGeom>
          <a:noFill/>
          <a:ln w="9525">
            <a:noFill/>
            <a:miter lim="800000"/>
            <a:headEnd/>
            <a:tailEnd/>
          </a:ln>
        </p:spPr>
        <p:txBody>
          <a:bodyPr wrap="square" anchor="t" anchorCtr="0">
            <a:prstTxWarp prst="textNoShape">
              <a:avLst/>
            </a:prstTxWarp>
            <a:spAutoFit/>
          </a:bodyPr>
          <a:lstStyle/>
          <a:p>
            <a:pPr algn="ctr">
              <a:lnSpc>
                <a:spcPts val="3200"/>
              </a:lnSpc>
            </a:pPr>
            <a:r>
              <a:rPr lang="en-GB" sz="3200" b="1" i="1" dirty="0">
                <a:solidFill>
                  <a:srgbClr val="000000"/>
                </a:solidFill>
                <a:latin typeface="Verdana" charset="0"/>
                <a:ea typeface="Arial Unicode MS" pitchFamily="34" charset="-128"/>
                <a:cs typeface="Arial Unicode MS" pitchFamily="34" charset="-128"/>
              </a:rPr>
              <a:t>NLDAS:  Users</a:t>
            </a:r>
            <a:endParaRPr lang="en-US" sz="3200" b="1" i="1" dirty="0">
              <a:solidFill>
                <a:srgbClr val="000000"/>
              </a:solidFill>
              <a:latin typeface="Verdana" charset="0"/>
              <a:ea typeface="Arial Unicode MS" pitchFamily="34" charset="-128"/>
              <a:cs typeface="Arial Unicode MS" pitchFamily="34" charset="-128"/>
            </a:endParaRPr>
          </a:p>
        </p:txBody>
      </p:sp>
      <p:sp>
        <p:nvSpPr>
          <p:cNvPr id="16" name="Rectangle 5"/>
          <p:cNvSpPr>
            <a:spLocks noChangeArrowheads="1"/>
          </p:cNvSpPr>
          <p:nvPr/>
        </p:nvSpPr>
        <p:spPr bwMode="auto">
          <a:xfrm>
            <a:off x="1524000" y="685800"/>
            <a:ext cx="9144000" cy="2618282"/>
          </a:xfrm>
          <a:prstGeom prst="rect">
            <a:avLst/>
          </a:prstGeom>
          <a:noFill/>
          <a:ln w="9525">
            <a:noFill/>
            <a:miter lim="800000"/>
            <a:headEnd/>
            <a:tailEnd/>
          </a:ln>
        </p:spPr>
        <p:txBody>
          <a:bodyPr wrap="square" lIns="90000" tIns="46800" rIns="90000" bIns="46800">
            <a:prstTxWarp prst="textNoShape">
              <a:avLst/>
            </a:prstTxWarp>
            <a:spAutoFit/>
          </a:bodyPr>
          <a:lstStyle/>
          <a:p>
            <a:pPr marL="283464" indent="-283464">
              <a:spcBef>
                <a:spcPts val="8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1" dirty="0">
                <a:solidFill>
                  <a:srgbClr val="000000"/>
                </a:solidFill>
                <a:latin typeface="Verdana"/>
                <a:cs typeface="Verdana"/>
              </a:rPr>
              <a:t>NCEP/CPC</a:t>
            </a:r>
            <a:r>
              <a:rPr lang="en-US" sz="2400" dirty="0">
                <a:solidFill>
                  <a:srgbClr val="000000"/>
                </a:solidFill>
                <a:latin typeface="Verdana"/>
                <a:cs typeface="Verdana"/>
              </a:rPr>
              <a:t> Drought Monitoring &amp; Drought Outlook (</a:t>
            </a:r>
            <a:r>
              <a:rPr lang="en-US" sz="2400" dirty="0">
                <a:solidFill>
                  <a:srgbClr val="000000"/>
                </a:solidFill>
                <a:latin typeface="Verdana"/>
                <a:cs typeface="Verdana"/>
                <a:hlinkClick r:id="rId2"/>
              </a:rPr>
              <a:t>www.cpc.ncep.noaa.gov/products/Drought</a:t>
            </a:r>
            <a:r>
              <a:rPr lang="en-US" sz="2400" dirty="0">
                <a:solidFill>
                  <a:srgbClr val="000000"/>
                </a:solidFill>
                <a:latin typeface="Verdana"/>
                <a:cs typeface="Verdana"/>
              </a:rPr>
              <a:t>)</a:t>
            </a:r>
          </a:p>
          <a:p>
            <a:pPr marL="283464" indent="-283464">
              <a:spcBef>
                <a:spcPts val="8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1" dirty="0">
                <a:solidFill>
                  <a:srgbClr val="000000"/>
                </a:solidFill>
                <a:latin typeface="Verdana"/>
                <a:cs typeface="Verdana"/>
              </a:rPr>
              <a:t>US Drought Monitor </a:t>
            </a:r>
            <a:r>
              <a:rPr lang="en-US" sz="2400" dirty="0">
                <a:solidFill>
                  <a:srgbClr val="000000"/>
                </a:solidFill>
                <a:latin typeface="Verdana"/>
                <a:cs typeface="Verdana"/>
              </a:rPr>
              <a:t>(</a:t>
            </a:r>
            <a:r>
              <a:rPr lang="en-US" sz="2400" dirty="0">
                <a:solidFill>
                  <a:srgbClr val="000000"/>
                </a:solidFill>
                <a:latin typeface="Verdana"/>
                <a:cs typeface="Verdana"/>
                <a:hlinkClick r:id="rId3"/>
              </a:rPr>
              <a:t>www.droughtmonitor.unl.edu</a:t>
            </a:r>
            <a:r>
              <a:rPr lang="en-US" sz="2400" dirty="0">
                <a:solidFill>
                  <a:srgbClr val="000000"/>
                </a:solidFill>
                <a:latin typeface="Verdana"/>
                <a:cs typeface="Verdana"/>
              </a:rPr>
              <a:t>)</a:t>
            </a:r>
          </a:p>
          <a:p>
            <a:pPr marL="283464" indent="-283464">
              <a:spcBef>
                <a:spcPts val="8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rgbClr val="000000"/>
                </a:solidFill>
                <a:latin typeface="Verdana"/>
                <a:cs typeface="Verdana"/>
              </a:rPr>
              <a:t>US Drought Portal/</a:t>
            </a:r>
            <a:r>
              <a:rPr lang="en-US" sz="2400" kern="0" dirty="0">
                <a:solidFill>
                  <a:srgbClr val="000000"/>
                </a:solidFill>
                <a:latin typeface="Verdana"/>
                <a:cs typeface="Verdana"/>
              </a:rPr>
              <a:t>National Integrated Drought Information System (</a:t>
            </a:r>
            <a:r>
              <a:rPr lang="en-US" sz="2400" b="1" dirty="0">
                <a:solidFill>
                  <a:srgbClr val="000000"/>
                </a:solidFill>
                <a:latin typeface="Verdana"/>
                <a:cs typeface="Verdana"/>
              </a:rPr>
              <a:t>NIDIS</a:t>
            </a:r>
            <a:r>
              <a:rPr lang="en-US" sz="2400" dirty="0">
                <a:solidFill>
                  <a:srgbClr val="000000"/>
                </a:solidFill>
                <a:latin typeface="Verdana"/>
                <a:cs typeface="Verdana"/>
              </a:rPr>
              <a:t>) (</a:t>
            </a:r>
            <a:r>
              <a:rPr lang="en-US" sz="2400" dirty="0">
                <a:solidFill>
                  <a:srgbClr val="000000"/>
                </a:solidFill>
                <a:latin typeface="Verdana"/>
                <a:cs typeface="Verdana"/>
                <a:hlinkClick r:id="rId4"/>
              </a:rPr>
              <a:t>www.drought.gov</a:t>
            </a:r>
            <a:r>
              <a:rPr lang="en-US" sz="2400" dirty="0">
                <a:solidFill>
                  <a:srgbClr val="000000"/>
                </a:solidFill>
                <a:latin typeface="Verdana"/>
                <a:cs typeface="Verdana"/>
              </a:rPr>
              <a:t>)</a:t>
            </a:r>
          </a:p>
          <a:p>
            <a:pPr marL="283464" indent="-283464">
              <a:spcBef>
                <a:spcPts val="800"/>
              </a:spcBef>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rgbClr val="000000"/>
                </a:solidFill>
                <a:latin typeface="Verdana"/>
                <a:cs typeface="Verdana"/>
              </a:rPr>
              <a:t>Other government, academic, private users.</a:t>
            </a:r>
          </a:p>
        </p:txBody>
      </p:sp>
      <p:pic>
        <p:nvPicPr>
          <p:cNvPr id="19" name="Picture 18" descr="NIDIS.jpg"/>
          <p:cNvPicPr>
            <a:picLocks noChangeAspect="1"/>
          </p:cNvPicPr>
          <p:nvPr/>
        </p:nvPicPr>
        <p:blipFill rotWithShape="1">
          <a:blip r:embed="rId5">
            <a:extLst>
              <a:ext uri="{28A0092B-C50C-407E-A947-70E740481C1C}">
                <a14:useLocalDpi xmlns:a14="http://schemas.microsoft.com/office/drawing/2010/main" val="0"/>
              </a:ext>
            </a:extLst>
          </a:blip>
          <a:srcRect t="-1" b="74251"/>
          <a:stretch/>
        </p:blipFill>
        <p:spPr>
          <a:xfrm>
            <a:off x="1752600" y="5259221"/>
            <a:ext cx="8686800" cy="1198529"/>
          </a:xfrm>
          <a:prstGeom prst="rect">
            <a:avLst/>
          </a:prstGeom>
          <a:ln>
            <a:solidFill>
              <a:schemeClr val="tx1"/>
            </a:solidFill>
          </a:ln>
        </p:spPr>
      </p:pic>
      <p:pic>
        <p:nvPicPr>
          <p:cNvPr id="18" name="Picture 17" descr="CPC-drought-info.jpg"/>
          <p:cNvPicPr>
            <a:picLocks/>
          </p:cNvPicPr>
          <p:nvPr/>
        </p:nvPicPr>
        <p:blipFill rotWithShape="1">
          <a:blip r:embed="rId6">
            <a:extLst>
              <a:ext uri="{28A0092B-C50C-407E-A947-70E740481C1C}">
                <a14:useLocalDpi xmlns:a14="http://schemas.microsoft.com/office/drawing/2010/main" val="0"/>
              </a:ext>
            </a:extLst>
          </a:blip>
          <a:srcRect t="2867" b="23077"/>
          <a:stretch/>
        </p:blipFill>
        <p:spPr>
          <a:xfrm>
            <a:off x="1752600" y="3392024"/>
            <a:ext cx="8686800" cy="1828800"/>
          </a:xfrm>
          <a:prstGeom prst="rect">
            <a:avLst/>
          </a:prstGeom>
          <a:ln>
            <a:solidFill>
              <a:schemeClr val="tx1"/>
            </a:solidFill>
          </a:ln>
        </p:spPr>
      </p:pic>
    </p:spTree>
    <p:extLst>
      <p:ext uri="{BB962C8B-B14F-4D97-AF65-F5344CB8AC3E}">
        <p14:creationId xmlns:p14="http://schemas.microsoft.com/office/powerpoint/2010/main" val="3684482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082"/>
            <a:ext cx="12192000" cy="1666875"/>
          </a:xfrm>
        </p:spPr>
        <p:txBody>
          <a:bodyPr>
            <a:normAutofit fontScale="90000"/>
          </a:bodyPr>
          <a:lstStyle/>
          <a:p>
            <a:pPr algn="ctr"/>
            <a:r>
              <a:rPr lang="en-US" sz="4900" b="1" dirty="0" smtClean="0"/>
              <a:t>NOAA Climate Program Office (CPO):</a:t>
            </a:r>
            <a:r>
              <a:rPr lang="en-US" b="1" dirty="0" smtClean="0"/>
              <a:t/>
            </a:r>
            <a:br>
              <a:rPr lang="en-US" b="1" dirty="0" smtClean="0"/>
            </a:br>
            <a:r>
              <a:rPr lang="en-US" b="1" dirty="0" smtClean="0">
                <a:solidFill>
                  <a:srgbClr val="FF0000"/>
                </a:solidFill>
              </a:rPr>
              <a:t>Long Term Supporter of NLDAS &amp; GLDAS Development</a:t>
            </a:r>
            <a:br>
              <a:rPr lang="en-US" b="1" dirty="0" smtClean="0">
                <a:solidFill>
                  <a:srgbClr val="FF0000"/>
                </a:solidFill>
              </a:rPr>
            </a:br>
            <a:r>
              <a:rPr lang="en-US" sz="3100" b="1" dirty="0" smtClean="0">
                <a:solidFill>
                  <a:srgbClr val="0070C0"/>
                </a:solidFill>
              </a:rPr>
              <a:t>(significantly augments EMC in-house support)</a:t>
            </a:r>
            <a:endParaRPr lang="en-US" sz="3100" b="1" dirty="0">
              <a:solidFill>
                <a:srgbClr val="0070C0"/>
              </a:solidFill>
            </a:endParaRPr>
          </a:p>
        </p:txBody>
      </p:sp>
      <p:sp>
        <p:nvSpPr>
          <p:cNvPr id="3" name="Content Placeholder 2"/>
          <p:cNvSpPr>
            <a:spLocks noGrp="1"/>
          </p:cNvSpPr>
          <p:nvPr>
            <p:ph idx="1"/>
          </p:nvPr>
        </p:nvSpPr>
        <p:spPr>
          <a:xfrm>
            <a:off x="0" y="2090914"/>
            <a:ext cx="12192000" cy="4767086"/>
          </a:xfrm>
        </p:spPr>
        <p:txBody>
          <a:bodyPr>
            <a:normAutofit fontScale="62500" lnSpcReduction="20000"/>
          </a:bodyPr>
          <a:lstStyle/>
          <a:p>
            <a:pPr marL="0" indent="0" algn="ctr">
              <a:buNone/>
            </a:pPr>
            <a:r>
              <a:rPr lang="en-US" dirty="0" smtClean="0"/>
              <a:t>				</a:t>
            </a:r>
          </a:p>
          <a:p>
            <a:pPr algn="ctr"/>
            <a:r>
              <a:rPr lang="en-US" sz="4400" b="1" dirty="0" smtClean="0"/>
              <a:t>GCIP</a:t>
            </a:r>
          </a:p>
          <a:p>
            <a:pPr marL="0" indent="0" algn="ctr">
              <a:buNone/>
            </a:pPr>
            <a:endParaRPr lang="en-US" sz="4400" b="1" dirty="0" smtClean="0"/>
          </a:p>
          <a:p>
            <a:pPr algn="ctr"/>
            <a:r>
              <a:rPr lang="en-US" sz="4400" b="1" dirty="0" smtClean="0"/>
              <a:t>GAPP</a:t>
            </a:r>
          </a:p>
          <a:p>
            <a:pPr marL="0" indent="0" algn="ctr">
              <a:buNone/>
            </a:pPr>
            <a:endParaRPr lang="en-US" sz="4400" b="1" dirty="0" smtClean="0"/>
          </a:p>
          <a:p>
            <a:pPr algn="ctr"/>
            <a:r>
              <a:rPr lang="en-US" sz="4400" b="1" dirty="0" smtClean="0"/>
              <a:t>CPPA</a:t>
            </a:r>
          </a:p>
          <a:p>
            <a:pPr marL="0" indent="0" algn="ctr">
              <a:buNone/>
            </a:pPr>
            <a:endParaRPr lang="en-US" sz="4400" b="1" dirty="0" smtClean="0"/>
          </a:p>
          <a:p>
            <a:pPr algn="ctr"/>
            <a:r>
              <a:rPr lang="en-US" sz="4400" b="1" dirty="0" smtClean="0"/>
              <a:t>MAPP</a:t>
            </a:r>
          </a:p>
          <a:p>
            <a:pPr marL="0" indent="0" algn="ctr">
              <a:buNone/>
            </a:pPr>
            <a:endParaRPr lang="en-US" sz="4400" b="1" dirty="0" smtClean="0"/>
          </a:p>
          <a:p>
            <a:pPr algn="ctr"/>
            <a:r>
              <a:rPr lang="en-US" sz="4400" b="1" dirty="0" smtClean="0"/>
              <a:t>CTB</a:t>
            </a:r>
          </a:p>
          <a:p>
            <a:pPr algn="ctr"/>
            <a:endParaRPr lang="en-US" dirty="0" smtClean="0"/>
          </a:p>
          <a:p>
            <a:pPr marL="0" indent="0" algn="ctr">
              <a:buNone/>
            </a:pPr>
            <a:r>
              <a:rPr lang="en-US" dirty="0" smtClean="0"/>
              <a:t>				</a:t>
            </a:r>
            <a:endParaRPr lang="en-US" dirty="0"/>
          </a:p>
        </p:txBody>
      </p:sp>
    </p:spTree>
    <p:extLst>
      <p:ext uri="{BB962C8B-B14F-4D97-AF65-F5344CB8AC3E}">
        <p14:creationId xmlns:p14="http://schemas.microsoft.com/office/powerpoint/2010/main" val="2573240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66875"/>
          </a:xfrm>
        </p:spPr>
        <p:txBody>
          <a:bodyPr>
            <a:normAutofit fontScale="90000"/>
          </a:bodyPr>
          <a:lstStyle/>
          <a:p>
            <a:pPr algn="ctr"/>
            <a:r>
              <a:rPr lang="en-US" sz="4900" b="1" dirty="0" smtClean="0"/>
              <a:t>NOAA Climate Program Office (CPO):</a:t>
            </a:r>
            <a:r>
              <a:rPr lang="en-US" b="1" dirty="0" smtClean="0"/>
              <a:t/>
            </a:r>
            <a:br>
              <a:rPr lang="en-US" b="1" dirty="0" smtClean="0"/>
            </a:br>
            <a:r>
              <a:rPr lang="en-US" b="1" dirty="0" smtClean="0">
                <a:solidFill>
                  <a:srgbClr val="FF0000"/>
                </a:solidFill>
              </a:rPr>
              <a:t>Long Term Supporter of NLDAS &amp; GLDAS Development</a:t>
            </a:r>
            <a:br>
              <a:rPr lang="en-US" b="1" dirty="0" smtClean="0">
                <a:solidFill>
                  <a:srgbClr val="FF0000"/>
                </a:solidFill>
              </a:rPr>
            </a:br>
            <a:r>
              <a:rPr lang="en-US" sz="3100" b="1" dirty="0" smtClean="0">
                <a:solidFill>
                  <a:srgbClr val="0070C0"/>
                </a:solidFill>
              </a:rPr>
              <a:t>(significantly augments EMC in-house support)</a:t>
            </a:r>
            <a:endParaRPr lang="en-US" sz="3100" b="1" dirty="0">
              <a:solidFill>
                <a:srgbClr val="0070C0"/>
              </a:solidFill>
            </a:endParaRPr>
          </a:p>
        </p:txBody>
      </p:sp>
      <p:sp>
        <p:nvSpPr>
          <p:cNvPr id="3" name="Content Placeholder 2"/>
          <p:cNvSpPr>
            <a:spLocks noGrp="1"/>
          </p:cNvSpPr>
          <p:nvPr>
            <p:ph idx="1"/>
          </p:nvPr>
        </p:nvSpPr>
        <p:spPr>
          <a:xfrm>
            <a:off x="0" y="2090914"/>
            <a:ext cx="12192000" cy="4767086"/>
          </a:xfrm>
        </p:spPr>
        <p:txBody>
          <a:bodyPr>
            <a:normAutofit fontScale="92500" lnSpcReduction="10000"/>
          </a:bodyPr>
          <a:lstStyle/>
          <a:p>
            <a:r>
              <a:rPr lang="en-US" dirty="0" smtClean="0"/>
              <a:t>NLDAS &amp; GLDAS (land only): </a:t>
            </a:r>
            <a:r>
              <a:rPr lang="en-US" dirty="0"/>
              <a:t>	</a:t>
            </a:r>
            <a:r>
              <a:rPr lang="en-US" dirty="0" smtClean="0"/>
              <a:t>		monitoring</a:t>
            </a:r>
          </a:p>
          <a:p>
            <a:pPr marL="0" indent="0">
              <a:buNone/>
            </a:pPr>
            <a:endParaRPr lang="en-US" dirty="0" smtClean="0"/>
          </a:p>
          <a:p>
            <a:r>
              <a:rPr lang="en-US" dirty="0" smtClean="0"/>
              <a:t>NAM </a:t>
            </a:r>
            <a:r>
              <a:rPr lang="en-US" dirty="0"/>
              <a:t>(NDAS): </a:t>
            </a:r>
            <a:r>
              <a:rPr lang="en-US" dirty="0" smtClean="0"/>
              <a:t>short-range mesoscale		/4-day</a:t>
            </a:r>
          </a:p>
          <a:p>
            <a:pPr marL="0" indent="0">
              <a:buNone/>
            </a:pPr>
            <a:endParaRPr lang="en-US" dirty="0" smtClean="0"/>
          </a:p>
          <a:p>
            <a:r>
              <a:rPr lang="en-US" dirty="0" smtClean="0"/>
              <a:t>GFS   (GDAS</a:t>
            </a:r>
            <a:r>
              <a:rPr lang="en-US" dirty="0"/>
              <a:t>): </a:t>
            </a:r>
            <a:r>
              <a:rPr lang="en-US" dirty="0" smtClean="0"/>
              <a:t>medium-range global		/2-weeks</a:t>
            </a:r>
          </a:p>
          <a:p>
            <a:pPr marL="0" indent="0">
              <a:buNone/>
            </a:pPr>
            <a:r>
              <a:rPr lang="en-US" dirty="0" smtClean="0"/>
              <a:t>				</a:t>
            </a:r>
          </a:p>
          <a:p>
            <a:r>
              <a:rPr lang="en-US" dirty="0" smtClean="0"/>
              <a:t>CFS   (CFSRR): seasonal				/9 months</a:t>
            </a:r>
          </a:p>
          <a:p>
            <a:endParaRPr lang="en-US" dirty="0"/>
          </a:p>
          <a:p>
            <a:r>
              <a:rPr lang="en-US" dirty="0" smtClean="0"/>
              <a:t>CFSRR	(global reanalysis)			monitoring &amp; historical assessment						</a:t>
            </a:r>
            <a:endParaRPr lang="en-US" dirty="0"/>
          </a:p>
          <a:p>
            <a:r>
              <a:rPr lang="en-US" dirty="0" smtClean="0"/>
              <a:t>NARR: N. American Regional Reanalysis	monitoring &amp; historical assessment</a:t>
            </a:r>
            <a:endParaRPr lang="en-US" dirty="0"/>
          </a:p>
        </p:txBody>
      </p:sp>
    </p:spTree>
    <p:extLst>
      <p:ext uri="{BB962C8B-B14F-4D97-AF65-F5344CB8AC3E}">
        <p14:creationId xmlns:p14="http://schemas.microsoft.com/office/powerpoint/2010/main" val="4249705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237067"/>
            <a:ext cx="11604978" cy="1453621"/>
          </a:xfrm>
        </p:spPr>
        <p:txBody>
          <a:bodyPr>
            <a:normAutofit fontScale="90000"/>
          </a:bodyPr>
          <a:lstStyle/>
          <a:p>
            <a:pPr algn="ctr"/>
            <a:r>
              <a:rPr lang="en-US" sz="5400" b="1" dirty="0" smtClean="0"/>
              <a:t>Long Term Support from NASA/GFSC/HSL</a:t>
            </a:r>
            <a:r>
              <a:rPr lang="en-US" dirty="0" smtClean="0"/>
              <a:t/>
            </a:r>
            <a:br>
              <a:rPr lang="en-US" dirty="0" smtClean="0"/>
            </a:br>
            <a:r>
              <a:rPr lang="en-US" sz="4800" b="1" dirty="0" smtClean="0">
                <a:solidFill>
                  <a:srgbClr val="FF0000"/>
                </a:solidFill>
              </a:rPr>
              <a:t>Hydrological Sciences Lab: Christa Peters-Lidard</a:t>
            </a:r>
            <a:endParaRPr lang="en-US" sz="4800" b="1" dirty="0">
              <a:solidFill>
                <a:srgbClr val="FF0000"/>
              </a:solidFill>
            </a:endParaRPr>
          </a:p>
        </p:txBody>
      </p:sp>
      <p:sp>
        <p:nvSpPr>
          <p:cNvPr id="3" name="Content Placeholder 2"/>
          <p:cNvSpPr>
            <a:spLocks noGrp="1"/>
          </p:cNvSpPr>
          <p:nvPr>
            <p:ph idx="1"/>
          </p:nvPr>
        </p:nvSpPr>
        <p:spPr>
          <a:xfrm>
            <a:off x="815622" y="2040114"/>
            <a:ext cx="10515600" cy="4351338"/>
          </a:xfrm>
        </p:spPr>
        <p:txBody>
          <a:bodyPr/>
          <a:lstStyle/>
          <a:p>
            <a:r>
              <a:rPr lang="en-US" b="1" dirty="0" smtClean="0"/>
              <a:t>via </a:t>
            </a:r>
            <a:r>
              <a:rPr lang="en-US" b="1" dirty="0"/>
              <a:t>NASA Terrestrial  Hydrology Program: </a:t>
            </a:r>
            <a:r>
              <a:rPr lang="en-US" b="1" dirty="0" smtClean="0"/>
              <a:t>THP</a:t>
            </a:r>
          </a:p>
          <a:p>
            <a:pPr marL="0" indent="0">
              <a:buNone/>
            </a:pPr>
            <a:endParaRPr lang="en-US" dirty="0" smtClean="0"/>
          </a:p>
          <a:p>
            <a:pPr lvl="1"/>
            <a:r>
              <a:rPr lang="en-US" dirty="0" smtClean="0"/>
              <a:t>David </a:t>
            </a:r>
            <a:r>
              <a:rPr lang="en-US" dirty="0" err="1" smtClean="0"/>
              <a:t>Mocko</a:t>
            </a:r>
            <a:endParaRPr lang="en-US" dirty="0" smtClean="0"/>
          </a:p>
          <a:p>
            <a:pPr lvl="1"/>
            <a:r>
              <a:rPr lang="en-US" dirty="0" smtClean="0"/>
              <a:t>Sujay Kumar – Team Leader for HSL Land Information System (LIS)</a:t>
            </a:r>
          </a:p>
          <a:p>
            <a:pPr lvl="1"/>
            <a:r>
              <a:rPr lang="en-US" dirty="0" smtClean="0"/>
              <a:t>Brian Cosgrove (during 1990s)</a:t>
            </a:r>
            <a:endParaRPr lang="en-US" dirty="0"/>
          </a:p>
        </p:txBody>
      </p:sp>
    </p:spTree>
    <p:extLst>
      <p:ext uri="{BB962C8B-B14F-4D97-AF65-F5344CB8AC3E}">
        <p14:creationId xmlns:p14="http://schemas.microsoft.com/office/powerpoint/2010/main" val="479580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03200" y="222957"/>
            <a:ext cx="11909778" cy="1323439"/>
          </a:xfrm>
          <a:prstGeom prst="rect">
            <a:avLst/>
          </a:prstGeom>
          <a:noFill/>
          <a:ln w="9525">
            <a:noFill/>
            <a:miter lim="800000"/>
            <a:headEnd/>
            <a:tailEnd/>
          </a:ln>
        </p:spPr>
        <p:txBody>
          <a:bodyPr wrap="square" anchor="t" anchorCtr="0">
            <a:prstTxWarp prst="textNoShape">
              <a:avLst/>
            </a:prstTxWarp>
            <a:spAutoFit/>
          </a:bodyPr>
          <a:lstStyle/>
          <a:p>
            <a:pPr algn="ctr">
              <a:lnSpc>
                <a:spcPts val="3200"/>
              </a:lnSpc>
            </a:pPr>
            <a:r>
              <a:rPr lang="en-GB" sz="4000" b="1" i="1" dirty="0">
                <a:solidFill>
                  <a:srgbClr val="000000"/>
                </a:solidFill>
                <a:latin typeface="Verdana" charset="0"/>
                <a:ea typeface="Arial Unicode MS" pitchFamily="34" charset="-128"/>
                <a:cs typeface="Arial Unicode MS" pitchFamily="34" charset="-128"/>
              </a:rPr>
              <a:t>NLDAS:  </a:t>
            </a:r>
            <a:r>
              <a:rPr lang="en-GB" sz="4000" b="1" i="1" dirty="0" smtClean="0">
                <a:solidFill>
                  <a:srgbClr val="000000"/>
                </a:solidFill>
                <a:latin typeface="Verdana" charset="0"/>
                <a:ea typeface="Arial Unicode MS" pitchFamily="34" charset="-128"/>
                <a:cs typeface="Arial Unicode MS" pitchFamily="34" charset="-128"/>
              </a:rPr>
              <a:t>Partners</a:t>
            </a:r>
          </a:p>
          <a:p>
            <a:pPr algn="ctr">
              <a:lnSpc>
                <a:spcPts val="3200"/>
              </a:lnSpc>
            </a:pPr>
            <a:r>
              <a:rPr lang="en-GB" sz="3200" b="1" i="1" dirty="0">
                <a:solidFill>
                  <a:srgbClr val="FF0000"/>
                </a:solidFill>
                <a:latin typeface="Verdana" charset="0"/>
                <a:ea typeface="Arial Unicode MS" pitchFamily="34" charset="-128"/>
                <a:cs typeface="Arial Unicode MS" pitchFamily="34" charset="-128"/>
              </a:rPr>
              <a:t>a</a:t>
            </a:r>
            <a:r>
              <a:rPr lang="en-GB" sz="3200" b="1" i="1" dirty="0" smtClean="0">
                <a:solidFill>
                  <a:srgbClr val="FF0000"/>
                </a:solidFill>
                <a:latin typeface="Verdana" charset="0"/>
                <a:ea typeface="Arial Unicode MS" pitchFamily="34" charset="-128"/>
                <a:cs typeface="Arial Unicode MS" pitchFamily="34" charset="-128"/>
              </a:rPr>
              <a:t>nd their many NLDAS publications</a:t>
            </a:r>
          </a:p>
          <a:p>
            <a:pPr algn="ctr">
              <a:lnSpc>
                <a:spcPts val="3200"/>
              </a:lnSpc>
            </a:pPr>
            <a:r>
              <a:rPr lang="en-US" sz="2800" dirty="0" smtClean="0">
                <a:solidFill>
                  <a:srgbClr val="0070C0"/>
                </a:solidFill>
                <a:latin typeface="Verdana" charset="0"/>
                <a:ea typeface="Arial Unicode MS" pitchFamily="34" charset="-128"/>
                <a:cs typeface="Arial Unicode MS" pitchFamily="34" charset="-128"/>
              </a:rPr>
              <a:t>Xia et al. (2013, Chapter in book published by World Scientific)</a:t>
            </a:r>
            <a:endParaRPr lang="en-US" sz="2800" dirty="0">
              <a:solidFill>
                <a:srgbClr val="0070C0"/>
              </a:solidFill>
              <a:latin typeface="Verdana" charset="0"/>
              <a:ea typeface="Arial Unicode MS" pitchFamily="34" charset="-128"/>
              <a:cs typeface="Arial Unicode MS" pitchFamily="34" charset="-128"/>
            </a:endParaRPr>
          </a:p>
        </p:txBody>
      </p:sp>
      <p:sp>
        <p:nvSpPr>
          <p:cNvPr id="16" name="Rectangle 5"/>
          <p:cNvSpPr>
            <a:spLocks noChangeArrowheads="1"/>
          </p:cNvSpPr>
          <p:nvPr/>
        </p:nvSpPr>
        <p:spPr bwMode="auto">
          <a:xfrm>
            <a:off x="1741311" y="1682121"/>
            <a:ext cx="9271002" cy="5070235"/>
          </a:xfrm>
          <a:prstGeom prst="rect">
            <a:avLst/>
          </a:prstGeom>
          <a:noFill/>
          <a:ln w="9525">
            <a:noFill/>
            <a:miter lim="800000"/>
            <a:headEnd/>
            <a:tailEnd/>
          </a:ln>
        </p:spPr>
        <p:txBody>
          <a:bodyPr wrap="square" lIns="90000" tIns="46800" rIns="90000" bIns="46800">
            <a:prstTxWarp prst="textNoShape">
              <a:avLst/>
            </a:prstTxWarp>
            <a:spAutoFit/>
          </a:bodyPr>
          <a:lstStyle/>
          <a:p>
            <a:pPr marL="283464" indent="-283464" defTabSz="407988">
              <a:spcAft>
                <a:spcPts val="400"/>
              </a:spcAft>
              <a:buFont typeface="Wingdings" charset="0"/>
              <a:buChar char=""/>
            </a:pPr>
            <a:r>
              <a:rPr lang="en-US" sz="2000" b="1" u="sng" dirty="0">
                <a:latin typeface="Verdana"/>
                <a:cs typeface="Verdana"/>
              </a:rPr>
              <a:t>NLDAS, Data Sets, Land Model Development:</a:t>
            </a:r>
          </a:p>
          <a:p>
            <a:pPr marL="283464" indent="-283464" defTabSz="407988">
              <a:spcAft>
                <a:spcPts val="400"/>
              </a:spcAft>
            </a:pPr>
            <a:r>
              <a:rPr lang="en-US" sz="2000" dirty="0">
                <a:solidFill>
                  <a:srgbClr val="00B0F0"/>
                </a:solidFill>
                <a:latin typeface="Verdana"/>
                <a:cs typeface="Verdana"/>
              </a:rPr>
              <a:t>− M. Ek, Y. Xia, </a:t>
            </a:r>
            <a:r>
              <a:rPr lang="en-US" sz="2000" dirty="0" err="1">
                <a:solidFill>
                  <a:srgbClr val="00B0F0"/>
                </a:solidFill>
                <a:latin typeface="Verdana"/>
                <a:cs typeface="Verdana"/>
              </a:rPr>
              <a:t>H.Wei</a:t>
            </a:r>
            <a:r>
              <a:rPr lang="en-US" sz="2000" dirty="0">
                <a:solidFill>
                  <a:srgbClr val="00B0F0"/>
                </a:solidFill>
                <a:latin typeface="Verdana"/>
                <a:cs typeface="Verdana"/>
              </a:rPr>
              <a:t>, J. Dong, J. </a:t>
            </a:r>
            <a:r>
              <a:rPr lang="en-US" sz="2000" dirty="0" err="1">
                <a:solidFill>
                  <a:srgbClr val="00B0F0"/>
                </a:solidFill>
                <a:latin typeface="Verdana"/>
                <a:cs typeface="Verdana"/>
              </a:rPr>
              <a:t>Meng</a:t>
            </a:r>
            <a:r>
              <a:rPr lang="en-US" sz="2000" dirty="0">
                <a:solidFill>
                  <a:srgbClr val="00B0F0"/>
                </a:solidFill>
                <a:latin typeface="Verdana"/>
                <a:cs typeface="Verdana"/>
              </a:rPr>
              <a:t> (NCEP/EMC)</a:t>
            </a:r>
            <a:endParaRPr lang="en-US" sz="2000" dirty="0">
              <a:solidFill>
                <a:srgbClr val="00B0F0"/>
              </a:solidFill>
              <a:latin typeface="Verdana"/>
              <a:cs typeface="Verdana"/>
            </a:endParaRPr>
          </a:p>
          <a:p>
            <a:pPr marL="283464" indent="-283464" defTabSz="407988">
              <a:spcAft>
                <a:spcPts val="400"/>
              </a:spcAft>
            </a:pPr>
            <a:r>
              <a:rPr lang="en-US" sz="2000" dirty="0">
                <a:latin typeface="Verdana"/>
                <a:cs typeface="Verdana"/>
              </a:rPr>
              <a:t>− J. Sheffield, E. Wood et al (Princeton U.)</a:t>
            </a:r>
          </a:p>
          <a:p>
            <a:pPr marL="283464" indent="-283464" defTabSz="407988">
              <a:spcAft>
                <a:spcPts val="400"/>
              </a:spcAft>
            </a:pPr>
            <a:r>
              <a:rPr lang="en-US" sz="2000" dirty="0">
                <a:latin typeface="Verdana"/>
                <a:cs typeface="Verdana"/>
              </a:rPr>
              <a:t>− D. </a:t>
            </a:r>
            <a:r>
              <a:rPr lang="en-US" sz="2000" dirty="0" err="1">
                <a:latin typeface="Verdana"/>
                <a:cs typeface="Verdana"/>
              </a:rPr>
              <a:t>Mocko</a:t>
            </a:r>
            <a:r>
              <a:rPr lang="en-US" sz="2000" dirty="0">
                <a:latin typeface="Verdana"/>
                <a:cs typeface="Verdana"/>
              </a:rPr>
              <a:t>, C. Peters-</a:t>
            </a:r>
            <a:r>
              <a:rPr lang="en-US" sz="2000" dirty="0" err="1">
                <a:latin typeface="Verdana"/>
                <a:cs typeface="Verdana"/>
              </a:rPr>
              <a:t>Lidard</a:t>
            </a:r>
            <a:r>
              <a:rPr lang="en-US" sz="2000" dirty="0">
                <a:latin typeface="Verdana"/>
                <a:cs typeface="Verdana"/>
              </a:rPr>
              <a:t> (NASA/GSFC)</a:t>
            </a:r>
          </a:p>
          <a:p>
            <a:pPr marL="283464" indent="-283464" defTabSz="407988">
              <a:spcAft>
                <a:spcPts val="400"/>
              </a:spcAft>
            </a:pPr>
            <a:r>
              <a:rPr lang="en-US" sz="2000" dirty="0">
                <a:latin typeface="Verdana"/>
                <a:cs typeface="Verdana"/>
              </a:rPr>
              <a:t>− V. </a:t>
            </a:r>
            <a:r>
              <a:rPr lang="en-US" sz="2000" dirty="0" err="1">
                <a:latin typeface="Verdana"/>
                <a:cs typeface="Verdana"/>
              </a:rPr>
              <a:t>Koren</a:t>
            </a:r>
            <a:r>
              <a:rPr lang="en-US" sz="2000" dirty="0">
                <a:latin typeface="Verdana"/>
                <a:cs typeface="Verdana"/>
              </a:rPr>
              <a:t>, B. Cosgrove (NWS/OHD)</a:t>
            </a:r>
          </a:p>
          <a:p>
            <a:pPr marL="283464" indent="-283464" defTabSz="407988">
              <a:spcAft>
                <a:spcPts val="400"/>
              </a:spcAft>
            </a:pPr>
            <a:r>
              <a:rPr lang="en-US" sz="2000" dirty="0">
                <a:latin typeface="Verdana"/>
                <a:cs typeface="Verdana"/>
              </a:rPr>
              <a:t>− D. </a:t>
            </a:r>
            <a:r>
              <a:rPr lang="en-US" sz="2000" dirty="0" err="1">
                <a:latin typeface="Verdana"/>
                <a:cs typeface="Verdana"/>
              </a:rPr>
              <a:t>Lettenmaier</a:t>
            </a:r>
            <a:r>
              <a:rPr lang="en-US" sz="2000" dirty="0">
                <a:latin typeface="Verdana"/>
                <a:cs typeface="Verdana"/>
              </a:rPr>
              <a:t> et al (U. Washington)</a:t>
            </a:r>
          </a:p>
          <a:p>
            <a:pPr marL="283464" indent="-283464" defTabSz="407988">
              <a:spcAft>
                <a:spcPts val="400"/>
              </a:spcAft>
            </a:pPr>
            <a:r>
              <a:rPr lang="en-US" sz="2000" dirty="0">
                <a:latin typeface="Verdana"/>
                <a:cs typeface="Verdana"/>
              </a:rPr>
              <a:t>− L. </a:t>
            </a:r>
            <a:r>
              <a:rPr lang="en-US" sz="2000" dirty="0" err="1">
                <a:latin typeface="Verdana"/>
                <a:cs typeface="Verdana"/>
              </a:rPr>
              <a:t>Luo</a:t>
            </a:r>
            <a:r>
              <a:rPr lang="en-US" sz="2000" dirty="0">
                <a:latin typeface="Verdana"/>
                <a:cs typeface="Verdana"/>
              </a:rPr>
              <a:t> (U. Michigan, formerly Princeton)</a:t>
            </a:r>
          </a:p>
          <a:p>
            <a:pPr marL="283464" indent="-283464" defTabSz="407988">
              <a:spcAft>
                <a:spcPts val="400"/>
              </a:spcAft>
            </a:pPr>
            <a:r>
              <a:rPr lang="en-US" sz="2000" dirty="0">
                <a:latin typeface="Verdana"/>
                <a:cs typeface="Verdana"/>
              </a:rPr>
              <a:t>− Z-L Yang et al (UT-Austin); F. Chen et al (NCAR), etc.</a:t>
            </a:r>
          </a:p>
          <a:p>
            <a:pPr marL="283464" indent="-283464" defTabSz="407988">
              <a:spcAft>
                <a:spcPts val="400"/>
              </a:spcAft>
              <a:buFont typeface="Wingdings" charset="0"/>
              <a:buChar char=""/>
            </a:pPr>
            <a:r>
              <a:rPr lang="en-US" sz="2000" b="1" u="sng" dirty="0">
                <a:latin typeface="Verdana"/>
                <a:cs typeface="Verdana"/>
              </a:rPr>
              <a:t>NLDAS Maintenance and Operational Transition:</a:t>
            </a:r>
          </a:p>
          <a:p>
            <a:pPr marL="283464" indent="-283464" defTabSz="407988">
              <a:spcAft>
                <a:spcPts val="400"/>
              </a:spcAft>
            </a:pPr>
            <a:r>
              <a:rPr lang="en-US" sz="2000" dirty="0">
                <a:solidFill>
                  <a:srgbClr val="00B0F0"/>
                </a:solidFill>
                <a:latin typeface="Verdana"/>
                <a:cs typeface="Verdana"/>
              </a:rPr>
              <a:t>− Y. Xia (NCEP/EMC), </a:t>
            </a:r>
            <a:r>
              <a:rPr lang="en-US" sz="2000" dirty="0" err="1">
                <a:solidFill>
                  <a:srgbClr val="00B0F0"/>
                </a:solidFill>
                <a:latin typeface="Verdana"/>
                <a:cs typeface="Verdana"/>
              </a:rPr>
              <a:t>Yuqiu</a:t>
            </a:r>
            <a:r>
              <a:rPr lang="en-US" sz="2000" dirty="0">
                <a:solidFill>
                  <a:srgbClr val="00B0F0"/>
                </a:solidFill>
                <a:latin typeface="Verdana"/>
                <a:cs typeface="Verdana"/>
              </a:rPr>
              <a:t> Zhu (NCEP/EMC), Simon Hsiao (NCO)</a:t>
            </a:r>
          </a:p>
          <a:p>
            <a:pPr marL="283464" indent="-283464" defTabSz="407988">
              <a:spcAft>
                <a:spcPts val="400"/>
              </a:spcAft>
              <a:buFont typeface="Wingdings" charset="0"/>
              <a:buChar char=""/>
            </a:pPr>
            <a:r>
              <a:rPr lang="en-US" sz="2000" b="1" u="sng" dirty="0">
                <a:latin typeface="Verdana"/>
                <a:cs typeface="Verdana"/>
              </a:rPr>
              <a:t>NLDAS Products Application:</a:t>
            </a:r>
          </a:p>
          <a:p>
            <a:pPr marL="283464" indent="-283464" defTabSz="407988">
              <a:spcAft>
                <a:spcPts val="400"/>
              </a:spcAft>
            </a:pPr>
            <a:r>
              <a:rPr lang="en-US" sz="2000" dirty="0">
                <a:latin typeface="Verdana"/>
                <a:cs typeface="Verdana"/>
              </a:rPr>
              <a:t>− K. Mo, L.-C. Chen (NCEP/CPC)</a:t>
            </a:r>
          </a:p>
          <a:p>
            <a:pPr marL="283464" indent="-283464" defTabSz="407988">
              <a:spcAft>
                <a:spcPts val="400"/>
              </a:spcAft>
            </a:pPr>
            <a:r>
              <a:rPr lang="en-US" sz="2000" dirty="0">
                <a:latin typeface="Verdana"/>
                <a:cs typeface="Verdana"/>
              </a:rPr>
              <a:t>− M. Rosencrans (CPC), Eric </a:t>
            </a:r>
            <a:r>
              <a:rPr lang="en-US" sz="2000" dirty="0" err="1">
                <a:latin typeface="Verdana"/>
                <a:cs typeface="Verdana"/>
              </a:rPr>
              <a:t>Luebehusen</a:t>
            </a:r>
            <a:r>
              <a:rPr lang="en-US" sz="2000" dirty="0">
                <a:latin typeface="Verdana"/>
                <a:cs typeface="Verdana"/>
              </a:rPr>
              <a:t> (USDA),US</a:t>
            </a:r>
          </a:p>
          <a:p>
            <a:pPr marL="283464" indent="-283464" defTabSz="407988">
              <a:spcAft>
                <a:spcPts val="400"/>
              </a:spcAft>
            </a:pPr>
            <a:r>
              <a:rPr lang="en-US" sz="2000" dirty="0">
                <a:latin typeface="Verdana"/>
                <a:cs typeface="Verdana"/>
              </a:rPr>
              <a:t>   Drought Monitor Author Group</a:t>
            </a:r>
          </a:p>
        </p:txBody>
      </p:sp>
    </p:spTree>
    <p:extLst>
      <p:ext uri="{BB962C8B-B14F-4D97-AF65-F5344CB8AC3E}">
        <p14:creationId xmlns:p14="http://schemas.microsoft.com/office/powerpoint/2010/main" val="3510075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105481"/>
            <a:ext cx="11446933" cy="989541"/>
          </a:xfrm>
        </p:spPr>
        <p:txBody>
          <a:bodyPr>
            <a:normAutofit/>
          </a:bodyPr>
          <a:lstStyle/>
          <a:p>
            <a:pPr algn="ctr"/>
            <a:r>
              <a:rPr lang="en-US" sz="6000" b="1" dirty="0"/>
              <a:t>Future </a:t>
            </a:r>
            <a:r>
              <a:rPr lang="en-US" sz="6000" b="1" dirty="0" smtClean="0"/>
              <a:t>Work: NLDAS-3 Generation</a:t>
            </a:r>
            <a:endParaRPr lang="en-US" sz="6000" b="1" dirty="0"/>
          </a:p>
        </p:txBody>
      </p:sp>
      <p:sp>
        <p:nvSpPr>
          <p:cNvPr id="3" name="Content Placeholder 2"/>
          <p:cNvSpPr>
            <a:spLocks noGrp="1"/>
          </p:cNvSpPr>
          <p:nvPr>
            <p:ph idx="1"/>
          </p:nvPr>
        </p:nvSpPr>
        <p:spPr>
          <a:xfrm>
            <a:off x="838200" y="1095022"/>
            <a:ext cx="10515600" cy="5762978"/>
          </a:xfrm>
        </p:spPr>
        <p:txBody>
          <a:bodyPr>
            <a:normAutofit fontScale="62500" lnSpcReduction="20000"/>
          </a:bodyPr>
          <a:lstStyle/>
          <a:p>
            <a:pPr marL="0" indent="0">
              <a:buNone/>
            </a:pPr>
            <a:endParaRPr lang="en-US" dirty="0" smtClean="0"/>
          </a:p>
          <a:p>
            <a:r>
              <a:rPr lang="en-US" b="1" dirty="0" smtClean="0">
                <a:solidFill>
                  <a:srgbClr val="FF0000"/>
                </a:solidFill>
              </a:rPr>
              <a:t>Upgrade all four NLDAS LSMs</a:t>
            </a:r>
          </a:p>
          <a:p>
            <a:pPr lvl="1"/>
            <a:r>
              <a:rPr lang="en-US" sz="2600" dirty="0" smtClean="0"/>
              <a:t>Noah MP</a:t>
            </a:r>
          </a:p>
          <a:p>
            <a:pPr lvl="1"/>
            <a:r>
              <a:rPr lang="en-US" sz="2600" dirty="0" smtClean="0"/>
              <a:t>NASA “Catchment” LSM replacing “Mosaic” LSM</a:t>
            </a:r>
          </a:p>
          <a:p>
            <a:pPr lvl="1"/>
            <a:r>
              <a:rPr lang="en-US" sz="2600" dirty="0" smtClean="0"/>
              <a:t>SAC MP</a:t>
            </a:r>
          </a:p>
          <a:p>
            <a:pPr lvl="1"/>
            <a:r>
              <a:rPr lang="en-US" sz="2600" dirty="0" smtClean="0"/>
              <a:t>VIC generational upgrade</a:t>
            </a:r>
          </a:p>
          <a:p>
            <a:pPr lvl="1"/>
            <a:endParaRPr lang="en-US" sz="2600" dirty="0"/>
          </a:p>
          <a:p>
            <a:r>
              <a:rPr lang="en-US" sz="2900" b="1" dirty="0" smtClean="0">
                <a:solidFill>
                  <a:srgbClr val="FF0000"/>
                </a:solidFill>
                <a:cs typeface="Verdana"/>
              </a:rPr>
              <a:t>Expand the </a:t>
            </a:r>
            <a:r>
              <a:rPr lang="en-US" sz="2900" b="1" dirty="0">
                <a:solidFill>
                  <a:srgbClr val="FF0000"/>
                </a:solidFill>
                <a:cs typeface="Verdana"/>
              </a:rPr>
              <a:t>NLDAS domain (entire North </a:t>
            </a:r>
            <a:r>
              <a:rPr lang="en-US" sz="2900" b="1" dirty="0" smtClean="0">
                <a:solidFill>
                  <a:srgbClr val="FF0000"/>
                </a:solidFill>
                <a:cs typeface="Verdana"/>
              </a:rPr>
              <a:t>America)</a:t>
            </a:r>
            <a:endParaRPr lang="en-US" sz="2900" b="1" dirty="0" smtClean="0">
              <a:solidFill>
                <a:srgbClr val="FF0000"/>
              </a:solidFill>
            </a:endParaRPr>
          </a:p>
          <a:p>
            <a:pPr marL="457200" lvl="1" indent="0">
              <a:buNone/>
            </a:pPr>
            <a:endParaRPr lang="en-US" dirty="0" smtClean="0"/>
          </a:p>
          <a:p>
            <a:r>
              <a:rPr lang="en-US" b="1" dirty="0">
                <a:solidFill>
                  <a:srgbClr val="FF0000"/>
                </a:solidFill>
                <a:cs typeface="Verdana"/>
              </a:rPr>
              <a:t>Expand validation </a:t>
            </a:r>
            <a:r>
              <a:rPr lang="en-US" b="1" dirty="0" smtClean="0">
                <a:solidFill>
                  <a:srgbClr val="FF0000"/>
                </a:solidFill>
                <a:cs typeface="Verdana"/>
              </a:rPr>
              <a:t>tools</a:t>
            </a:r>
          </a:p>
          <a:p>
            <a:pPr marL="0" indent="0">
              <a:buNone/>
            </a:pPr>
            <a:endParaRPr lang="en-US" b="1" dirty="0" smtClean="0">
              <a:solidFill>
                <a:srgbClr val="FF0000"/>
              </a:solidFill>
              <a:cs typeface="Verdana"/>
            </a:endParaRPr>
          </a:p>
          <a:p>
            <a:r>
              <a:rPr lang="en-US" b="1" dirty="0">
                <a:solidFill>
                  <a:srgbClr val="FF0000"/>
                </a:solidFill>
                <a:latin typeface="Calibri" panose="020F0502020204030204" pitchFamily="34" charset="0"/>
                <a:cs typeface="Verdana"/>
              </a:rPr>
              <a:t>Extend Land </a:t>
            </a:r>
            <a:r>
              <a:rPr lang="en-US" b="1" dirty="0" smtClean="0">
                <a:solidFill>
                  <a:srgbClr val="FF0000"/>
                </a:solidFill>
                <a:latin typeface="Calibri" panose="020F0502020204030204" pitchFamily="34" charset="0"/>
                <a:cs typeface="Verdana"/>
              </a:rPr>
              <a:t>4DDA</a:t>
            </a:r>
          </a:p>
          <a:p>
            <a:pPr lvl="1"/>
            <a:r>
              <a:rPr lang="en-US" sz="2600" dirty="0">
                <a:solidFill>
                  <a:srgbClr val="000000"/>
                </a:solidFill>
                <a:cs typeface="Verdana"/>
              </a:rPr>
              <a:t>snowpack, soil moisture, GRACE </a:t>
            </a:r>
            <a:r>
              <a:rPr lang="en-US" sz="2600" dirty="0" smtClean="0">
                <a:solidFill>
                  <a:srgbClr val="000000"/>
                </a:solidFill>
                <a:cs typeface="Verdana"/>
              </a:rPr>
              <a:t>TWS</a:t>
            </a:r>
            <a:endParaRPr lang="en-US" sz="2600" dirty="0" smtClean="0"/>
          </a:p>
          <a:p>
            <a:pPr marL="914400" lvl="2" indent="0">
              <a:buNone/>
            </a:pPr>
            <a:endParaRPr lang="en-US" dirty="0" smtClean="0"/>
          </a:p>
          <a:p>
            <a:r>
              <a:rPr lang="en-US" b="1" dirty="0" smtClean="0">
                <a:solidFill>
                  <a:srgbClr val="FF0000"/>
                </a:solidFill>
              </a:rPr>
              <a:t>Higher spatial and temporal resolution</a:t>
            </a:r>
          </a:p>
          <a:p>
            <a:pPr lvl="1"/>
            <a:r>
              <a:rPr lang="en-US" dirty="0" smtClean="0"/>
              <a:t>3-km grid (vs. current 14-km grid)</a:t>
            </a:r>
          </a:p>
          <a:p>
            <a:pPr lvl="1"/>
            <a:r>
              <a:rPr lang="en-US" dirty="0" smtClean="0"/>
              <a:t>1-hour output (vs. current 3-hour)</a:t>
            </a:r>
          </a:p>
          <a:p>
            <a:pPr lvl="1"/>
            <a:r>
              <a:rPr lang="en-US" dirty="0"/>
              <a:t>i</a:t>
            </a:r>
            <a:r>
              <a:rPr lang="en-US" dirty="0" smtClean="0"/>
              <a:t>mprove downscaling methods</a:t>
            </a:r>
          </a:p>
          <a:p>
            <a:pPr marL="914400" lvl="2" indent="0">
              <a:buNone/>
            </a:pPr>
            <a:endParaRPr lang="en-US" dirty="0" smtClean="0"/>
          </a:p>
          <a:p>
            <a:r>
              <a:rPr lang="en-US" b="1" dirty="0" smtClean="0">
                <a:solidFill>
                  <a:srgbClr val="FF0000"/>
                </a:solidFill>
              </a:rPr>
              <a:t>Seasonal prediction component</a:t>
            </a:r>
          </a:p>
          <a:p>
            <a:pPr lvl="1"/>
            <a:r>
              <a:rPr lang="en-US" dirty="0" smtClean="0"/>
              <a:t>Add 1-2 additional LSMs (e.g. will add Noah LSM) to complement VIC LSM</a:t>
            </a:r>
          </a:p>
          <a:p>
            <a:pPr lvl="1"/>
            <a:r>
              <a:rPr lang="en-US" dirty="0" smtClean="0"/>
              <a:t>Upgrade to formally operational status (vs. current </a:t>
            </a:r>
            <a:r>
              <a:rPr lang="en-US" dirty="0" err="1" smtClean="0"/>
              <a:t>xperimental</a:t>
            </a:r>
            <a:r>
              <a:rPr lang="en-US" dirty="0" smtClean="0"/>
              <a:t> realtime demonstration)</a:t>
            </a:r>
          </a:p>
          <a:p>
            <a:pPr marL="457200" lvl="1" indent="0">
              <a:buNone/>
            </a:pPr>
            <a:endParaRPr lang="en-US" dirty="0" smtClean="0"/>
          </a:p>
          <a:p>
            <a:pPr lvl="1"/>
            <a:endParaRPr lang="en-US" dirty="0"/>
          </a:p>
        </p:txBody>
      </p:sp>
    </p:spTree>
    <p:extLst>
      <p:ext uri="{BB962C8B-B14F-4D97-AF65-F5344CB8AC3E}">
        <p14:creationId xmlns:p14="http://schemas.microsoft.com/office/powerpoint/2010/main" val="4221961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15" y="1174045"/>
            <a:ext cx="12355830" cy="2037786"/>
          </a:xfrm>
        </p:spPr>
        <p:txBody>
          <a:bodyPr>
            <a:normAutofit/>
          </a:bodyPr>
          <a:lstStyle/>
          <a:p>
            <a:r>
              <a:rPr lang="en-US" b="1" dirty="0"/>
              <a:t>Drought </a:t>
            </a:r>
            <a:r>
              <a:rPr lang="en-US" b="1" dirty="0" smtClean="0"/>
              <a:t>Monitoring </a:t>
            </a:r>
            <a:r>
              <a:rPr lang="en-US" b="1" dirty="0"/>
              <a:t>with </a:t>
            </a:r>
            <a:r>
              <a:rPr lang="en-US" b="1" dirty="0" smtClean="0"/>
              <a:t>the</a:t>
            </a:r>
            <a:br>
              <a:rPr lang="en-US" b="1" dirty="0" smtClean="0"/>
            </a:br>
            <a:r>
              <a:rPr lang="en-US" b="1" dirty="0" smtClean="0"/>
              <a:t>Operational NLDAS-2</a:t>
            </a:r>
            <a:endParaRPr lang="en-US" b="1" dirty="0"/>
          </a:p>
        </p:txBody>
      </p:sp>
      <p:sp>
        <p:nvSpPr>
          <p:cNvPr id="3" name="Subtitle 2"/>
          <p:cNvSpPr>
            <a:spLocks noGrp="1"/>
          </p:cNvSpPr>
          <p:nvPr>
            <p:ph type="subTitle" idx="1"/>
          </p:nvPr>
        </p:nvSpPr>
        <p:spPr/>
        <p:txBody>
          <a:bodyPr/>
          <a:lstStyle/>
          <a:p>
            <a:r>
              <a:rPr lang="en-US" dirty="0" smtClean="0"/>
              <a:t>  </a:t>
            </a:r>
          </a:p>
          <a:p>
            <a:endParaRPr lang="en-US" dirty="0"/>
          </a:p>
        </p:txBody>
      </p:sp>
    </p:spTree>
    <p:extLst>
      <p:ext uri="{BB962C8B-B14F-4D97-AF65-F5344CB8AC3E}">
        <p14:creationId xmlns:p14="http://schemas.microsoft.com/office/powerpoint/2010/main" val="41892299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0992" y="0"/>
            <a:ext cx="11530013" cy="745067"/>
          </a:xfrm>
        </p:spPr>
        <p:txBody>
          <a:bodyPr>
            <a:normAutofit fontScale="90000"/>
          </a:bodyPr>
          <a:lstStyle/>
          <a:p>
            <a:r>
              <a:rPr lang="en-US" b="1" dirty="0" smtClean="0"/>
              <a:t>Characteristics of Next Two Slides</a:t>
            </a:r>
            <a:endParaRPr lang="en-US" b="1" dirty="0"/>
          </a:p>
        </p:txBody>
      </p:sp>
      <p:sp>
        <p:nvSpPr>
          <p:cNvPr id="3" name="Subtitle 2"/>
          <p:cNvSpPr>
            <a:spLocks noGrp="1"/>
          </p:cNvSpPr>
          <p:nvPr>
            <p:ph type="subTitle" idx="1"/>
          </p:nvPr>
        </p:nvSpPr>
        <p:spPr>
          <a:xfrm>
            <a:off x="431006" y="474133"/>
            <a:ext cx="11530013" cy="6383867"/>
          </a:xfrm>
        </p:spPr>
        <p:txBody>
          <a:bodyPr>
            <a:normAutofit/>
          </a:bodyPr>
          <a:lstStyle/>
          <a:p>
            <a:pPr algn="l"/>
            <a:endParaRPr lang="en-US" sz="2800" b="1" dirty="0" smtClean="0"/>
          </a:p>
          <a:p>
            <a:pPr algn="l"/>
            <a:r>
              <a:rPr lang="en-US" sz="2800" b="1" dirty="0" smtClean="0"/>
              <a:t>Next Slide: </a:t>
            </a:r>
            <a:r>
              <a:rPr lang="en-US" sz="2800" b="1" dirty="0" smtClean="0">
                <a:solidFill>
                  <a:srgbClr val="FF0000"/>
                </a:solidFill>
              </a:rPr>
              <a:t>weekly</a:t>
            </a:r>
            <a:r>
              <a:rPr lang="en-US" sz="2800" b="1" dirty="0" smtClean="0">
                <a:solidFill>
                  <a:srgbClr val="0070C0"/>
                </a:solidFill>
              </a:rPr>
              <a:t> CONUS-wide </a:t>
            </a:r>
            <a:r>
              <a:rPr lang="en-US" sz="2800" b="1" u="sng" dirty="0" smtClean="0">
                <a:solidFill>
                  <a:srgbClr val="0070C0"/>
                </a:solidFill>
              </a:rPr>
              <a:t>soil moisture percentile</a:t>
            </a:r>
            <a:r>
              <a:rPr lang="en-US" sz="2800" b="1" dirty="0" smtClean="0">
                <a:solidFill>
                  <a:srgbClr val="0070C0"/>
                </a:solidFill>
              </a:rPr>
              <a:t>:</a:t>
            </a:r>
          </a:p>
          <a:p>
            <a:pPr algn="l"/>
            <a:r>
              <a:rPr lang="en-US" dirty="0" smtClean="0"/>
              <a:t>- </a:t>
            </a:r>
            <a:r>
              <a:rPr lang="en-US" dirty="0" smtClean="0"/>
              <a:t>Ensemble mean of four land models: (Noah, Mosaic, VIC, SAC)</a:t>
            </a:r>
          </a:p>
          <a:p>
            <a:pPr algn="l"/>
            <a:r>
              <a:rPr lang="en-US" dirty="0" smtClean="0"/>
              <a:t>- </a:t>
            </a:r>
            <a:r>
              <a:rPr lang="en-US" b="1" dirty="0" smtClean="0">
                <a:solidFill>
                  <a:srgbClr val="FF0000"/>
                </a:solidFill>
              </a:rPr>
              <a:t>Left Frame:</a:t>
            </a:r>
            <a:r>
              <a:rPr lang="en-US" b="1" dirty="0" smtClean="0"/>
              <a:t> 01 </a:t>
            </a:r>
            <a:r>
              <a:rPr lang="en-US" b="1" u="sng" dirty="0" smtClean="0"/>
              <a:t>Jan 2013 </a:t>
            </a:r>
            <a:r>
              <a:rPr lang="en-US" b="1" dirty="0" smtClean="0"/>
              <a:t>to 24 </a:t>
            </a:r>
            <a:r>
              <a:rPr lang="en-US" b="1" u="sng" dirty="0" smtClean="0"/>
              <a:t>Aug </a:t>
            </a:r>
            <a:r>
              <a:rPr lang="en-US" b="1" u="sng" dirty="0" smtClean="0"/>
              <a:t>2014</a:t>
            </a:r>
            <a:r>
              <a:rPr lang="en-US" b="1" dirty="0"/>
              <a:t>	</a:t>
            </a:r>
            <a:r>
              <a:rPr lang="en-US" dirty="0" smtClean="0"/>
              <a:t>(about 20 months)</a:t>
            </a:r>
            <a:endParaRPr lang="en-US" u="sng" dirty="0" smtClean="0"/>
          </a:p>
          <a:p>
            <a:pPr algn="l"/>
            <a:r>
              <a:rPr lang="en-US" dirty="0" smtClean="0"/>
              <a:t>   -- </a:t>
            </a:r>
            <a:r>
              <a:rPr lang="en-US" u="sng" dirty="0" smtClean="0"/>
              <a:t>Depicts</a:t>
            </a:r>
            <a:r>
              <a:rPr lang="en-US" dirty="0" smtClean="0"/>
              <a:t>:</a:t>
            </a:r>
          </a:p>
          <a:p>
            <a:pPr marL="914400" lvl="1" indent="-457200" algn="l">
              <a:buAutoNum type="alphaUcParenR"/>
            </a:pPr>
            <a:r>
              <a:rPr lang="en-US" sz="2200" b="1" dirty="0" smtClean="0"/>
              <a:t>Texas/Great Plains drought</a:t>
            </a:r>
          </a:p>
          <a:p>
            <a:pPr marL="914400" lvl="1" indent="-457200" algn="l">
              <a:buAutoNum type="alphaUcParenR" startAt="2"/>
            </a:pPr>
            <a:r>
              <a:rPr lang="en-US" sz="2200" b="1" dirty="0" smtClean="0"/>
              <a:t>California drought (especially winter 2014)</a:t>
            </a:r>
          </a:p>
          <a:p>
            <a:pPr algn="l"/>
            <a:r>
              <a:rPr lang="en-US" b="1" dirty="0" smtClean="0">
                <a:solidFill>
                  <a:srgbClr val="FF0000"/>
                </a:solidFill>
              </a:rPr>
              <a:t>- Right Frame</a:t>
            </a:r>
            <a:r>
              <a:rPr lang="en-US" b="1" dirty="0" smtClean="0"/>
              <a:t>:</a:t>
            </a:r>
            <a:r>
              <a:rPr lang="en-US" dirty="0" smtClean="0"/>
              <a:t> </a:t>
            </a:r>
            <a:r>
              <a:rPr lang="en-US" b="1" dirty="0" smtClean="0"/>
              <a:t>05</a:t>
            </a:r>
            <a:r>
              <a:rPr lang="en-US" b="1" u="sng" dirty="0" smtClean="0"/>
              <a:t> Jan 2011</a:t>
            </a:r>
            <a:r>
              <a:rPr lang="en-US" b="1" dirty="0" smtClean="0"/>
              <a:t> to 14 </a:t>
            </a:r>
            <a:r>
              <a:rPr lang="en-US" b="1" u="sng" dirty="0" smtClean="0"/>
              <a:t>Sep </a:t>
            </a:r>
            <a:r>
              <a:rPr lang="en-US" b="1" u="sng" dirty="0" smtClean="0"/>
              <a:t>2011</a:t>
            </a:r>
            <a:r>
              <a:rPr lang="en-US" dirty="0"/>
              <a:t>	</a:t>
            </a:r>
            <a:r>
              <a:rPr lang="en-US" dirty="0" smtClean="0"/>
              <a:t>(about 9 months)</a:t>
            </a:r>
            <a:endParaRPr lang="en-US" b="1" u="sng" dirty="0" smtClean="0"/>
          </a:p>
          <a:p>
            <a:pPr algn="l"/>
            <a:r>
              <a:rPr lang="en-US" dirty="0" smtClean="0"/>
              <a:t>   -- </a:t>
            </a:r>
            <a:r>
              <a:rPr lang="en-US" u="sng" dirty="0" smtClean="0"/>
              <a:t>Depicts:</a:t>
            </a:r>
          </a:p>
          <a:p>
            <a:pPr marL="914400" lvl="1" indent="-457200" algn="l">
              <a:buAutoNum type="alphaUcParenR"/>
            </a:pPr>
            <a:r>
              <a:rPr lang="en-US" sz="2200" b="1" dirty="0" smtClean="0"/>
              <a:t>Texas Drought</a:t>
            </a:r>
          </a:p>
          <a:p>
            <a:pPr marL="914400" lvl="1" indent="-457200" algn="l">
              <a:buAutoNum type="alphaUcParenR"/>
            </a:pPr>
            <a:r>
              <a:rPr lang="en-US" sz="2200" b="1" dirty="0" smtClean="0"/>
              <a:t>Severe New England flooding in Sep </a:t>
            </a:r>
            <a:r>
              <a:rPr lang="en-US" sz="2200" b="1" dirty="0" smtClean="0">
                <a:solidFill>
                  <a:srgbClr val="FF0000"/>
                </a:solidFill>
              </a:rPr>
              <a:t>2011 from two successive tropical storms</a:t>
            </a:r>
          </a:p>
          <a:p>
            <a:pPr algn="l"/>
            <a:endParaRPr lang="en-US" sz="2800" b="1" dirty="0" smtClean="0"/>
          </a:p>
          <a:p>
            <a:pPr algn="l"/>
            <a:r>
              <a:rPr lang="en-US" sz="2800" b="1" dirty="0" smtClean="0"/>
              <a:t>Subsequent Slide</a:t>
            </a:r>
            <a:r>
              <a:rPr lang="en-US" sz="2800" b="1" dirty="0" smtClean="0">
                <a:solidFill>
                  <a:srgbClr val="FF0000"/>
                </a:solidFill>
              </a:rPr>
              <a:t>: </a:t>
            </a:r>
            <a:r>
              <a:rPr lang="en-US" sz="2800" b="1" dirty="0" smtClean="0">
                <a:solidFill>
                  <a:srgbClr val="0070C0"/>
                </a:solidFill>
              </a:rPr>
              <a:t>as in </a:t>
            </a:r>
            <a:r>
              <a:rPr lang="en-US" sz="2800" b="1" dirty="0" smtClean="0">
                <a:solidFill>
                  <a:srgbClr val="0070C0"/>
                </a:solidFill>
              </a:rPr>
              <a:t>above slide</a:t>
            </a:r>
            <a:r>
              <a:rPr lang="en-US" sz="2800" b="1" dirty="0" smtClean="0">
                <a:solidFill>
                  <a:srgbClr val="0070C0"/>
                </a:solidFill>
              </a:rPr>
              <a:t> </a:t>
            </a:r>
            <a:r>
              <a:rPr lang="en-US" sz="2800" b="1" dirty="0" smtClean="0">
                <a:solidFill>
                  <a:srgbClr val="0070C0"/>
                </a:solidFill>
              </a:rPr>
              <a:t>except for </a:t>
            </a:r>
            <a:r>
              <a:rPr lang="en-US" sz="2800" b="1" dirty="0" smtClean="0">
                <a:solidFill>
                  <a:srgbClr val="FF0000"/>
                </a:solidFill>
              </a:rPr>
              <a:t>daily</a:t>
            </a:r>
            <a:r>
              <a:rPr lang="en-US" sz="2800" b="1" dirty="0" smtClean="0">
                <a:solidFill>
                  <a:srgbClr val="0070C0"/>
                </a:solidFill>
              </a:rPr>
              <a:t> </a:t>
            </a:r>
            <a:r>
              <a:rPr lang="en-US" sz="2800" b="1" u="sng" dirty="0" smtClean="0">
                <a:solidFill>
                  <a:srgbClr val="0070C0"/>
                </a:solidFill>
              </a:rPr>
              <a:t>streamflow anomaly</a:t>
            </a:r>
          </a:p>
          <a:p>
            <a:pPr algn="l"/>
            <a:r>
              <a:rPr lang="en-US" b="1" dirty="0" smtClean="0">
                <a:solidFill>
                  <a:srgbClr val="FF0000"/>
                </a:solidFill>
              </a:rPr>
              <a:t>- Left Frame: </a:t>
            </a:r>
            <a:r>
              <a:rPr lang="en-US" b="1" dirty="0" smtClean="0"/>
              <a:t>20 Aug - 20 Sep 2011 (~30 days) </a:t>
            </a:r>
            <a:r>
              <a:rPr lang="en-US" b="1" dirty="0" smtClean="0">
                <a:solidFill>
                  <a:srgbClr val="FF0000"/>
                </a:solidFill>
              </a:rPr>
              <a:t>- Right Frame: </a:t>
            </a:r>
            <a:r>
              <a:rPr lang="en-US" b="1" dirty="0" smtClean="0"/>
              <a:t>01-30 Sep 2013 (~30 days)</a:t>
            </a:r>
            <a:endParaRPr lang="en-US" b="1" dirty="0" smtClean="0"/>
          </a:p>
          <a:p>
            <a:pPr marL="914400" lvl="1" indent="-457200" algn="l">
              <a:buAutoNum type="alphaUcParenR"/>
            </a:pPr>
            <a:endParaRPr lang="en-US" dirty="0" smtClean="0"/>
          </a:p>
          <a:p>
            <a:pPr marL="457200" indent="-457200">
              <a:buAutoNum type="alphaUcParenR"/>
            </a:pPr>
            <a:endParaRPr lang="en-US" dirty="0" smtClean="0"/>
          </a:p>
          <a:p>
            <a:endParaRPr lang="en-US" dirty="0" smtClean="0"/>
          </a:p>
          <a:p>
            <a:endParaRPr lang="en-US" dirty="0"/>
          </a:p>
        </p:txBody>
      </p:sp>
    </p:spTree>
    <p:extLst>
      <p:ext uri="{BB962C8B-B14F-4D97-AF65-F5344CB8AC3E}">
        <p14:creationId xmlns:p14="http://schemas.microsoft.com/office/powerpoint/2010/main" val="4277409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7867" y="144075"/>
            <a:ext cx="9144000" cy="1028700"/>
          </a:xfrm>
        </p:spPr>
        <p:txBody>
          <a:bodyPr>
            <a:normAutofit/>
          </a:bodyPr>
          <a:lstStyle/>
          <a:p>
            <a:r>
              <a:rPr lang="en-US" b="1" dirty="0" smtClean="0"/>
              <a:t>Presenter</a:t>
            </a:r>
            <a:endParaRPr lang="en-US" b="1" dirty="0"/>
          </a:p>
        </p:txBody>
      </p:sp>
      <p:sp>
        <p:nvSpPr>
          <p:cNvPr id="3" name="Subtitle 2"/>
          <p:cNvSpPr>
            <a:spLocks noGrp="1"/>
          </p:cNvSpPr>
          <p:nvPr>
            <p:ph type="subTitle" idx="1"/>
          </p:nvPr>
        </p:nvSpPr>
        <p:spPr>
          <a:xfrm>
            <a:off x="0" y="1406490"/>
            <a:ext cx="12192000" cy="5451510"/>
          </a:xfrm>
        </p:spPr>
        <p:txBody>
          <a:bodyPr>
            <a:normAutofit fontScale="25000" lnSpcReduction="20000"/>
          </a:bodyPr>
          <a:lstStyle/>
          <a:p>
            <a:r>
              <a:rPr lang="en-US" sz="16000" b="1" dirty="0" smtClean="0">
                <a:solidFill>
                  <a:srgbClr val="FF0000"/>
                </a:solidFill>
              </a:rPr>
              <a:t>Ken Mitchell </a:t>
            </a:r>
            <a:r>
              <a:rPr lang="en-US" sz="14400" b="1" baseline="30000" dirty="0" smtClean="0"/>
              <a:t>1,2</a:t>
            </a:r>
          </a:p>
          <a:p>
            <a:endParaRPr lang="en-US" sz="12800" dirty="0" smtClean="0"/>
          </a:p>
          <a:p>
            <a:pPr algn="l"/>
            <a:r>
              <a:rPr lang="en-US" sz="3800" baseline="30000" dirty="0" smtClean="0"/>
              <a:t>	</a:t>
            </a:r>
            <a:r>
              <a:rPr lang="en-US" sz="11200" b="1" baseline="30000" dirty="0" smtClean="0"/>
              <a:t>1</a:t>
            </a:r>
            <a:r>
              <a:rPr lang="en-US" sz="11200" b="1" dirty="0" smtClean="0"/>
              <a:t> Retired</a:t>
            </a:r>
            <a:r>
              <a:rPr lang="en-US" sz="11200" dirty="0" smtClean="0"/>
              <a:t>: NCEP Environmental Modeling Center (EMC</a:t>
            </a:r>
            <a:r>
              <a:rPr lang="en-US" sz="11200" dirty="0" smtClean="0"/>
              <a:t>)</a:t>
            </a:r>
          </a:p>
          <a:p>
            <a:pPr algn="l"/>
            <a:r>
              <a:rPr lang="en-US" sz="11200" dirty="0"/>
              <a:t>	</a:t>
            </a:r>
            <a:r>
              <a:rPr lang="en-US" sz="11200" dirty="0" smtClean="0"/>
              <a:t>		</a:t>
            </a:r>
          </a:p>
          <a:p>
            <a:pPr algn="l"/>
            <a:r>
              <a:rPr lang="en-US" sz="11200" dirty="0"/>
              <a:t>	</a:t>
            </a:r>
            <a:r>
              <a:rPr lang="en-US" sz="11200" dirty="0" smtClean="0"/>
              <a:t>		</a:t>
            </a:r>
            <a:r>
              <a:rPr lang="en-US" sz="9600" dirty="0" smtClean="0"/>
              <a:t>-- EMC member: Nov 1988 to Jan 2009    (20 years)</a:t>
            </a:r>
          </a:p>
          <a:p>
            <a:pPr algn="l"/>
            <a:endParaRPr lang="en-US" sz="9600" dirty="0" smtClean="0"/>
          </a:p>
          <a:p>
            <a:pPr algn="l"/>
            <a:endParaRPr lang="en-US" sz="11200" dirty="0" smtClean="0"/>
          </a:p>
          <a:p>
            <a:pPr algn="l"/>
            <a:r>
              <a:rPr lang="en-US" sz="11200" baseline="30000" dirty="0" smtClean="0"/>
              <a:t>	</a:t>
            </a:r>
            <a:r>
              <a:rPr lang="en-US" sz="11200" b="1" baseline="30000" dirty="0" smtClean="0"/>
              <a:t>2</a:t>
            </a:r>
            <a:r>
              <a:rPr lang="en-US" sz="11200" dirty="0" smtClean="0"/>
              <a:t> </a:t>
            </a:r>
            <a:r>
              <a:rPr lang="en-US" sz="11200" b="1" dirty="0" smtClean="0"/>
              <a:t>Current</a:t>
            </a:r>
            <a:r>
              <a:rPr lang="en-US" sz="11200" dirty="0" smtClean="0"/>
              <a:t>: Prescient Weather Ltd</a:t>
            </a:r>
            <a:r>
              <a:rPr lang="en-US" sz="11200" dirty="0" smtClean="0"/>
              <a:t>.</a:t>
            </a:r>
            <a:endParaRPr lang="en-US" sz="11200" dirty="0" smtClean="0"/>
          </a:p>
          <a:p>
            <a:pPr algn="l"/>
            <a:r>
              <a:rPr lang="en-US" sz="11200" dirty="0"/>
              <a:t> </a:t>
            </a:r>
            <a:r>
              <a:rPr lang="en-US" sz="11200" dirty="0" smtClean="0"/>
              <a:t>    	      </a:t>
            </a:r>
            <a:r>
              <a:rPr lang="en-US" sz="9600" dirty="0" smtClean="0"/>
              <a:t>-- located </a:t>
            </a:r>
            <a:r>
              <a:rPr lang="en-US" sz="9600" dirty="0" smtClean="0"/>
              <a:t>in</a:t>
            </a:r>
            <a:r>
              <a:rPr lang="en-US" sz="9600" dirty="0" smtClean="0"/>
              <a:t> </a:t>
            </a:r>
            <a:r>
              <a:rPr lang="en-US" sz="9600" dirty="0" smtClean="0"/>
              <a:t>Innovation Park at Penn State University</a:t>
            </a:r>
          </a:p>
          <a:p>
            <a:pPr algn="l"/>
            <a:r>
              <a:rPr lang="en-US" sz="11200" dirty="0"/>
              <a:t>	</a:t>
            </a:r>
            <a:r>
              <a:rPr lang="en-US" sz="11200" dirty="0" smtClean="0"/>
              <a:t>      </a:t>
            </a:r>
            <a:r>
              <a:rPr lang="en-US" sz="9600" dirty="0" smtClean="0"/>
              <a:t>-- URL: </a:t>
            </a:r>
            <a:r>
              <a:rPr lang="en-US" sz="9600" dirty="0" smtClean="0">
                <a:hlinkClick r:id="rId2"/>
              </a:rPr>
              <a:t>www.prescientweather.com</a:t>
            </a:r>
            <a:endParaRPr lang="en-US" sz="9600" dirty="0" smtClean="0"/>
          </a:p>
          <a:p>
            <a:pPr algn="l"/>
            <a:r>
              <a:rPr lang="en-US" sz="9600" dirty="0"/>
              <a:t>	</a:t>
            </a:r>
            <a:r>
              <a:rPr lang="en-US" sz="9600" dirty="0" smtClean="0"/>
              <a:t>       -- currently has NOAA/SBIR contract</a:t>
            </a:r>
          </a:p>
          <a:p>
            <a:pPr algn="l"/>
            <a:endParaRPr lang="en-US" sz="9600" dirty="0" smtClean="0"/>
          </a:p>
          <a:p>
            <a:pPr algn="l"/>
            <a:endParaRPr lang="en-US" sz="9600" dirty="0" smtClean="0"/>
          </a:p>
          <a:p>
            <a:pPr algn="l"/>
            <a:endParaRPr lang="en-US" sz="11200" dirty="0"/>
          </a:p>
        </p:txBody>
      </p:sp>
      <p:pic>
        <p:nvPicPr>
          <p:cNvPr id="4" name="Picture 141" descr="http://www.prescientweather.com/prwx.png"/>
          <p:cNvPicPr>
            <a:picLocks noChangeAspect="1" noChangeArrowheads="1"/>
          </p:cNvPicPr>
          <p:nvPr/>
        </p:nvPicPr>
        <p:blipFill>
          <a:blip r:embed="rId3" cstate="print">
            <a:extLst>
              <a:ext uri="{28A0092B-C50C-407E-A947-70E740481C1C}">
                <a14:useLocalDpi xmlns:a14="http://schemas.microsoft.com/office/drawing/2010/main" val="0"/>
              </a:ext>
            </a:extLst>
          </a:blip>
          <a:srcRect t="-15178" r="32414"/>
          <a:stretch>
            <a:fillRect/>
          </a:stretch>
        </p:blipFill>
        <p:spPr bwMode="auto">
          <a:xfrm>
            <a:off x="6321777" y="5444343"/>
            <a:ext cx="3780913" cy="10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2897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12"/>
          <p:cNvGrpSpPr>
            <a:grpSpLocks/>
          </p:cNvGrpSpPr>
          <p:nvPr/>
        </p:nvGrpSpPr>
        <p:grpSpPr bwMode="auto">
          <a:xfrm>
            <a:off x="6427966" y="1749883"/>
            <a:ext cx="5860223" cy="5040239"/>
            <a:chOff x="26713934" y="9237663"/>
            <a:chExt cx="24017804" cy="21342350"/>
          </a:xfrm>
        </p:grpSpPr>
        <p:pic>
          <p:nvPicPr>
            <p:cNvPr id="31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13934" y="9237663"/>
              <a:ext cx="24017804" cy="2134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44575279" y="24061546"/>
              <a:ext cx="3964073" cy="692971"/>
            </a:xfrm>
            <a:prstGeom prst="rect">
              <a:avLst/>
            </a:prstGeom>
            <a:solidFill>
              <a:schemeClr val="bg1"/>
            </a:solidFill>
            <a:ln>
              <a:solidFill>
                <a:schemeClr val="bg1"/>
              </a:solidFill>
            </a:ln>
            <a:effectLst/>
            <a:extLst/>
          </p:spPr>
          <p:txBody>
            <a:bodyPr>
              <a:spAutoFit/>
            </a:bodyPr>
            <a:lstStyle/>
            <a:p>
              <a:pPr defTabSz="191533">
                <a:defRPr/>
              </a:pPr>
              <a:endParaRPr lang="en-US" sz="386">
                <a:effectLst>
                  <a:outerShdw blurRad="38100" dist="38100" dir="2700000" algn="tl">
                    <a:srgbClr val="000000">
                      <a:alpha val="43137"/>
                    </a:srgbClr>
                  </a:outerShdw>
                </a:effectLst>
              </a:endParaRPr>
            </a:p>
          </p:txBody>
        </p:sp>
      </p:grpSp>
      <p:pic>
        <p:nvPicPr>
          <p:cNvPr id="307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831" y="1749884"/>
            <a:ext cx="6070478" cy="508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2" name="Rectangle 200"/>
          <p:cNvSpPr>
            <a:spLocks noChangeArrowheads="1"/>
          </p:cNvSpPr>
          <p:nvPr/>
        </p:nvSpPr>
        <p:spPr bwMode="auto">
          <a:xfrm>
            <a:off x="762000" y="1317512"/>
            <a:ext cx="10718687" cy="88922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762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893763">
              <a:defRPr sz="2400">
                <a:solidFill>
                  <a:schemeClr val="tx1"/>
                </a:solidFill>
                <a:latin typeface="Times New Roman" pitchFamily="18" charset="0"/>
              </a:defRPr>
            </a:lvl1pPr>
            <a:lvl2pPr defTabSz="893763">
              <a:defRPr sz="2400">
                <a:solidFill>
                  <a:schemeClr val="tx1"/>
                </a:solidFill>
                <a:latin typeface="Times New Roman" pitchFamily="18" charset="0"/>
              </a:defRPr>
            </a:lvl2pPr>
            <a:lvl3pPr defTabSz="893763">
              <a:defRPr sz="2400">
                <a:solidFill>
                  <a:schemeClr val="tx1"/>
                </a:solidFill>
                <a:latin typeface="Times New Roman" pitchFamily="18" charset="0"/>
              </a:defRPr>
            </a:lvl3pPr>
            <a:lvl4pPr defTabSz="893763">
              <a:defRPr sz="2400">
                <a:solidFill>
                  <a:schemeClr val="tx1"/>
                </a:solidFill>
                <a:latin typeface="Times New Roman" pitchFamily="18" charset="0"/>
              </a:defRPr>
            </a:lvl4pPr>
            <a:lvl5pPr defTabSz="893763">
              <a:defRPr sz="2400">
                <a:solidFill>
                  <a:schemeClr val="tx1"/>
                </a:solidFill>
                <a:latin typeface="Times New Roman" pitchFamily="18" charset="0"/>
              </a:defRPr>
            </a:lvl5pPr>
            <a:lvl6pPr defTabSz="893763" eaLnBrk="0" fontAlgn="base" hangingPunct="0">
              <a:spcBef>
                <a:spcPct val="0"/>
              </a:spcBef>
              <a:spcAft>
                <a:spcPct val="0"/>
              </a:spcAft>
              <a:defRPr sz="2400">
                <a:solidFill>
                  <a:schemeClr val="tx1"/>
                </a:solidFill>
                <a:latin typeface="Times New Roman" pitchFamily="18" charset="0"/>
              </a:defRPr>
            </a:lvl6pPr>
            <a:lvl7pPr defTabSz="893763" eaLnBrk="0" fontAlgn="base" hangingPunct="0">
              <a:spcBef>
                <a:spcPct val="0"/>
              </a:spcBef>
              <a:spcAft>
                <a:spcPct val="0"/>
              </a:spcAft>
              <a:defRPr sz="2400">
                <a:solidFill>
                  <a:schemeClr val="tx1"/>
                </a:solidFill>
                <a:latin typeface="Times New Roman" pitchFamily="18" charset="0"/>
              </a:defRPr>
            </a:lvl7pPr>
            <a:lvl8pPr defTabSz="893763" eaLnBrk="0" fontAlgn="base" hangingPunct="0">
              <a:spcBef>
                <a:spcPct val="0"/>
              </a:spcBef>
              <a:spcAft>
                <a:spcPct val="0"/>
              </a:spcAft>
              <a:defRPr sz="2400">
                <a:solidFill>
                  <a:schemeClr val="tx1"/>
                </a:solidFill>
                <a:latin typeface="Times New Roman" pitchFamily="18" charset="0"/>
              </a:defRPr>
            </a:lvl8pPr>
            <a:lvl9pPr defTabSz="893763" eaLnBrk="0" fontAlgn="base" hangingPunct="0">
              <a:spcBef>
                <a:spcPct val="0"/>
              </a:spcBef>
              <a:spcAft>
                <a:spcPct val="0"/>
              </a:spcAft>
              <a:defRPr sz="2400">
                <a:solidFill>
                  <a:schemeClr val="tx1"/>
                </a:solidFill>
                <a:latin typeface="Times New Roman" pitchFamily="18" charset="0"/>
              </a:defRPr>
            </a:lvl9pPr>
          </a:lstStyle>
          <a:p>
            <a:pPr algn="ctr">
              <a:defRPr/>
            </a:pPr>
            <a:endParaRPr lang="en-US" altLang="en-US" sz="429">
              <a:effectLst>
                <a:outerShdw blurRad="38100" dist="38100" dir="2700000" algn="tl">
                  <a:srgbClr val="C0C0C0"/>
                </a:outerShdw>
              </a:effectLst>
            </a:endParaRPr>
          </a:p>
        </p:txBody>
      </p:sp>
      <p:sp>
        <p:nvSpPr>
          <p:cNvPr id="13371" name="Rectangle 59"/>
          <p:cNvSpPr>
            <a:spLocks noChangeArrowheads="1"/>
          </p:cNvSpPr>
          <p:nvPr/>
        </p:nvSpPr>
        <p:spPr bwMode="auto">
          <a:xfrm>
            <a:off x="10083914" y="5915705"/>
            <a:ext cx="1282473" cy="1714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defTabSz="893763">
              <a:defRPr sz="2400">
                <a:solidFill>
                  <a:schemeClr val="tx1"/>
                </a:solidFill>
                <a:latin typeface="Times New Roman" pitchFamily="18" charset="0"/>
              </a:defRPr>
            </a:lvl1pPr>
            <a:lvl2pPr marL="914400" indent="-457200" defTabSz="893763">
              <a:defRPr sz="2400">
                <a:solidFill>
                  <a:schemeClr val="tx1"/>
                </a:solidFill>
                <a:latin typeface="Times New Roman" pitchFamily="18" charset="0"/>
              </a:defRPr>
            </a:lvl2pPr>
            <a:lvl3pPr marL="1371600" indent="-457200" defTabSz="893763">
              <a:defRPr sz="2400">
                <a:solidFill>
                  <a:schemeClr val="tx1"/>
                </a:solidFill>
                <a:latin typeface="Times New Roman" pitchFamily="18" charset="0"/>
              </a:defRPr>
            </a:lvl3pPr>
            <a:lvl4pPr marL="1828800" indent="-457200" defTabSz="893763">
              <a:defRPr sz="2400">
                <a:solidFill>
                  <a:schemeClr val="tx1"/>
                </a:solidFill>
                <a:latin typeface="Times New Roman" pitchFamily="18" charset="0"/>
              </a:defRPr>
            </a:lvl4pPr>
            <a:lvl5pPr marL="2286000" indent="-457200" defTabSz="893763">
              <a:defRPr sz="2400">
                <a:solidFill>
                  <a:schemeClr val="tx1"/>
                </a:solidFill>
                <a:latin typeface="Times New Roman" pitchFamily="18" charset="0"/>
              </a:defRPr>
            </a:lvl5pPr>
            <a:lvl6pPr marL="2743200" indent="-457200" defTabSz="893763" eaLnBrk="0" fontAlgn="base" hangingPunct="0">
              <a:spcBef>
                <a:spcPct val="0"/>
              </a:spcBef>
              <a:spcAft>
                <a:spcPct val="0"/>
              </a:spcAft>
              <a:defRPr sz="2400">
                <a:solidFill>
                  <a:schemeClr val="tx1"/>
                </a:solidFill>
                <a:latin typeface="Times New Roman" pitchFamily="18" charset="0"/>
              </a:defRPr>
            </a:lvl6pPr>
            <a:lvl7pPr marL="3200400" indent="-457200" defTabSz="893763" eaLnBrk="0" fontAlgn="base" hangingPunct="0">
              <a:spcBef>
                <a:spcPct val="0"/>
              </a:spcBef>
              <a:spcAft>
                <a:spcPct val="0"/>
              </a:spcAft>
              <a:defRPr sz="2400">
                <a:solidFill>
                  <a:schemeClr val="tx1"/>
                </a:solidFill>
                <a:latin typeface="Times New Roman" pitchFamily="18" charset="0"/>
              </a:defRPr>
            </a:lvl7pPr>
            <a:lvl8pPr marL="3657600" indent="-457200" defTabSz="893763" eaLnBrk="0" fontAlgn="base" hangingPunct="0">
              <a:spcBef>
                <a:spcPct val="0"/>
              </a:spcBef>
              <a:spcAft>
                <a:spcPct val="0"/>
              </a:spcAft>
              <a:defRPr sz="2400">
                <a:solidFill>
                  <a:schemeClr val="tx1"/>
                </a:solidFill>
                <a:latin typeface="Times New Roman" pitchFamily="18" charset="0"/>
              </a:defRPr>
            </a:lvl8pPr>
            <a:lvl9pPr marL="4114800" indent="-457200" defTabSz="893763"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514">
                <a:solidFill>
                  <a:srgbClr val="0000FF"/>
                </a:solidFill>
              </a:rPr>
              <a:t>     </a:t>
            </a:r>
            <a:endParaRPr lang="en-US" altLang="en-US" sz="386">
              <a:solidFill>
                <a:srgbClr val="00CC99"/>
              </a:solidFill>
              <a:effectLst>
                <a:outerShdw blurRad="38100" dist="38100" dir="2700000" algn="tl">
                  <a:srgbClr val="C0C0C0"/>
                </a:outerShdw>
              </a:effectLst>
            </a:endParaRPr>
          </a:p>
        </p:txBody>
      </p:sp>
      <p:sp>
        <p:nvSpPr>
          <p:cNvPr id="3078" name="Line 152"/>
          <p:cNvSpPr>
            <a:spLocks noChangeShapeType="1"/>
          </p:cNvSpPr>
          <p:nvPr/>
        </p:nvSpPr>
        <p:spPr bwMode="auto">
          <a:xfrm>
            <a:off x="3219450" y="4210730"/>
            <a:ext cx="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endParaRPr lang="en-US" sz="386"/>
          </a:p>
        </p:txBody>
      </p:sp>
      <p:sp>
        <p:nvSpPr>
          <p:cNvPr id="13581" name="Rectangle 269"/>
          <p:cNvSpPr>
            <a:spLocks noChangeArrowheads="1"/>
          </p:cNvSpPr>
          <p:nvPr/>
        </p:nvSpPr>
        <p:spPr bwMode="auto">
          <a:xfrm>
            <a:off x="8636114" y="2686397"/>
            <a:ext cx="184731"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386">
              <a:effectLst>
                <a:outerShdw blurRad="38100" dist="38100" dir="2700000" algn="tl">
                  <a:srgbClr val="000000">
                    <a:alpha val="43137"/>
                  </a:srgbClr>
                </a:outerShdw>
              </a:effectLst>
            </a:endParaRPr>
          </a:p>
        </p:txBody>
      </p:sp>
      <p:sp>
        <p:nvSpPr>
          <p:cNvPr id="13582" name="Text Box 270"/>
          <p:cNvSpPr txBox="1">
            <a:spLocks noChangeArrowheads="1"/>
          </p:cNvSpPr>
          <p:nvPr/>
        </p:nvSpPr>
        <p:spPr bwMode="auto">
          <a:xfrm>
            <a:off x="8864714" y="2738438"/>
            <a:ext cx="184731" cy="15837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893763">
              <a:defRPr sz="2400">
                <a:solidFill>
                  <a:schemeClr val="tx1"/>
                </a:solidFill>
                <a:latin typeface="Times New Roman" pitchFamily="18" charset="0"/>
              </a:defRPr>
            </a:lvl1pPr>
            <a:lvl2pPr defTabSz="893763">
              <a:defRPr sz="2400">
                <a:solidFill>
                  <a:schemeClr val="tx1"/>
                </a:solidFill>
                <a:latin typeface="Times New Roman" pitchFamily="18" charset="0"/>
              </a:defRPr>
            </a:lvl2pPr>
            <a:lvl3pPr defTabSz="893763">
              <a:defRPr sz="2400">
                <a:solidFill>
                  <a:schemeClr val="tx1"/>
                </a:solidFill>
                <a:latin typeface="Times New Roman" pitchFamily="18" charset="0"/>
              </a:defRPr>
            </a:lvl3pPr>
            <a:lvl4pPr defTabSz="893763">
              <a:defRPr sz="2400">
                <a:solidFill>
                  <a:schemeClr val="tx1"/>
                </a:solidFill>
                <a:latin typeface="Times New Roman" pitchFamily="18" charset="0"/>
              </a:defRPr>
            </a:lvl4pPr>
            <a:lvl5pPr defTabSz="893763">
              <a:defRPr sz="2400">
                <a:solidFill>
                  <a:schemeClr val="tx1"/>
                </a:solidFill>
                <a:latin typeface="Times New Roman" pitchFamily="18" charset="0"/>
              </a:defRPr>
            </a:lvl5pPr>
            <a:lvl6pPr defTabSz="893763" eaLnBrk="0" fontAlgn="base" hangingPunct="0">
              <a:spcBef>
                <a:spcPct val="0"/>
              </a:spcBef>
              <a:spcAft>
                <a:spcPct val="0"/>
              </a:spcAft>
              <a:defRPr sz="2400">
                <a:solidFill>
                  <a:schemeClr val="tx1"/>
                </a:solidFill>
                <a:latin typeface="Times New Roman" pitchFamily="18" charset="0"/>
              </a:defRPr>
            </a:lvl6pPr>
            <a:lvl7pPr defTabSz="893763" eaLnBrk="0" fontAlgn="base" hangingPunct="0">
              <a:spcBef>
                <a:spcPct val="0"/>
              </a:spcBef>
              <a:spcAft>
                <a:spcPct val="0"/>
              </a:spcAft>
              <a:defRPr sz="2400">
                <a:solidFill>
                  <a:schemeClr val="tx1"/>
                </a:solidFill>
                <a:latin typeface="Times New Roman" pitchFamily="18" charset="0"/>
              </a:defRPr>
            </a:lvl7pPr>
            <a:lvl8pPr defTabSz="893763" eaLnBrk="0" fontAlgn="base" hangingPunct="0">
              <a:spcBef>
                <a:spcPct val="0"/>
              </a:spcBef>
              <a:spcAft>
                <a:spcPct val="0"/>
              </a:spcAft>
              <a:defRPr sz="2400">
                <a:solidFill>
                  <a:schemeClr val="tx1"/>
                </a:solidFill>
                <a:latin typeface="Times New Roman" pitchFamily="18" charset="0"/>
              </a:defRPr>
            </a:lvl8pPr>
            <a:lvl9pPr defTabSz="893763"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sz="429">
              <a:effectLst>
                <a:outerShdw blurRad="38100" dist="38100" dir="2700000" algn="tl">
                  <a:srgbClr val="C0C0C0"/>
                </a:outerShdw>
              </a:effectLst>
            </a:endParaRPr>
          </a:p>
        </p:txBody>
      </p:sp>
      <p:sp>
        <p:nvSpPr>
          <p:cNvPr id="2065" name="Text Box 296"/>
          <p:cNvSpPr txBox="1">
            <a:spLocks noChangeArrowheads="1"/>
          </p:cNvSpPr>
          <p:nvPr/>
        </p:nvSpPr>
        <p:spPr bwMode="auto">
          <a:xfrm>
            <a:off x="9621611" y="3276600"/>
            <a:ext cx="184731" cy="15837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893763">
              <a:defRPr sz="2000" b="1">
                <a:solidFill>
                  <a:schemeClr val="tx1"/>
                </a:solidFill>
                <a:latin typeface="Times New Roman" charset="0"/>
                <a:ea typeface="ＭＳ Ｐゴシック" charset="0"/>
              </a:defRPr>
            </a:lvl1pPr>
            <a:lvl2pPr marL="742950" indent="-285750" defTabSz="893763">
              <a:defRPr sz="2000" b="1">
                <a:solidFill>
                  <a:schemeClr val="tx1"/>
                </a:solidFill>
                <a:latin typeface="Times New Roman" charset="0"/>
                <a:ea typeface="ＭＳ Ｐゴシック" charset="0"/>
              </a:defRPr>
            </a:lvl2pPr>
            <a:lvl3pPr marL="1143000" indent="-228600" defTabSz="893763">
              <a:defRPr sz="2000" b="1">
                <a:solidFill>
                  <a:schemeClr val="tx1"/>
                </a:solidFill>
                <a:latin typeface="Times New Roman" charset="0"/>
                <a:ea typeface="ＭＳ Ｐゴシック" charset="0"/>
              </a:defRPr>
            </a:lvl3pPr>
            <a:lvl4pPr marL="1600200" indent="-228600" defTabSz="893763">
              <a:defRPr sz="2000" b="1">
                <a:solidFill>
                  <a:schemeClr val="tx1"/>
                </a:solidFill>
                <a:latin typeface="Times New Roman" charset="0"/>
                <a:ea typeface="ＭＳ Ｐゴシック" charset="0"/>
              </a:defRPr>
            </a:lvl4pPr>
            <a:lvl5pPr marL="2057400" indent="-228600" defTabSz="893763">
              <a:defRPr sz="2000" b="1">
                <a:solidFill>
                  <a:schemeClr val="tx1"/>
                </a:solidFill>
                <a:latin typeface="Times New Roman" charset="0"/>
                <a:ea typeface="ＭＳ Ｐゴシック" charset="0"/>
              </a:defRPr>
            </a:lvl5pPr>
            <a:lvl6pPr marL="2514600" indent="-228600" defTabSz="893763"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defTabSz="893763"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defTabSz="893763"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defTabSz="893763" eaLnBrk="0" fontAlgn="base" hangingPunct="0">
              <a:spcBef>
                <a:spcPct val="0"/>
              </a:spcBef>
              <a:spcAft>
                <a:spcPct val="0"/>
              </a:spcAft>
              <a:defRPr sz="2000" b="1">
                <a:solidFill>
                  <a:schemeClr val="tx1"/>
                </a:solidFill>
                <a:latin typeface="Times New Roman" charset="0"/>
                <a:ea typeface="ＭＳ Ｐゴシック" charset="0"/>
              </a:defRPr>
            </a:lvl9pPr>
          </a:lstStyle>
          <a:p>
            <a:pPr>
              <a:defRPr/>
            </a:pPr>
            <a:endParaRPr lang="en-US" sz="429" u="sng">
              <a:solidFill>
                <a:srgbClr val="0033CC"/>
              </a:solidFill>
            </a:endParaRPr>
          </a:p>
        </p:txBody>
      </p:sp>
      <p:sp>
        <p:nvSpPr>
          <p:cNvPr id="13653" name="Text Box 341"/>
          <p:cNvSpPr txBox="1">
            <a:spLocks noChangeArrowheads="1"/>
          </p:cNvSpPr>
          <p:nvPr/>
        </p:nvSpPr>
        <p:spPr bwMode="auto">
          <a:xfrm>
            <a:off x="10713584" y="5156087"/>
            <a:ext cx="184731" cy="15837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893763">
              <a:defRPr sz="2400">
                <a:solidFill>
                  <a:schemeClr val="tx1"/>
                </a:solidFill>
                <a:latin typeface="Times New Roman" pitchFamily="18" charset="0"/>
              </a:defRPr>
            </a:lvl1pPr>
            <a:lvl2pPr defTabSz="893763">
              <a:defRPr sz="2400">
                <a:solidFill>
                  <a:schemeClr val="tx1"/>
                </a:solidFill>
                <a:latin typeface="Times New Roman" pitchFamily="18" charset="0"/>
              </a:defRPr>
            </a:lvl2pPr>
            <a:lvl3pPr defTabSz="893763">
              <a:defRPr sz="2400">
                <a:solidFill>
                  <a:schemeClr val="tx1"/>
                </a:solidFill>
                <a:latin typeface="Times New Roman" pitchFamily="18" charset="0"/>
              </a:defRPr>
            </a:lvl3pPr>
            <a:lvl4pPr defTabSz="893763">
              <a:defRPr sz="2400">
                <a:solidFill>
                  <a:schemeClr val="tx1"/>
                </a:solidFill>
                <a:latin typeface="Times New Roman" pitchFamily="18" charset="0"/>
              </a:defRPr>
            </a:lvl4pPr>
            <a:lvl5pPr defTabSz="893763">
              <a:defRPr sz="2400">
                <a:solidFill>
                  <a:schemeClr val="tx1"/>
                </a:solidFill>
                <a:latin typeface="Times New Roman" pitchFamily="18" charset="0"/>
              </a:defRPr>
            </a:lvl5pPr>
            <a:lvl6pPr defTabSz="893763" eaLnBrk="0" fontAlgn="base" hangingPunct="0">
              <a:spcBef>
                <a:spcPct val="0"/>
              </a:spcBef>
              <a:spcAft>
                <a:spcPct val="0"/>
              </a:spcAft>
              <a:defRPr sz="2400">
                <a:solidFill>
                  <a:schemeClr val="tx1"/>
                </a:solidFill>
                <a:latin typeface="Times New Roman" pitchFamily="18" charset="0"/>
              </a:defRPr>
            </a:lvl6pPr>
            <a:lvl7pPr defTabSz="893763" eaLnBrk="0" fontAlgn="base" hangingPunct="0">
              <a:spcBef>
                <a:spcPct val="0"/>
              </a:spcBef>
              <a:spcAft>
                <a:spcPct val="0"/>
              </a:spcAft>
              <a:defRPr sz="2400">
                <a:solidFill>
                  <a:schemeClr val="tx1"/>
                </a:solidFill>
                <a:latin typeface="Times New Roman" pitchFamily="18" charset="0"/>
              </a:defRPr>
            </a:lvl7pPr>
            <a:lvl8pPr defTabSz="893763" eaLnBrk="0" fontAlgn="base" hangingPunct="0">
              <a:spcBef>
                <a:spcPct val="0"/>
              </a:spcBef>
              <a:spcAft>
                <a:spcPct val="0"/>
              </a:spcAft>
              <a:defRPr sz="2400">
                <a:solidFill>
                  <a:schemeClr val="tx1"/>
                </a:solidFill>
                <a:latin typeface="Times New Roman" pitchFamily="18" charset="0"/>
              </a:defRPr>
            </a:lvl8pPr>
            <a:lvl9pPr defTabSz="893763"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sz="429">
              <a:effectLst>
                <a:outerShdw blurRad="38100" dist="38100" dir="2700000" algn="tl">
                  <a:srgbClr val="C0C0C0"/>
                </a:outerShdw>
              </a:effectLst>
            </a:endParaRPr>
          </a:p>
        </p:txBody>
      </p:sp>
      <p:sp>
        <p:nvSpPr>
          <p:cNvPr id="3087" name="Line 349"/>
          <p:cNvSpPr>
            <a:spLocks noChangeShapeType="1"/>
          </p:cNvSpPr>
          <p:nvPr/>
        </p:nvSpPr>
        <p:spPr bwMode="auto">
          <a:xfrm>
            <a:off x="8839200" y="5046549"/>
            <a:ext cx="2082914" cy="39290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33CCCC"/>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86"/>
          </a:p>
        </p:txBody>
      </p:sp>
      <p:sp>
        <p:nvSpPr>
          <p:cNvPr id="3089" name="Line 359"/>
          <p:cNvSpPr>
            <a:spLocks noChangeShapeType="1"/>
          </p:cNvSpPr>
          <p:nvPr/>
        </p:nvSpPr>
        <p:spPr bwMode="auto">
          <a:xfrm>
            <a:off x="9855313" y="6738938"/>
            <a:ext cx="104128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33CCCC"/>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86"/>
          </a:p>
        </p:txBody>
      </p:sp>
      <p:sp>
        <p:nvSpPr>
          <p:cNvPr id="3090" name="Line 360"/>
          <p:cNvSpPr>
            <a:spLocks noChangeShapeType="1"/>
          </p:cNvSpPr>
          <p:nvPr/>
        </p:nvSpPr>
        <p:spPr bwMode="auto">
          <a:xfrm>
            <a:off x="9906000" y="6738938"/>
            <a:ext cx="96508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33CCCC"/>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86"/>
          </a:p>
        </p:txBody>
      </p:sp>
      <p:sp>
        <p:nvSpPr>
          <p:cNvPr id="3091" name="Line 361"/>
          <p:cNvSpPr>
            <a:spLocks noChangeShapeType="1"/>
          </p:cNvSpPr>
          <p:nvPr/>
        </p:nvSpPr>
        <p:spPr bwMode="auto">
          <a:xfrm>
            <a:off x="9956687" y="6750844"/>
            <a:ext cx="86371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33CCCC"/>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86"/>
          </a:p>
        </p:txBody>
      </p:sp>
      <p:sp>
        <p:nvSpPr>
          <p:cNvPr id="13690" name="Rectangle 378"/>
          <p:cNvSpPr>
            <a:spLocks noChangeArrowheads="1"/>
          </p:cNvSpPr>
          <p:nvPr/>
        </p:nvSpPr>
        <p:spPr bwMode="auto">
          <a:xfrm>
            <a:off x="1295400" y="1626740"/>
            <a:ext cx="304800"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US" sz="386">
              <a:effectLst>
                <a:outerShdw blurRad="38100" dist="38100" dir="2700000" algn="tl">
                  <a:srgbClr val="000000">
                    <a:alpha val="43137"/>
                  </a:srgbClr>
                </a:outerShdw>
              </a:effectLst>
            </a:endParaRPr>
          </a:p>
        </p:txBody>
      </p:sp>
      <p:sp>
        <p:nvSpPr>
          <p:cNvPr id="3093" name="Line 456"/>
          <p:cNvSpPr>
            <a:spLocks noChangeShapeType="1"/>
          </p:cNvSpPr>
          <p:nvPr/>
        </p:nvSpPr>
        <p:spPr bwMode="auto">
          <a:xfrm>
            <a:off x="1809750" y="6064363"/>
            <a:ext cx="0" cy="369094"/>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86"/>
          </a:p>
        </p:txBody>
      </p:sp>
      <p:sp>
        <p:nvSpPr>
          <p:cNvPr id="3094" name="Line 457"/>
          <p:cNvSpPr>
            <a:spLocks noChangeShapeType="1"/>
          </p:cNvSpPr>
          <p:nvPr/>
        </p:nvSpPr>
        <p:spPr bwMode="auto">
          <a:xfrm flipV="1">
            <a:off x="2997314" y="6203156"/>
            <a:ext cx="0" cy="369094"/>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86"/>
          </a:p>
        </p:txBody>
      </p:sp>
      <p:sp>
        <p:nvSpPr>
          <p:cNvPr id="13819" name="Rectangle 507"/>
          <p:cNvSpPr>
            <a:spLocks noChangeArrowheads="1"/>
          </p:cNvSpPr>
          <p:nvPr/>
        </p:nvSpPr>
        <p:spPr bwMode="auto">
          <a:xfrm>
            <a:off x="1619250" y="1773698"/>
            <a:ext cx="184731"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386">
              <a:effectLst>
                <a:outerShdw blurRad="38100" dist="38100" dir="2700000" algn="tl">
                  <a:srgbClr val="000000">
                    <a:alpha val="43137"/>
                  </a:srgbClr>
                </a:outerShdw>
              </a:effectLst>
            </a:endParaRPr>
          </a:p>
        </p:txBody>
      </p:sp>
      <p:sp>
        <p:nvSpPr>
          <p:cNvPr id="13820" name="Rectangle 508"/>
          <p:cNvSpPr>
            <a:spLocks noChangeArrowheads="1"/>
          </p:cNvSpPr>
          <p:nvPr/>
        </p:nvSpPr>
        <p:spPr bwMode="auto">
          <a:xfrm>
            <a:off x="1638300" y="1860783"/>
            <a:ext cx="184731"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386">
              <a:effectLst>
                <a:outerShdw blurRad="38100" dist="38100" dir="2700000" algn="tl">
                  <a:srgbClr val="000000">
                    <a:alpha val="43137"/>
                  </a:srgbClr>
                </a:outerShdw>
              </a:effectLst>
            </a:endParaRPr>
          </a:p>
        </p:txBody>
      </p:sp>
      <p:sp>
        <p:nvSpPr>
          <p:cNvPr id="13821" name="Rectangle 509"/>
          <p:cNvSpPr>
            <a:spLocks noChangeArrowheads="1"/>
          </p:cNvSpPr>
          <p:nvPr/>
        </p:nvSpPr>
        <p:spPr bwMode="auto">
          <a:xfrm>
            <a:off x="1123950" y="1749885"/>
            <a:ext cx="95250"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US" sz="386">
              <a:effectLst>
                <a:outerShdw blurRad="38100" dist="38100" dir="2700000" algn="tl">
                  <a:srgbClr val="000000">
                    <a:alpha val="43137"/>
                  </a:srgbClr>
                </a:outerShdw>
              </a:effectLst>
            </a:endParaRPr>
          </a:p>
        </p:txBody>
      </p:sp>
      <p:sp>
        <p:nvSpPr>
          <p:cNvPr id="13830" name="Rectangle 518"/>
          <p:cNvSpPr>
            <a:spLocks noChangeArrowheads="1"/>
          </p:cNvSpPr>
          <p:nvPr/>
        </p:nvSpPr>
        <p:spPr bwMode="auto">
          <a:xfrm>
            <a:off x="7296150" y="2845260"/>
            <a:ext cx="184731"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386">
              <a:effectLst>
                <a:outerShdw blurRad="38100" dist="38100" dir="2700000" algn="tl">
                  <a:srgbClr val="000000">
                    <a:alpha val="43137"/>
                  </a:srgbClr>
                </a:outerShdw>
              </a:effectLst>
            </a:endParaRPr>
          </a:p>
        </p:txBody>
      </p:sp>
      <p:sp>
        <p:nvSpPr>
          <p:cNvPr id="9" name="Rectangle 622"/>
          <p:cNvSpPr>
            <a:spLocks noChangeArrowheads="1"/>
          </p:cNvSpPr>
          <p:nvPr/>
        </p:nvSpPr>
        <p:spPr bwMode="auto">
          <a:xfrm>
            <a:off x="609600" y="-75854"/>
            <a:ext cx="184731"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386">
              <a:effectLst>
                <a:outerShdw blurRad="38100" dist="38100" dir="2700000" algn="tl">
                  <a:srgbClr val="000000">
                    <a:alpha val="43137"/>
                  </a:srgbClr>
                </a:outerShdw>
              </a:effectLst>
            </a:endParaRPr>
          </a:p>
        </p:txBody>
      </p:sp>
      <p:sp>
        <p:nvSpPr>
          <p:cNvPr id="14" name="Rectangle 624"/>
          <p:cNvSpPr>
            <a:spLocks noChangeArrowheads="1"/>
          </p:cNvSpPr>
          <p:nvPr/>
        </p:nvSpPr>
        <p:spPr bwMode="auto">
          <a:xfrm>
            <a:off x="609600" y="-75854"/>
            <a:ext cx="184731"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386">
              <a:effectLst>
                <a:outerShdw blurRad="38100" dist="38100" dir="2700000" algn="tl">
                  <a:srgbClr val="000000">
                    <a:alpha val="43137"/>
                  </a:srgbClr>
                </a:outerShdw>
              </a:effectLst>
            </a:endParaRPr>
          </a:p>
        </p:txBody>
      </p:sp>
      <p:sp>
        <p:nvSpPr>
          <p:cNvPr id="3109" name="AutoShape 145" descr="Image result for National weather service logo"/>
          <p:cNvSpPr>
            <a:spLocks noChangeAspect="1" noChangeArrowheads="1"/>
          </p:cNvSpPr>
          <p:nvPr/>
        </p:nvSpPr>
        <p:spPr bwMode="auto">
          <a:xfrm>
            <a:off x="642937" y="-76200"/>
            <a:ext cx="163286" cy="15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MS PGothic" panose="020B0600070205080204" pitchFamily="34" charset="-128"/>
              </a:defRPr>
            </a:lvl1pPr>
            <a:lvl2pPr marL="742950" indent="-285750">
              <a:defRPr sz="2000" b="1">
                <a:solidFill>
                  <a:schemeClr val="tx1"/>
                </a:solidFill>
                <a:latin typeface="Times New Roman" panose="02020603050405020304" pitchFamily="18" charset="0"/>
                <a:ea typeface="MS PGothic" panose="020B0600070205080204" pitchFamily="34" charset="-128"/>
              </a:defRPr>
            </a:lvl2pPr>
            <a:lvl3pPr marL="1143000" indent="-228600">
              <a:defRPr sz="2000" b="1">
                <a:solidFill>
                  <a:schemeClr val="tx1"/>
                </a:solidFill>
                <a:latin typeface="Times New Roman" panose="02020603050405020304" pitchFamily="18" charset="0"/>
                <a:ea typeface="MS PGothic" panose="020B0600070205080204" pitchFamily="34" charset="-128"/>
              </a:defRPr>
            </a:lvl3pPr>
            <a:lvl4pPr marL="1600200" indent="-228600">
              <a:defRPr sz="2000" b="1">
                <a:solidFill>
                  <a:schemeClr val="tx1"/>
                </a:solidFill>
                <a:latin typeface="Times New Roman" panose="02020603050405020304" pitchFamily="18" charset="0"/>
                <a:ea typeface="MS PGothic" panose="020B0600070205080204" pitchFamily="34" charset="-128"/>
              </a:defRPr>
            </a:lvl4pPr>
            <a:lvl5pPr marL="2057400" indent="-228600">
              <a:defRPr sz="2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MS PGothic" panose="020B0600070205080204" pitchFamily="34" charset="-128"/>
              </a:defRPr>
            </a:lvl9pPr>
          </a:lstStyle>
          <a:p>
            <a:endParaRPr lang="en-US" altLang="en-US" sz="429"/>
          </a:p>
        </p:txBody>
      </p:sp>
      <p:sp>
        <p:nvSpPr>
          <p:cNvPr id="7" name="TextBox 6"/>
          <p:cNvSpPr txBox="1"/>
          <p:nvPr/>
        </p:nvSpPr>
        <p:spPr>
          <a:xfrm>
            <a:off x="25343" y="87184"/>
            <a:ext cx="12192000" cy="1569660"/>
          </a:xfrm>
          <a:prstGeom prst="rect">
            <a:avLst/>
          </a:prstGeom>
          <a:noFill/>
        </p:spPr>
        <p:txBody>
          <a:bodyPr wrap="square">
            <a:spAutoFit/>
          </a:bodyPr>
          <a:lstStyle/>
          <a:p>
            <a:pPr algn="ctr">
              <a:defRPr/>
            </a:pPr>
            <a:r>
              <a:rPr lang="en-US" sz="3600" b="1" dirty="0" smtClean="0">
                <a:effectLst>
                  <a:outerShdw blurRad="38100" dist="38100" dir="2700000" algn="tl">
                    <a:srgbClr val="000000">
                      <a:alpha val="43137"/>
                    </a:srgbClr>
                  </a:outerShdw>
                </a:effectLst>
              </a:rPr>
              <a:t>NLDAS Drought </a:t>
            </a:r>
            <a:r>
              <a:rPr lang="en-US" sz="3600" b="1" dirty="0">
                <a:effectLst>
                  <a:outerShdw blurRad="38100" dist="38100" dir="2700000" algn="tl">
                    <a:srgbClr val="000000">
                      <a:alpha val="43137"/>
                    </a:srgbClr>
                  </a:outerShdw>
                </a:effectLst>
              </a:rPr>
              <a:t>Monitoring  </a:t>
            </a:r>
            <a:r>
              <a:rPr lang="en-US" sz="3600" b="1" dirty="0">
                <a:effectLst>
                  <a:outerShdw blurRad="38100" dist="38100" dir="2700000" algn="tl">
                    <a:srgbClr val="000000">
                      <a:alpha val="43137"/>
                    </a:srgbClr>
                  </a:outerShdw>
                </a:effectLst>
              </a:rPr>
              <a:t>Examples </a:t>
            </a:r>
            <a:r>
              <a:rPr lang="en-US" sz="2400" b="1" dirty="0">
                <a:effectLst>
                  <a:outerShdw blurRad="38100" dist="38100" dir="2700000" algn="tl">
                    <a:srgbClr val="000000">
                      <a:alpha val="43137"/>
                    </a:srgbClr>
                  </a:outerShdw>
                </a:effectLst>
              </a:rPr>
              <a:t>(4 LSM ensemble mean)</a:t>
            </a:r>
            <a:endParaRPr lang="en-US" sz="2400" b="1" dirty="0" smtClean="0">
              <a:effectLst>
                <a:outerShdw blurRad="38100" dist="38100" dir="2700000" algn="tl">
                  <a:srgbClr val="000000">
                    <a:alpha val="43137"/>
                  </a:srgbClr>
                </a:outerShdw>
              </a:effectLst>
            </a:endParaRPr>
          </a:p>
          <a:p>
            <a:pPr algn="ctr">
              <a:defRPr/>
            </a:pPr>
            <a:r>
              <a:rPr lang="en-US" sz="3200" b="1" dirty="0" smtClean="0">
                <a:solidFill>
                  <a:srgbClr val="FF0000"/>
                </a:solidFill>
                <a:effectLst>
                  <a:outerShdw blurRad="38100" dist="38100" dir="2700000" algn="tl">
                    <a:srgbClr val="000000">
                      <a:alpha val="43137"/>
                    </a:srgbClr>
                  </a:outerShdw>
                </a:effectLst>
              </a:rPr>
              <a:t>From </a:t>
            </a:r>
            <a:r>
              <a:rPr lang="en-US" sz="3200" b="1" dirty="0" smtClean="0">
                <a:solidFill>
                  <a:srgbClr val="FF0000"/>
                </a:solidFill>
                <a:effectLst>
                  <a:outerShdw blurRad="38100" dist="38100" dir="2700000" algn="tl">
                    <a:srgbClr val="000000">
                      <a:alpha val="43137"/>
                    </a:srgbClr>
                  </a:outerShdw>
                </a:effectLst>
              </a:rPr>
              <a:t>Texas and California droughts: </a:t>
            </a:r>
            <a:r>
              <a:rPr lang="en-US" sz="3200" b="1" dirty="0" smtClean="0">
                <a:solidFill>
                  <a:srgbClr val="0070C0"/>
                </a:solidFill>
                <a:effectLst>
                  <a:outerShdw blurRad="38100" dist="38100" dir="2700000" algn="tl">
                    <a:srgbClr val="000000">
                      <a:alpha val="43137"/>
                    </a:srgbClr>
                  </a:outerShdw>
                </a:effectLst>
              </a:rPr>
              <a:t>Jan-Sep </a:t>
            </a:r>
            <a:r>
              <a:rPr lang="en-US" sz="3200" b="1" u="sng" dirty="0" smtClean="0">
                <a:solidFill>
                  <a:srgbClr val="0070C0"/>
                </a:solidFill>
                <a:effectLst>
                  <a:outerShdw blurRad="38100" dist="38100" dir="2700000" algn="tl">
                    <a:srgbClr val="000000">
                      <a:alpha val="43137"/>
                    </a:srgbClr>
                  </a:outerShdw>
                </a:effectLst>
              </a:rPr>
              <a:t>2011</a:t>
            </a:r>
            <a:r>
              <a:rPr lang="en-US" sz="3200" b="1" dirty="0" smtClean="0">
                <a:solidFill>
                  <a:srgbClr val="0070C0"/>
                </a:solidFill>
                <a:effectLst>
                  <a:outerShdw blurRad="38100" dist="38100" dir="2700000" algn="tl">
                    <a:srgbClr val="000000">
                      <a:alpha val="43137"/>
                    </a:srgbClr>
                  </a:outerShdw>
                </a:effectLst>
              </a:rPr>
              <a:t> and </a:t>
            </a:r>
            <a:r>
              <a:rPr lang="en-US" sz="3200" b="1" u="sng" dirty="0" smtClean="0">
                <a:solidFill>
                  <a:srgbClr val="0070C0"/>
                </a:solidFill>
                <a:effectLst>
                  <a:outerShdw blurRad="38100" dist="38100" dir="2700000" algn="tl">
                    <a:srgbClr val="000000">
                      <a:alpha val="43137"/>
                    </a:srgbClr>
                  </a:outerShdw>
                </a:effectLst>
              </a:rPr>
              <a:t>2014</a:t>
            </a:r>
          </a:p>
          <a:p>
            <a:pPr algn="ctr">
              <a:defRPr/>
            </a:pPr>
            <a:r>
              <a:rPr lang="en-US" sz="2800" b="1" dirty="0" smtClean="0">
                <a:effectLst>
                  <a:outerShdw blurRad="38100" dist="38100" dir="2700000" algn="tl">
                    <a:srgbClr val="000000">
                      <a:alpha val="43137"/>
                    </a:srgbClr>
                  </a:outerShdw>
                </a:effectLst>
              </a:rPr>
              <a:t>NOTE: </a:t>
            </a:r>
            <a:r>
              <a:rPr lang="en-US" sz="2800" b="1" dirty="0" smtClean="0">
                <a:solidFill>
                  <a:srgbClr val="00B050"/>
                </a:solidFill>
                <a:effectLst>
                  <a:outerShdw blurRad="38100" dist="38100" dir="2700000" algn="tl">
                    <a:srgbClr val="000000">
                      <a:alpha val="43137"/>
                    </a:srgbClr>
                  </a:outerShdw>
                </a:effectLst>
              </a:rPr>
              <a:t>both of these severe droughts </a:t>
            </a:r>
            <a:r>
              <a:rPr lang="en-US" sz="2800" b="1" u="sng" dirty="0" smtClean="0">
                <a:solidFill>
                  <a:srgbClr val="00B050"/>
                </a:solidFill>
                <a:effectLst>
                  <a:outerShdw blurRad="38100" dist="38100" dir="2700000" algn="tl">
                    <a:srgbClr val="000000">
                      <a:alpha val="43137"/>
                    </a:srgbClr>
                  </a:outerShdw>
                </a:effectLst>
              </a:rPr>
              <a:t>occur after 2009</a:t>
            </a:r>
            <a:endParaRPr lang="en-US" sz="2800" b="1" u="sng" dirty="0">
              <a:solidFill>
                <a:srgbClr val="00B050"/>
              </a:solidFill>
              <a:effectLst>
                <a:outerShdw blurRad="38100" dist="38100" dir="2700000" algn="tl">
                  <a:srgbClr val="000000">
                    <a:alpha val="43137"/>
                  </a:srgbClr>
                </a:outerShdw>
              </a:effectLst>
            </a:endParaRPr>
          </a:p>
        </p:txBody>
      </p:sp>
      <p:sp>
        <p:nvSpPr>
          <p:cNvPr id="5" name="TextBox 4"/>
          <p:cNvSpPr txBox="1"/>
          <p:nvPr/>
        </p:nvSpPr>
        <p:spPr>
          <a:xfrm rot="3000000">
            <a:off x="888496" y="4815252"/>
            <a:ext cx="1290739" cy="270395"/>
          </a:xfrm>
          <a:prstGeom prst="rect">
            <a:avLst/>
          </a:prstGeom>
          <a:noFill/>
        </p:spPr>
        <p:txBody>
          <a:bodyPr wrap="none">
            <a:spAutoFit/>
          </a:bodyPr>
          <a:lstStyle/>
          <a:p>
            <a:pPr algn="ctr">
              <a:defRPr/>
            </a:pPr>
            <a:r>
              <a:rPr lang="en-US" sz="1157" dirty="0">
                <a:solidFill>
                  <a:srgbClr val="C00000"/>
                </a:solidFill>
                <a:effectLst>
                  <a:outerShdw blurRad="38100" dist="38100" dir="2700000" algn="tl">
                    <a:srgbClr val="000000">
                      <a:alpha val="43137"/>
                    </a:srgbClr>
                  </a:outerShdw>
                </a:effectLst>
              </a:rPr>
              <a:t>California Drought</a:t>
            </a:r>
          </a:p>
        </p:txBody>
      </p:sp>
      <p:sp>
        <p:nvSpPr>
          <p:cNvPr id="6" name="TextBox 5"/>
          <p:cNvSpPr txBox="1"/>
          <p:nvPr/>
        </p:nvSpPr>
        <p:spPr>
          <a:xfrm>
            <a:off x="3450082" y="1618719"/>
            <a:ext cx="5599289" cy="461665"/>
          </a:xfrm>
          <a:prstGeom prst="rect">
            <a:avLst/>
          </a:prstGeom>
          <a:noFill/>
        </p:spPr>
        <p:txBody>
          <a:bodyPr wrap="square">
            <a:spAutoFit/>
          </a:bodyPr>
          <a:lstStyle/>
          <a:p>
            <a:pPr algn="ctr">
              <a:defRPr/>
            </a:pPr>
            <a:r>
              <a:rPr lang="en-US" sz="2400" u="sng" dirty="0" smtClean="0">
                <a:solidFill>
                  <a:srgbClr val="C00000"/>
                </a:solidFill>
                <a:effectLst>
                  <a:outerShdw blurRad="38100" dist="38100" dir="2700000" algn="tl">
                    <a:srgbClr val="000000">
                      <a:alpha val="43137"/>
                    </a:srgbClr>
                  </a:outerShdw>
                </a:effectLst>
              </a:rPr>
              <a:t>Weekly</a:t>
            </a:r>
            <a:r>
              <a:rPr lang="en-US" sz="2400" dirty="0" smtClean="0">
                <a:solidFill>
                  <a:srgbClr val="C00000"/>
                </a:solidFill>
                <a:effectLst>
                  <a:outerShdw blurRad="38100" dist="38100" dir="2700000" algn="tl">
                    <a:srgbClr val="000000">
                      <a:alpha val="43137"/>
                    </a:srgbClr>
                  </a:outerShdw>
                </a:effectLst>
              </a:rPr>
              <a:t> Soil </a:t>
            </a:r>
            <a:r>
              <a:rPr lang="en-US" sz="2400" dirty="0">
                <a:solidFill>
                  <a:srgbClr val="C00000"/>
                </a:solidFill>
                <a:effectLst>
                  <a:outerShdw blurRad="38100" dist="38100" dir="2700000" algn="tl">
                    <a:srgbClr val="000000">
                      <a:alpha val="43137"/>
                    </a:srgbClr>
                  </a:outerShdw>
                </a:effectLst>
              </a:rPr>
              <a:t>Moisture </a:t>
            </a:r>
            <a:r>
              <a:rPr lang="en-US" sz="2400" dirty="0" smtClean="0">
                <a:solidFill>
                  <a:srgbClr val="C00000"/>
                </a:solidFill>
                <a:effectLst>
                  <a:outerShdw blurRad="38100" dist="38100" dir="2700000" algn="tl">
                    <a:srgbClr val="000000">
                      <a:alpha val="43137"/>
                    </a:srgbClr>
                  </a:outerShdw>
                </a:effectLst>
              </a:rPr>
              <a:t>Percentile (%)</a:t>
            </a:r>
            <a:endParaRPr lang="en-US" sz="2400" dirty="0">
              <a:solidFill>
                <a:srgbClr val="C00000"/>
              </a:solidFill>
              <a:effectLst>
                <a:outerShdw blurRad="38100" dist="38100" dir="2700000" algn="tl">
                  <a:srgbClr val="000000">
                    <a:alpha val="43137"/>
                  </a:srgbClr>
                </a:outerShdw>
              </a:effectLst>
            </a:endParaRPr>
          </a:p>
        </p:txBody>
      </p:sp>
      <p:sp>
        <p:nvSpPr>
          <p:cNvPr id="10" name="TextBox 9"/>
          <p:cNvSpPr txBox="1"/>
          <p:nvPr/>
        </p:nvSpPr>
        <p:spPr>
          <a:xfrm>
            <a:off x="3622562" y="5529603"/>
            <a:ext cx="867545" cy="270395"/>
          </a:xfrm>
          <a:prstGeom prst="rect">
            <a:avLst/>
          </a:prstGeom>
          <a:noFill/>
        </p:spPr>
        <p:txBody>
          <a:bodyPr wrap="none">
            <a:spAutoFit/>
          </a:bodyPr>
          <a:lstStyle/>
          <a:p>
            <a:pPr>
              <a:defRPr/>
            </a:pPr>
            <a:r>
              <a:rPr lang="en-US" sz="1157" dirty="0">
                <a:solidFill>
                  <a:srgbClr val="C00000"/>
                </a:solidFill>
                <a:effectLst>
                  <a:outerShdw blurRad="38100" dist="38100" dir="2700000" algn="tl">
                    <a:srgbClr val="000000">
                      <a:alpha val="43137"/>
                    </a:srgbClr>
                  </a:outerShdw>
                </a:effectLst>
              </a:rPr>
              <a:t>US drought</a:t>
            </a:r>
          </a:p>
        </p:txBody>
      </p:sp>
      <p:sp>
        <p:nvSpPr>
          <p:cNvPr id="12" name="TextBox 11"/>
          <p:cNvSpPr txBox="1"/>
          <p:nvPr/>
        </p:nvSpPr>
        <p:spPr>
          <a:xfrm>
            <a:off x="8864714" y="5496946"/>
            <a:ext cx="1055097" cy="270395"/>
          </a:xfrm>
          <a:prstGeom prst="rect">
            <a:avLst/>
          </a:prstGeom>
          <a:noFill/>
        </p:spPr>
        <p:txBody>
          <a:bodyPr wrap="none">
            <a:spAutoFit/>
          </a:bodyPr>
          <a:lstStyle/>
          <a:p>
            <a:pPr>
              <a:defRPr/>
            </a:pPr>
            <a:r>
              <a:rPr lang="en-US" sz="1157" dirty="0">
                <a:solidFill>
                  <a:srgbClr val="C00000"/>
                </a:solidFill>
                <a:effectLst>
                  <a:outerShdw blurRad="38100" dist="38100" dir="2700000" algn="tl">
                    <a:srgbClr val="000000">
                      <a:alpha val="43137"/>
                    </a:srgbClr>
                  </a:outerShdw>
                </a:effectLst>
              </a:rPr>
              <a:t>Texas Drought</a:t>
            </a:r>
          </a:p>
        </p:txBody>
      </p:sp>
      <p:pic>
        <p:nvPicPr>
          <p:cNvPr id="3118" name="Picture 177" descr="nldasbi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4033" y="2760209"/>
            <a:ext cx="468086" cy="40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9" name="Picture 177" descr="nldasbi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4579" y="2781300"/>
            <a:ext cx="435429" cy="37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61055"/>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0"/>
          <p:cNvGrpSpPr>
            <a:grpSpLocks/>
          </p:cNvGrpSpPr>
          <p:nvPr/>
        </p:nvGrpSpPr>
        <p:grpSpPr bwMode="auto">
          <a:xfrm>
            <a:off x="954712" y="1957388"/>
            <a:ext cx="5064919" cy="4781550"/>
            <a:chOff x="1603624" y="8450263"/>
            <a:chExt cx="23636289" cy="22314506"/>
          </a:xfrm>
        </p:grpSpPr>
        <p:pic>
          <p:nvPicPr>
            <p:cNvPr id="414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624" y="8450263"/>
              <a:ext cx="23636289" cy="223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18962938" y="24052637"/>
              <a:ext cx="4027487" cy="707990"/>
            </a:xfrm>
            <a:prstGeom prst="rect">
              <a:avLst/>
            </a:prstGeom>
            <a:solidFill>
              <a:schemeClr val="bg1"/>
            </a:solidFill>
            <a:ln>
              <a:noFill/>
            </a:ln>
            <a:effectLst/>
            <a:extLst/>
          </p:spPr>
          <p:txBody>
            <a:bodyPr>
              <a:spAutoFit/>
            </a:bodyPr>
            <a:lstStyle/>
            <a:p>
              <a:pPr defTabSz="191533">
                <a:defRPr/>
              </a:pPr>
              <a:endParaRPr lang="en-US" sz="386">
                <a:effectLst>
                  <a:outerShdw blurRad="38100" dist="38100" dir="2700000" algn="tl">
                    <a:srgbClr val="000000">
                      <a:alpha val="43137"/>
                    </a:srgbClr>
                  </a:outerShdw>
                </a:effectLst>
              </a:endParaRPr>
            </a:p>
          </p:txBody>
        </p:sp>
      </p:grpSp>
      <p:pic>
        <p:nvPicPr>
          <p:cNvPr id="42" name="Picture 69" descr="SEP2013_STRM_anom.gif"/>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019631" y="1934810"/>
            <a:ext cx="5385027" cy="482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71" name="Rectangle 59"/>
          <p:cNvSpPr>
            <a:spLocks noChangeArrowheads="1"/>
          </p:cNvSpPr>
          <p:nvPr/>
        </p:nvSpPr>
        <p:spPr bwMode="auto">
          <a:xfrm>
            <a:off x="10083914" y="5915705"/>
            <a:ext cx="1282473" cy="1714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defTabSz="893763">
              <a:defRPr sz="2400">
                <a:solidFill>
                  <a:schemeClr val="tx1"/>
                </a:solidFill>
                <a:latin typeface="Times New Roman" pitchFamily="18" charset="0"/>
              </a:defRPr>
            </a:lvl1pPr>
            <a:lvl2pPr marL="914400" indent="-457200" defTabSz="893763">
              <a:defRPr sz="2400">
                <a:solidFill>
                  <a:schemeClr val="tx1"/>
                </a:solidFill>
                <a:latin typeface="Times New Roman" pitchFamily="18" charset="0"/>
              </a:defRPr>
            </a:lvl2pPr>
            <a:lvl3pPr marL="1371600" indent="-457200" defTabSz="893763">
              <a:defRPr sz="2400">
                <a:solidFill>
                  <a:schemeClr val="tx1"/>
                </a:solidFill>
                <a:latin typeface="Times New Roman" pitchFamily="18" charset="0"/>
              </a:defRPr>
            </a:lvl3pPr>
            <a:lvl4pPr marL="1828800" indent="-457200" defTabSz="893763">
              <a:defRPr sz="2400">
                <a:solidFill>
                  <a:schemeClr val="tx1"/>
                </a:solidFill>
                <a:latin typeface="Times New Roman" pitchFamily="18" charset="0"/>
              </a:defRPr>
            </a:lvl4pPr>
            <a:lvl5pPr marL="2286000" indent="-457200" defTabSz="893763">
              <a:defRPr sz="2400">
                <a:solidFill>
                  <a:schemeClr val="tx1"/>
                </a:solidFill>
                <a:latin typeface="Times New Roman" pitchFamily="18" charset="0"/>
              </a:defRPr>
            </a:lvl5pPr>
            <a:lvl6pPr marL="2743200" indent="-457200" defTabSz="893763" eaLnBrk="0" fontAlgn="base" hangingPunct="0">
              <a:spcBef>
                <a:spcPct val="0"/>
              </a:spcBef>
              <a:spcAft>
                <a:spcPct val="0"/>
              </a:spcAft>
              <a:defRPr sz="2400">
                <a:solidFill>
                  <a:schemeClr val="tx1"/>
                </a:solidFill>
                <a:latin typeface="Times New Roman" pitchFamily="18" charset="0"/>
              </a:defRPr>
            </a:lvl6pPr>
            <a:lvl7pPr marL="3200400" indent="-457200" defTabSz="893763" eaLnBrk="0" fontAlgn="base" hangingPunct="0">
              <a:spcBef>
                <a:spcPct val="0"/>
              </a:spcBef>
              <a:spcAft>
                <a:spcPct val="0"/>
              </a:spcAft>
              <a:defRPr sz="2400">
                <a:solidFill>
                  <a:schemeClr val="tx1"/>
                </a:solidFill>
                <a:latin typeface="Times New Roman" pitchFamily="18" charset="0"/>
              </a:defRPr>
            </a:lvl7pPr>
            <a:lvl8pPr marL="3657600" indent="-457200" defTabSz="893763" eaLnBrk="0" fontAlgn="base" hangingPunct="0">
              <a:spcBef>
                <a:spcPct val="0"/>
              </a:spcBef>
              <a:spcAft>
                <a:spcPct val="0"/>
              </a:spcAft>
              <a:defRPr sz="2400">
                <a:solidFill>
                  <a:schemeClr val="tx1"/>
                </a:solidFill>
                <a:latin typeface="Times New Roman" pitchFamily="18" charset="0"/>
              </a:defRPr>
            </a:lvl8pPr>
            <a:lvl9pPr marL="4114800" indent="-457200" defTabSz="893763"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514">
                <a:solidFill>
                  <a:srgbClr val="0000FF"/>
                </a:solidFill>
              </a:rPr>
              <a:t>     </a:t>
            </a:r>
            <a:endParaRPr lang="en-US" altLang="en-US" sz="386">
              <a:solidFill>
                <a:srgbClr val="00CC99"/>
              </a:solidFill>
              <a:effectLst>
                <a:outerShdw blurRad="38100" dist="38100" dir="2700000" algn="tl">
                  <a:srgbClr val="C0C0C0"/>
                </a:outerShdw>
              </a:effectLst>
            </a:endParaRPr>
          </a:p>
        </p:txBody>
      </p:sp>
      <p:sp>
        <p:nvSpPr>
          <p:cNvPr id="4101" name="Line 152"/>
          <p:cNvSpPr>
            <a:spLocks noChangeShapeType="1"/>
          </p:cNvSpPr>
          <p:nvPr/>
        </p:nvSpPr>
        <p:spPr bwMode="auto">
          <a:xfrm>
            <a:off x="3219450" y="4210730"/>
            <a:ext cx="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endParaRPr lang="en-US" sz="386"/>
          </a:p>
        </p:txBody>
      </p:sp>
      <p:grpSp>
        <p:nvGrpSpPr>
          <p:cNvPr id="4102" name="Group 165"/>
          <p:cNvGrpSpPr>
            <a:grpSpLocks/>
          </p:cNvGrpSpPr>
          <p:nvPr/>
        </p:nvGrpSpPr>
        <p:grpSpPr bwMode="auto">
          <a:xfrm>
            <a:off x="1782536" y="522854"/>
            <a:ext cx="8576242" cy="349704"/>
            <a:chOff x="3795" y="2190"/>
            <a:chExt cx="20637" cy="1208"/>
          </a:xfrm>
        </p:grpSpPr>
        <p:sp>
          <p:nvSpPr>
            <p:cNvPr id="13478" name="AutoShape 166"/>
            <p:cNvSpPr>
              <a:spLocks noChangeArrowheads="1"/>
            </p:cNvSpPr>
            <p:nvPr/>
          </p:nvSpPr>
          <p:spPr bwMode="auto">
            <a:xfrm>
              <a:off x="3861" y="2190"/>
              <a:ext cx="20571" cy="1208"/>
            </a:xfrm>
            <a:prstGeom prst="roundRect">
              <a:avLst>
                <a:gd name="adj" fmla="val 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sz="386">
                <a:effectLst>
                  <a:outerShdw blurRad="38100" dist="38100" dir="2700000" algn="tl">
                    <a:srgbClr val="000000">
                      <a:alpha val="43137"/>
                    </a:srgbClr>
                  </a:outerShdw>
                </a:effectLst>
              </a:endParaRPr>
            </a:p>
          </p:txBody>
        </p:sp>
        <p:sp>
          <p:nvSpPr>
            <p:cNvPr id="4142" name="Text Box 167"/>
            <p:cNvSpPr txBox="1">
              <a:spLocks noChangeArrowheads="1"/>
            </p:cNvSpPr>
            <p:nvPr/>
          </p:nvSpPr>
          <p:spPr bwMode="auto">
            <a:xfrm>
              <a:off x="3795" y="2848"/>
              <a:ext cx="20571"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614" tIns="13769" rIns="27614" bIns="13769" anchor="ctr">
              <a:spAutoFit/>
            </a:bodyPr>
            <a:lstStyle>
              <a:lvl1pPr defTabSz="893763">
                <a:tabLst>
                  <a:tab pos="0" algn="l"/>
                  <a:tab pos="447675" algn="l"/>
                  <a:tab pos="893763" algn="l"/>
                  <a:tab pos="1341438" algn="l"/>
                  <a:tab pos="1781175" algn="l"/>
                  <a:tab pos="2228850" algn="l"/>
                  <a:tab pos="2674938" algn="l"/>
                  <a:tab pos="3122613" algn="l"/>
                  <a:tab pos="3568700" algn="l"/>
                  <a:tab pos="4016375" algn="l"/>
                  <a:tab pos="4456113" algn="l"/>
                  <a:tab pos="4903788" algn="l"/>
                  <a:tab pos="5349875" algn="l"/>
                  <a:tab pos="5797550" algn="l"/>
                  <a:tab pos="6245225" algn="l"/>
                  <a:tab pos="6691313" algn="l"/>
                  <a:tab pos="7131050" algn="l"/>
                  <a:tab pos="7578725" algn="l"/>
                  <a:tab pos="8026400" algn="l"/>
                  <a:tab pos="8472488" algn="l"/>
                  <a:tab pos="8920163" algn="l"/>
                  <a:tab pos="9175750" algn="l"/>
                  <a:tab pos="9885363" algn="l"/>
                  <a:tab pos="10587038" algn="l"/>
                  <a:tab pos="11296650" algn="l"/>
                  <a:tab pos="11999913" algn="l"/>
                  <a:tab pos="12709525" algn="l"/>
                  <a:tab pos="13411200" algn="l"/>
                  <a:tab pos="14120813" algn="l"/>
                  <a:tab pos="14824075" algn="l"/>
                  <a:tab pos="15533688" algn="l"/>
                  <a:tab pos="16235363" algn="l"/>
                </a:tabLst>
                <a:defRPr sz="2000" b="1">
                  <a:solidFill>
                    <a:schemeClr val="tx1"/>
                  </a:solidFill>
                  <a:latin typeface="Times New Roman" panose="02020603050405020304" pitchFamily="18" charset="0"/>
                  <a:ea typeface="MS PGothic" panose="020B0600070205080204" pitchFamily="34" charset="-128"/>
                </a:defRPr>
              </a:lvl1pPr>
              <a:lvl2pPr marL="742950" indent="-285750" defTabSz="893763">
                <a:tabLst>
                  <a:tab pos="0" algn="l"/>
                  <a:tab pos="447675" algn="l"/>
                  <a:tab pos="893763" algn="l"/>
                  <a:tab pos="1341438" algn="l"/>
                  <a:tab pos="1781175" algn="l"/>
                  <a:tab pos="2228850" algn="l"/>
                  <a:tab pos="2674938" algn="l"/>
                  <a:tab pos="3122613" algn="l"/>
                  <a:tab pos="3568700" algn="l"/>
                  <a:tab pos="4016375" algn="l"/>
                  <a:tab pos="4456113" algn="l"/>
                  <a:tab pos="4903788" algn="l"/>
                  <a:tab pos="5349875" algn="l"/>
                  <a:tab pos="5797550" algn="l"/>
                  <a:tab pos="6245225" algn="l"/>
                  <a:tab pos="6691313" algn="l"/>
                  <a:tab pos="7131050" algn="l"/>
                  <a:tab pos="7578725" algn="l"/>
                  <a:tab pos="8026400" algn="l"/>
                  <a:tab pos="8472488" algn="l"/>
                  <a:tab pos="8920163" algn="l"/>
                  <a:tab pos="9175750" algn="l"/>
                  <a:tab pos="9885363" algn="l"/>
                  <a:tab pos="10587038" algn="l"/>
                  <a:tab pos="11296650" algn="l"/>
                  <a:tab pos="11999913" algn="l"/>
                  <a:tab pos="12709525" algn="l"/>
                  <a:tab pos="13411200" algn="l"/>
                  <a:tab pos="14120813" algn="l"/>
                  <a:tab pos="14824075" algn="l"/>
                  <a:tab pos="15533688" algn="l"/>
                  <a:tab pos="16235363" algn="l"/>
                </a:tabLst>
                <a:defRPr sz="2000" b="1">
                  <a:solidFill>
                    <a:schemeClr val="tx1"/>
                  </a:solidFill>
                  <a:latin typeface="Times New Roman" panose="02020603050405020304" pitchFamily="18" charset="0"/>
                  <a:ea typeface="MS PGothic" panose="020B0600070205080204" pitchFamily="34" charset="-128"/>
                </a:defRPr>
              </a:lvl2pPr>
              <a:lvl3pPr marL="1143000" indent="-228600" defTabSz="893763">
                <a:tabLst>
                  <a:tab pos="0" algn="l"/>
                  <a:tab pos="447675" algn="l"/>
                  <a:tab pos="893763" algn="l"/>
                  <a:tab pos="1341438" algn="l"/>
                  <a:tab pos="1781175" algn="l"/>
                  <a:tab pos="2228850" algn="l"/>
                  <a:tab pos="2674938" algn="l"/>
                  <a:tab pos="3122613" algn="l"/>
                  <a:tab pos="3568700" algn="l"/>
                  <a:tab pos="4016375" algn="l"/>
                  <a:tab pos="4456113" algn="l"/>
                  <a:tab pos="4903788" algn="l"/>
                  <a:tab pos="5349875" algn="l"/>
                  <a:tab pos="5797550" algn="l"/>
                  <a:tab pos="6245225" algn="l"/>
                  <a:tab pos="6691313" algn="l"/>
                  <a:tab pos="7131050" algn="l"/>
                  <a:tab pos="7578725" algn="l"/>
                  <a:tab pos="8026400" algn="l"/>
                  <a:tab pos="8472488" algn="l"/>
                  <a:tab pos="8920163" algn="l"/>
                  <a:tab pos="9175750" algn="l"/>
                  <a:tab pos="9885363" algn="l"/>
                  <a:tab pos="10587038" algn="l"/>
                  <a:tab pos="11296650" algn="l"/>
                  <a:tab pos="11999913" algn="l"/>
                  <a:tab pos="12709525" algn="l"/>
                  <a:tab pos="13411200" algn="l"/>
                  <a:tab pos="14120813" algn="l"/>
                  <a:tab pos="14824075" algn="l"/>
                  <a:tab pos="15533688" algn="l"/>
                  <a:tab pos="16235363" algn="l"/>
                </a:tabLst>
                <a:defRPr sz="2000" b="1">
                  <a:solidFill>
                    <a:schemeClr val="tx1"/>
                  </a:solidFill>
                  <a:latin typeface="Times New Roman" panose="02020603050405020304" pitchFamily="18" charset="0"/>
                  <a:ea typeface="MS PGothic" panose="020B0600070205080204" pitchFamily="34" charset="-128"/>
                </a:defRPr>
              </a:lvl3pPr>
              <a:lvl4pPr marL="1600200" indent="-228600" defTabSz="893763">
                <a:tabLst>
                  <a:tab pos="0" algn="l"/>
                  <a:tab pos="447675" algn="l"/>
                  <a:tab pos="893763" algn="l"/>
                  <a:tab pos="1341438" algn="l"/>
                  <a:tab pos="1781175" algn="l"/>
                  <a:tab pos="2228850" algn="l"/>
                  <a:tab pos="2674938" algn="l"/>
                  <a:tab pos="3122613" algn="l"/>
                  <a:tab pos="3568700" algn="l"/>
                  <a:tab pos="4016375" algn="l"/>
                  <a:tab pos="4456113" algn="l"/>
                  <a:tab pos="4903788" algn="l"/>
                  <a:tab pos="5349875" algn="l"/>
                  <a:tab pos="5797550" algn="l"/>
                  <a:tab pos="6245225" algn="l"/>
                  <a:tab pos="6691313" algn="l"/>
                  <a:tab pos="7131050" algn="l"/>
                  <a:tab pos="7578725" algn="l"/>
                  <a:tab pos="8026400" algn="l"/>
                  <a:tab pos="8472488" algn="l"/>
                  <a:tab pos="8920163" algn="l"/>
                  <a:tab pos="9175750" algn="l"/>
                  <a:tab pos="9885363" algn="l"/>
                  <a:tab pos="10587038" algn="l"/>
                  <a:tab pos="11296650" algn="l"/>
                  <a:tab pos="11999913" algn="l"/>
                  <a:tab pos="12709525" algn="l"/>
                  <a:tab pos="13411200" algn="l"/>
                  <a:tab pos="14120813" algn="l"/>
                  <a:tab pos="14824075" algn="l"/>
                  <a:tab pos="15533688" algn="l"/>
                  <a:tab pos="16235363" algn="l"/>
                </a:tabLst>
                <a:defRPr sz="2000" b="1">
                  <a:solidFill>
                    <a:schemeClr val="tx1"/>
                  </a:solidFill>
                  <a:latin typeface="Times New Roman" panose="02020603050405020304" pitchFamily="18" charset="0"/>
                  <a:ea typeface="MS PGothic" panose="020B0600070205080204" pitchFamily="34" charset="-128"/>
                </a:defRPr>
              </a:lvl4pPr>
              <a:lvl5pPr marL="2057400" indent="-228600" defTabSz="893763">
                <a:tabLst>
                  <a:tab pos="0" algn="l"/>
                  <a:tab pos="447675" algn="l"/>
                  <a:tab pos="893763" algn="l"/>
                  <a:tab pos="1341438" algn="l"/>
                  <a:tab pos="1781175" algn="l"/>
                  <a:tab pos="2228850" algn="l"/>
                  <a:tab pos="2674938" algn="l"/>
                  <a:tab pos="3122613" algn="l"/>
                  <a:tab pos="3568700" algn="l"/>
                  <a:tab pos="4016375" algn="l"/>
                  <a:tab pos="4456113" algn="l"/>
                  <a:tab pos="4903788" algn="l"/>
                  <a:tab pos="5349875" algn="l"/>
                  <a:tab pos="5797550" algn="l"/>
                  <a:tab pos="6245225" algn="l"/>
                  <a:tab pos="6691313" algn="l"/>
                  <a:tab pos="7131050" algn="l"/>
                  <a:tab pos="7578725" algn="l"/>
                  <a:tab pos="8026400" algn="l"/>
                  <a:tab pos="8472488" algn="l"/>
                  <a:tab pos="8920163" algn="l"/>
                  <a:tab pos="9175750" algn="l"/>
                  <a:tab pos="9885363" algn="l"/>
                  <a:tab pos="10587038" algn="l"/>
                  <a:tab pos="11296650" algn="l"/>
                  <a:tab pos="11999913" algn="l"/>
                  <a:tab pos="12709525" algn="l"/>
                  <a:tab pos="13411200" algn="l"/>
                  <a:tab pos="14120813" algn="l"/>
                  <a:tab pos="14824075" algn="l"/>
                  <a:tab pos="15533688" algn="l"/>
                  <a:tab pos="16235363" algn="l"/>
                </a:tabLst>
                <a:defRPr sz="2000" b="1">
                  <a:solidFill>
                    <a:schemeClr val="tx1"/>
                  </a:solidFill>
                  <a:latin typeface="Times New Roman" panose="02020603050405020304" pitchFamily="18" charset="0"/>
                  <a:ea typeface="MS PGothic" panose="020B0600070205080204" pitchFamily="34" charset="-128"/>
                </a:defRPr>
              </a:lvl5pPr>
              <a:lvl6pPr marL="2514600" indent="-228600" defTabSz="893763" eaLnBrk="0" fontAlgn="base" hangingPunct="0">
                <a:spcBef>
                  <a:spcPct val="0"/>
                </a:spcBef>
                <a:spcAft>
                  <a:spcPct val="0"/>
                </a:spcAft>
                <a:tabLst>
                  <a:tab pos="0" algn="l"/>
                  <a:tab pos="447675" algn="l"/>
                  <a:tab pos="893763" algn="l"/>
                  <a:tab pos="1341438" algn="l"/>
                  <a:tab pos="1781175" algn="l"/>
                  <a:tab pos="2228850" algn="l"/>
                  <a:tab pos="2674938" algn="l"/>
                  <a:tab pos="3122613" algn="l"/>
                  <a:tab pos="3568700" algn="l"/>
                  <a:tab pos="4016375" algn="l"/>
                  <a:tab pos="4456113" algn="l"/>
                  <a:tab pos="4903788" algn="l"/>
                  <a:tab pos="5349875" algn="l"/>
                  <a:tab pos="5797550" algn="l"/>
                  <a:tab pos="6245225" algn="l"/>
                  <a:tab pos="6691313" algn="l"/>
                  <a:tab pos="7131050" algn="l"/>
                  <a:tab pos="7578725" algn="l"/>
                  <a:tab pos="8026400" algn="l"/>
                  <a:tab pos="8472488" algn="l"/>
                  <a:tab pos="8920163" algn="l"/>
                  <a:tab pos="9175750" algn="l"/>
                  <a:tab pos="9885363" algn="l"/>
                  <a:tab pos="10587038" algn="l"/>
                  <a:tab pos="11296650" algn="l"/>
                  <a:tab pos="11999913" algn="l"/>
                  <a:tab pos="12709525" algn="l"/>
                  <a:tab pos="13411200" algn="l"/>
                  <a:tab pos="14120813" algn="l"/>
                  <a:tab pos="14824075" algn="l"/>
                  <a:tab pos="15533688" algn="l"/>
                  <a:tab pos="16235363" algn="l"/>
                </a:tabLst>
                <a:defRPr sz="2000" b="1">
                  <a:solidFill>
                    <a:schemeClr val="tx1"/>
                  </a:solidFill>
                  <a:latin typeface="Times New Roman" panose="02020603050405020304" pitchFamily="18" charset="0"/>
                  <a:ea typeface="MS PGothic" panose="020B0600070205080204" pitchFamily="34" charset="-128"/>
                </a:defRPr>
              </a:lvl6pPr>
              <a:lvl7pPr marL="2971800" indent="-228600" defTabSz="893763" eaLnBrk="0" fontAlgn="base" hangingPunct="0">
                <a:spcBef>
                  <a:spcPct val="0"/>
                </a:spcBef>
                <a:spcAft>
                  <a:spcPct val="0"/>
                </a:spcAft>
                <a:tabLst>
                  <a:tab pos="0" algn="l"/>
                  <a:tab pos="447675" algn="l"/>
                  <a:tab pos="893763" algn="l"/>
                  <a:tab pos="1341438" algn="l"/>
                  <a:tab pos="1781175" algn="l"/>
                  <a:tab pos="2228850" algn="l"/>
                  <a:tab pos="2674938" algn="l"/>
                  <a:tab pos="3122613" algn="l"/>
                  <a:tab pos="3568700" algn="l"/>
                  <a:tab pos="4016375" algn="l"/>
                  <a:tab pos="4456113" algn="l"/>
                  <a:tab pos="4903788" algn="l"/>
                  <a:tab pos="5349875" algn="l"/>
                  <a:tab pos="5797550" algn="l"/>
                  <a:tab pos="6245225" algn="l"/>
                  <a:tab pos="6691313" algn="l"/>
                  <a:tab pos="7131050" algn="l"/>
                  <a:tab pos="7578725" algn="l"/>
                  <a:tab pos="8026400" algn="l"/>
                  <a:tab pos="8472488" algn="l"/>
                  <a:tab pos="8920163" algn="l"/>
                  <a:tab pos="9175750" algn="l"/>
                  <a:tab pos="9885363" algn="l"/>
                  <a:tab pos="10587038" algn="l"/>
                  <a:tab pos="11296650" algn="l"/>
                  <a:tab pos="11999913" algn="l"/>
                  <a:tab pos="12709525" algn="l"/>
                  <a:tab pos="13411200" algn="l"/>
                  <a:tab pos="14120813" algn="l"/>
                  <a:tab pos="14824075" algn="l"/>
                  <a:tab pos="15533688" algn="l"/>
                  <a:tab pos="16235363" algn="l"/>
                </a:tabLst>
                <a:defRPr sz="2000" b="1">
                  <a:solidFill>
                    <a:schemeClr val="tx1"/>
                  </a:solidFill>
                  <a:latin typeface="Times New Roman" panose="02020603050405020304" pitchFamily="18" charset="0"/>
                  <a:ea typeface="MS PGothic" panose="020B0600070205080204" pitchFamily="34" charset="-128"/>
                </a:defRPr>
              </a:lvl7pPr>
              <a:lvl8pPr marL="3429000" indent="-228600" defTabSz="893763" eaLnBrk="0" fontAlgn="base" hangingPunct="0">
                <a:spcBef>
                  <a:spcPct val="0"/>
                </a:spcBef>
                <a:spcAft>
                  <a:spcPct val="0"/>
                </a:spcAft>
                <a:tabLst>
                  <a:tab pos="0" algn="l"/>
                  <a:tab pos="447675" algn="l"/>
                  <a:tab pos="893763" algn="l"/>
                  <a:tab pos="1341438" algn="l"/>
                  <a:tab pos="1781175" algn="l"/>
                  <a:tab pos="2228850" algn="l"/>
                  <a:tab pos="2674938" algn="l"/>
                  <a:tab pos="3122613" algn="l"/>
                  <a:tab pos="3568700" algn="l"/>
                  <a:tab pos="4016375" algn="l"/>
                  <a:tab pos="4456113" algn="l"/>
                  <a:tab pos="4903788" algn="l"/>
                  <a:tab pos="5349875" algn="l"/>
                  <a:tab pos="5797550" algn="l"/>
                  <a:tab pos="6245225" algn="l"/>
                  <a:tab pos="6691313" algn="l"/>
                  <a:tab pos="7131050" algn="l"/>
                  <a:tab pos="7578725" algn="l"/>
                  <a:tab pos="8026400" algn="l"/>
                  <a:tab pos="8472488" algn="l"/>
                  <a:tab pos="8920163" algn="l"/>
                  <a:tab pos="9175750" algn="l"/>
                  <a:tab pos="9885363" algn="l"/>
                  <a:tab pos="10587038" algn="l"/>
                  <a:tab pos="11296650" algn="l"/>
                  <a:tab pos="11999913" algn="l"/>
                  <a:tab pos="12709525" algn="l"/>
                  <a:tab pos="13411200" algn="l"/>
                  <a:tab pos="14120813" algn="l"/>
                  <a:tab pos="14824075" algn="l"/>
                  <a:tab pos="15533688" algn="l"/>
                  <a:tab pos="16235363" algn="l"/>
                </a:tabLst>
                <a:defRPr sz="2000" b="1">
                  <a:solidFill>
                    <a:schemeClr val="tx1"/>
                  </a:solidFill>
                  <a:latin typeface="Times New Roman" panose="02020603050405020304" pitchFamily="18" charset="0"/>
                  <a:ea typeface="MS PGothic" panose="020B0600070205080204" pitchFamily="34" charset="-128"/>
                </a:defRPr>
              </a:lvl8pPr>
              <a:lvl9pPr marL="3886200" indent="-228600" defTabSz="893763" eaLnBrk="0" fontAlgn="base" hangingPunct="0">
                <a:spcBef>
                  <a:spcPct val="0"/>
                </a:spcBef>
                <a:spcAft>
                  <a:spcPct val="0"/>
                </a:spcAft>
                <a:tabLst>
                  <a:tab pos="0" algn="l"/>
                  <a:tab pos="447675" algn="l"/>
                  <a:tab pos="893763" algn="l"/>
                  <a:tab pos="1341438" algn="l"/>
                  <a:tab pos="1781175" algn="l"/>
                  <a:tab pos="2228850" algn="l"/>
                  <a:tab pos="2674938" algn="l"/>
                  <a:tab pos="3122613" algn="l"/>
                  <a:tab pos="3568700" algn="l"/>
                  <a:tab pos="4016375" algn="l"/>
                  <a:tab pos="4456113" algn="l"/>
                  <a:tab pos="4903788" algn="l"/>
                  <a:tab pos="5349875" algn="l"/>
                  <a:tab pos="5797550" algn="l"/>
                  <a:tab pos="6245225" algn="l"/>
                  <a:tab pos="6691313" algn="l"/>
                  <a:tab pos="7131050" algn="l"/>
                  <a:tab pos="7578725" algn="l"/>
                  <a:tab pos="8026400" algn="l"/>
                  <a:tab pos="8472488" algn="l"/>
                  <a:tab pos="8920163" algn="l"/>
                  <a:tab pos="9175750" algn="l"/>
                  <a:tab pos="9885363" algn="l"/>
                  <a:tab pos="10587038" algn="l"/>
                  <a:tab pos="11296650" algn="l"/>
                  <a:tab pos="11999913" algn="l"/>
                  <a:tab pos="12709525" algn="l"/>
                  <a:tab pos="13411200" algn="l"/>
                  <a:tab pos="14120813" algn="l"/>
                  <a:tab pos="14824075" algn="l"/>
                  <a:tab pos="15533688" algn="l"/>
                  <a:tab pos="16235363" algn="l"/>
                </a:tabLst>
                <a:defRPr sz="2000" b="1">
                  <a:solidFill>
                    <a:schemeClr val="tx1"/>
                  </a:solidFill>
                  <a:latin typeface="Times New Roman" panose="02020603050405020304" pitchFamily="18" charset="0"/>
                  <a:ea typeface="MS PGothic" panose="020B0600070205080204" pitchFamily="34" charset="-128"/>
                </a:defRPr>
              </a:lvl9pPr>
            </a:lstStyle>
            <a:p>
              <a:pPr algn="ctr">
                <a:buClr>
                  <a:srgbClr val="000000"/>
                </a:buClr>
                <a:buSzPct val="100000"/>
                <a:buFont typeface="Times New Roman" panose="02020603050405020304" pitchFamily="18" charset="0"/>
                <a:buNone/>
              </a:pPr>
              <a:endParaRPr lang="en-US" altLang="en-US" sz="686" dirty="0">
                <a:solidFill>
                  <a:srgbClr val="000000"/>
                </a:solidFill>
              </a:endParaRPr>
            </a:p>
          </p:txBody>
        </p:sp>
      </p:grpSp>
      <p:sp>
        <p:nvSpPr>
          <p:cNvPr id="13581" name="Rectangle 269"/>
          <p:cNvSpPr>
            <a:spLocks noChangeArrowheads="1"/>
          </p:cNvSpPr>
          <p:nvPr/>
        </p:nvSpPr>
        <p:spPr bwMode="auto">
          <a:xfrm>
            <a:off x="8636114" y="2686397"/>
            <a:ext cx="184731"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386">
              <a:effectLst>
                <a:outerShdw blurRad="38100" dist="38100" dir="2700000" algn="tl">
                  <a:srgbClr val="000000">
                    <a:alpha val="43137"/>
                  </a:srgbClr>
                </a:outerShdw>
              </a:effectLst>
            </a:endParaRPr>
          </a:p>
        </p:txBody>
      </p:sp>
      <p:sp>
        <p:nvSpPr>
          <p:cNvPr id="13582" name="Text Box 270"/>
          <p:cNvSpPr txBox="1">
            <a:spLocks noChangeArrowheads="1"/>
          </p:cNvSpPr>
          <p:nvPr/>
        </p:nvSpPr>
        <p:spPr bwMode="auto">
          <a:xfrm>
            <a:off x="8864714" y="2738438"/>
            <a:ext cx="184731" cy="15837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893763">
              <a:defRPr sz="2400">
                <a:solidFill>
                  <a:schemeClr val="tx1"/>
                </a:solidFill>
                <a:latin typeface="Times New Roman" pitchFamily="18" charset="0"/>
              </a:defRPr>
            </a:lvl1pPr>
            <a:lvl2pPr defTabSz="893763">
              <a:defRPr sz="2400">
                <a:solidFill>
                  <a:schemeClr val="tx1"/>
                </a:solidFill>
                <a:latin typeface="Times New Roman" pitchFamily="18" charset="0"/>
              </a:defRPr>
            </a:lvl2pPr>
            <a:lvl3pPr defTabSz="893763">
              <a:defRPr sz="2400">
                <a:solidFill>
                  <a:schemeClr val="tx1"/>
                </a:solidFill>
                <a:latin typeface="Times New Roman" pitchFamily="18" charset="0"/>
              </a:defRPr>
            </a:lvl3pPr>
            <a:lvl4pPr defTabSz="893763">
              <a:defRPr sz="2400">
                <a:solidFill>
                  <a:schemeClr val="tx1"/>
                </a:solidFill>
                <a:latin typeface="Times New Roman" pitchFamily="18" charset="0"/>
              </a:defRPr>
            </a:lvl4pPr>
            <a:lvl5pPr defTabSz="893763">
              <a:defRPr sz="2400">
                <a:solidFill>
                  <a:schemeClr val="tx1"/>
                </a:solidFill>
                <a:latin typeface="Times New Roman" pitchFamily="18" charset="0"/>
              </a:defRPr>
            </a:lvl5pPr>
            <a:lvl6pPr defTabSz="893763" eaLnBrk="0" fontAlgn="base" hangingPunct="0">
              <a:spcBef>
                <a:spcPct val="0"/>
              </a:spcBef>
              <a:spcAft>
                <a:spcPct val="0"/>
              </a:spcAft>
              <a:defRPr sz="2400">
                <a:solidFill>
                  <a:schemeClr val="tx1"/>
                </a:solidFill>
                <a:latin typeface="Times New Roman" pitchFamily="18" charset="0"/>
              </a:defRPr>
            </a:lvl6pPr>
            <a:lvl7pPr defTabSz="893763" eaLnBrk="0" fontAlgn="base" hangingPunct="0">
              <a:spcBef>
                <a:spcPct val="0"/>
              </a:spcBef>
              <a:spcAft>
                <a:spcPct val="0"/>
              </a:spcAft>
              <a:defRPr sz="2400">
                <a:solidFill>
                  <a:schemeClr val="tx1"/>
                </a:solidFill>
                <a:latin typeface="Times New Roman" pitchFamily="18" charset="0"/>
              </a:defRPr>
            </a:lvl7pPr>
            <a:lvl8pPr defTabSz="893763" eaLnBrk="0" fontAlgn="base" hangingPunct="0">
              <a:spcBef>
                <a:spcPct val="0"/>
              </a:spcBef>
              <a:spcAft>
                <a:spcPct val="0"/>
              </a:spcAft>
              <a:defRPr sz="2400">
                <a:solidFill>
                  <a:schemeClr val="tx1"/>
                </a:solidFill>
                <a:latin typeface="Times New Roman" pitchFamily="18" charset="0"/>
              </a:defRPr>
            </a:lvl8pPr>
            <a:lvl9pPr defTabSz="893763"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sz="429">
              <a:effectLst>
                <a:outerShdw blurRad="38100" dist="38100" dir="2700000" algn="tl">
                  <a:srgbClr val="C0C0C0"/>
                </a:outerShdw>
              </a:effectLst>
            </a:endParaRPr>
          </a:p>
        </p:txBody>
      </p:sp>
      <p:sp>
        <p:nvSpPr>
          <p:cNvPr id="2065" name="Text Box 296"/>
          <p:cNvSpPr txBox="1">
            <a:spLocks noChangeArrowheads="1"/>
          </p:cNvSpPr>
          <p:nvPr/>
        </p:nvSpPr>
        <p:spPr bwMode="auto">
          <a:xfrm>
            <a:off x="9621611" y="3276600"/>
            <a:ext cx="184731" cy="15837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893763">
              <a:defRPr sz="2000" b="1">
                <a:solidFill>
                  <a:schemeClr val="tx1"/>
                </a:solidFill>
                <a:latin typeface="Times New Roman" charset="0"/>
                <a:ea typeface="ＭＳ Ｐゴシック" charset="0"/>
              </a:defRPr>
            </a:lvl1pPr>
            <a:lvl2pPr marL="742950" indent="-285750" defTabSz="893763">
              <a:defRPr sz="2000" b="1">
                <a:solidFill>
                  <a:schemeClr val="tx1"/>
                </a:solidFill>
                <a:latin typeface="Times New Roman" charset="0"/>
                <a:ea typeface="ＭＳ Ｐゴシック" charset="0"/>
              </a:defRPr>
            </a:lvl2pPr>
            <a:lvl3pPr marL="1143000" indent="-228600" defTabSz="893763">
              <a:defRPr sz="2000" b="1">
                <a:solidFill>
                  <a:schemeClr val="tx1"/>
                </a:solidFill>
                <a:latin typeface="Times New Roman" charset="0"/>
                <a:ea typeface="ＭＳ Ｐゴシック" charset="0"/>
              </a:defRPr>
            </a:lvl3pPr>
            <a:lvl4pPr marL="1600200" indent="-228600" defTabSz="893763">
              <a:defRPr sz="2000" b="1">
                <a:solidFill>
                  <a:schemeClr val="tx1"/>
                </a:solidFill>
                <a:latin typeface="Times New Roman" charset="0"/>
                <a:ea typeface="ＭＳ Ｐゴシック" charset="0"/>
              </a:defRPr>
            </a:lvl4pPr>
            <a:lvl5pPr marL="2057400" indent="-228600" defTabSz="893763">
              <a:defRPr sz="2000" b="1">
                <a:solidFill>
                  <a:schemeClr val="tx1"/>
                </a:solidFill>
                <a:latin typeface="Times New Roman" charset="0"/>
                <a:ea typeface="ＭＳ Ｐゴシック" charset="0"/>
              </a:defRPr>
            </a:lvl5pPr>
            <a:lvl6pPr marL="2514600" indent="-228600" defTabSz="893763"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defTabSz="893763"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defTabSz="893763"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defTabSz="893763" eaLnBrk="0" fontAlgn="base" hangingPunct="0">
              <a:spcBef>
                <a:spcPct val="0"/>
              </a:spcBef>
              <a:spcAft>
                <a:spcPct val="0"/>
              </a:spcAft>
              <a:defRPr sz="2000" b="1">
                <a:solidFill>
                  <a:schemeClr val="tx1"/>
                </a:solidFill>
                <a:latin typeface="Times New Roman" charset="0"/>
                <a:ea typeface="ＭＳ Ｐゴシック" charset="0"/>
              </a:defRPr>
            </a:lvl9pPr>
          </a:lstStyle>
          <a:p>
            <a:pPr>
              <a:defRPr/>
            </a:pPr>
            <a:endParaRPr lang="en-US" sz="429" u="sng">
              <a:solidFill>
                <a:srgbClr val="0033CC"/>
              </a:solidFill>
            </a:endParaRPr>
          </a:p>
        </p:txBody>
      </p:sp>
      <p:sp>
        <p:nvSpPr>
          <p:cNvPr id="13653" name="Text Box 341"/>
          <p:cNvSpPr txBox="1">
            <a:spLocks noChangeArrowheads="1"/>
          </p:cNvSpPr>
          <p:nvPr/>
        </p:nvSpPr>
        <p:spPr bwMode="auto">
          <a:xfrm>
            <a:off x="10713584" y="5156087"/>
            <a:ext cx="184731" cy="15837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893763">
              <a:defRPr sz="2400">
                <a:solidFill>
                  <a:schemeClr val="tx1"/>
                </a:solidFill>
                <a:latin typeface="Times New Roman" pitchFamily="18" charset="0"/>
              </a:defRPr>
            </a:lvl1pPr>
            <a:lvl2pPr defTabSz="893763">
              <a:defRPr sz="2400">
                <a:solidFill>
                  <a:schemeClr val="tx1"/>
                </a:solidFill>
                <a:latin typeface="Times New Roman" pitchFamily="18" charset="0"/>
              </a:defRPr>
            </a:lvl2pPr>
            <a:lvl3pPr defTabSz="893763">
              <a:defRPr sz="2400">
                <a:solidFill>
                  <a:schemeClr val="tx1"/>
                </a:solidFill>
                <a:latin typeface="Times New Roman" pitchFamily="18" charset="0"/>
              </a:defRPr>
            </a:lvl3pPr>
            <a:lvl4pPr defTabSz="893763">
              <a:defRPr sz="2400">
                <a:solidFill>
                  <a:schemeClr val="tx1"/>
                </a:solidFill>
                <a:latin typeface="Times New Roman" pitchFamily="18" charset="0"/>
              </a:defRPr>
            </a:lvl4pPr>
            <a:lvl5pPr defTabSz="893763">
              <a:defRPr sz="2400">
                <a:solidFill>
                  <a:schemeClr val="tx1"/>
                </a:solidFill>
                <a:latin typeface="Times New Roman" pitchFamily="18" charset="0"/>
              </a:defRPr>
            </a:lvl5pPr>
            <a:lvl6pPr defTabSz="893763" eaLnBrk="0" fontAlgn="base" hangingPunct="0">
              <a:spcBef>
                <a:spcPct val="0"/>
              </a:spcBef>
              <a:spcAft>
                <a:spcPct val="0"/>
              </a:spcAft>
              <a:defRPr sz="2400">
                <a:solidFill>
                  <a:schemeClr val="tx1"/>
                </a:solidFill>
                <a:latin typeface="Times New Roman" pitchFamily="18" charset="0"/>
              </a:defRPr>
            </a:lvl6pPr>
            <a:lvl7pPr defTabSz="893763" eaLnBrk="0" fontAlgn="base" hangingPunct="0">
              <a:spcBef>
                <a:spcPct val="0"/>
              </a:spcBef>
              <a:spcAft>
                <a:spcPct val="0"/>
              </a:spcAft>
              <a:defRPr sz="2400">
                <a:solidFill>
                  <a:schemeClr val="tx1"/>
                </a:solidFill>
                <a:latin typeface="Times New Roman" pitchFamily="18" charset="0"/>
              </a:defRPr>
            </a:lvl7pPr>
            <a:lvl8pPr defTabSz="893763" eaLnBrk="0" fontAlgn="base" hangingPunct="0">
              <a:spcBef>
                <a:spcPct val="0"/>
              </a:spcBef>
              <a:spcAft>
                <a:spcPct val="0"/>
              </a:spcAft>
              <a:defRPr sz="2400">
                <a:solidFill>
                  <a:schemeClr val="tx1"/>
                </a:solidFill>
                <a:latin typeface="Times New Roman" pitchFamily="18" charset="0"/>
              </a:defRPr>
            </a:lvl8pPr>
            <a:lvl9pPr defTabSz="893763"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sz="429">
              <a:effectLst>
                <a:outerShdw blurRad="38100" dist="38100" dir="2700000" algn="tl">
                  <a:srgbClr val="C0C0C0"/>
                </a:outerShdw>
              </a:effectLst>
            </a:endParaRPr>
          </a:p>
        </p:txBody>
      </p:sp>
      <p:sp>
        <p:nvSpPr>
          <p:cNvPr id="4110" name="Line 349"/>
          <p:cNvSpPr>
            <a:spLocks noChangeShapeType="1"/>
          </p:cNvSpPr>
          <p:nvPr/>
        </p:nvSpPr>
        <p:spPr bwMode="auto">
          <a:xfrm>
            <a:off x="8839200" y="5046549"/>
            <a:ext cx="2082914" cy="39290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33CCCC"/>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86"/>
          </a:p>
        </p:txBody>
      </p:sp>
      <p:sp>
        <p:nvSpPr>
          <p:cNvPr id="4112" name="Line 359"/>
          <p:cNvSpPr>
            <a:spLocks noChangeShapeType="1"/>
          </p:cNvSpPr>
          <p:nvPr/>
        </p:nvSpPr>
        <p:spPr bwMode="auto">
          <a:xfrm>
            <a:off x="9855313" y="6738938"/>
            <a:ext cx="104128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33CCCC"/>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86"/>
          </a:p>
        </p:txBody>
      </p:sp>
      <p:sp>
        <p:nvSpPr>
          <p:cNvPr id="4113" name="Line 360"/>
          <p:cNvSpPr>
            <a:spLocks noChangeShapeType="1"/>
          </p:cNvSpPr>
          <p:nvPr/>
        </p:nvSpPr>
        <p:spPr bwMode="auto">
          <a:xfrm>
            <a:off x="9906000" y="6738938"/>
            <a:ext cx="96508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33CCCC"/>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86"/>
          </a:p>
        </p:txBody>
      </p:sp>
      <p:sp>
        <p:nvSpPr>
          <p:cNvPr id="4114" name="Line 361"/>
          <p:cNvSpPr>
            <a:spLocks noChangeShapeType="1"/>
          </p:cNvSpPr>
          <p:nvPr/>
        </p:nvSpPr>
        <p:spPr bwMode="auto">
          <a:xfrm>
            <a:off x="9956687" y="6750844"/>
            <a:ext cx="86371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33CCCC"/>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86"/>
          </a:p>
        </p:txBody>
      </p:sp>
      <p:sp>
        <p:nvSpPr>
          <p:cNvPr id="13690" name="Rectangle 378"/>
          <p:cNvSpPr>
            <a:spLocks noChangeArrowheads="1"/>
          </p:cNvSpPr>
          <p:nvPr/>
        </p:nvSpPr>
        <p:spPr bwMode="auto">
          <a:xfrm>
            <a:off x="1295400" y="1626740"/>
            <a:ext cx="304800"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US" sz="386">
              <a:effectLst>
                <a:outerShdw blurRad="38100" dist="38100" dir="2700000" algn="tl">
                  <a:srgbClr val="000000">
                    <a:alpha val="43137"/>
                  </a:srgbClr>
                </a:outerShdw>
              </a:effectLst>
            </a:endParaRPr>
          </a:p>
        </p:txBody>
      </p:sp>
      <p:sp>
        <p:nvSpPr>
          <p:cNvPr id="4116" name="Line 456"/>
          <p:cNvSpPr>
            <a:spLocks noChangeShapeType="1"/>
          </p:cNvSpPr>
          <p:nvPr/>
        </p:nvSpPr>
        <p:spPr bwMode="auto">
          <a:xfrm>
            <a:off x="1809750" y="6064363"/>
            <a:ext cx="0" cy="369094"/>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86"/>
          </a:p>
        </p:txBody>
      </p:sp>
      <p:sp>
        <p:nvSpPr>
          <p:cNvPr id="4117" name="Line 457"/>
          <p:cNvSpPr>
            <a:spLocks noChangeShapeType="1"/>
          </p:cNvSpPr>
          <p:nvPr/>
        </p:nvSpPr>
        <p:spPr bwMode="auto">
          <a:xfrm flipV="1">
            <a:off x="2997314" y="6203156"/>
            <a:ext cx="0" cy="369094"/>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386"/>
          </a:p>
        </p:txBody>
      </p:sp>
      <p:sp>
        <p:nvSpPr>
          <p:cNvPr id="13819" name="Rectangle 507"/>
          <p:cNvSpPr>
            <a:spLocks noChangeArrowheads="1"/>
          </p:cNvSpPr>
          <p:nvPr/>
        </p:nvSpPr>
        <p:spPr bwMode="auto">
          <a:xfrm>
            <a:off x="1619250" y="1773698"/>
            <a:ext cx="184731"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386">
              <a:effectLst>
                <a:outerShdw blurRad="38100" dist="38100" dir="2700000" algn="tl">
                  <a:srgbClr val="000000">
                    <a:alpha val="43137"/>
                  </a:srgbClr>
                </a:outerShdw>
              </a:effectLst>
            </a:endParaRPr>
          </a:p>
        </p:txBody>
      </p:sp>
      <p:sp>
        <p:nvSpPr>
          <p:cNvPr id="13820" name="Rectangle 508"/>
          <p:cNvSpPr>
            <a:spLocks noChangeArrowheads="1"/>
          </p:cNvSpPr>
          <p:nvPr/>
        </p:nvSpPr>
        <p:spPr bwMode="auto">
          <a:xfrm>
            <a:off x="1638300" y="1860783"/>
            <a:ext cx="184731"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386">
              <a:effectLst>
                <a:outerShdw blurRad="38100" dist="38100" dir="2700000" algn="tl">
                  <a:srgbClr val="000000">
                    <a:alpha val="43137"/>
                  </a:srgbClr>
                </a:outerShdw>
              </a:effectLst>
            </a:endParaRPr>
          </a:p>
        </p:txBody>
      </p:sp>
      <p:sp>
        <p:nvSpPr>
          <p:cNvPr id="13821" name="Rectangle 509"/>
          <p:cNvSpPr>
            <a:spLocks noChangeArrowheads="1"/>
          </p:cNvSpPr>
          <p:nvPr/>
        </p:nvSpPr>
        <p:spPr bwMode="auto">
          <a:xfrm>
            <a:off x="1123950" y="1749885"/>
            <a:ext cx="95250"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US" sz="386">
              <a:effectLst>
                <a:outerShdw blurRad="38100" dist="38100" dir="2700000" algn="tl">
                  <a:srgbClr val="000000">
                    <a:alpha val="43137"/>
                  </a:srgbClr>
                </a:outerShdw>
              </a:effectLst>
            </a:endParaRPr>
          </a:p>
        </p:txBody>
      </p:sp>
      <p:sp>
        <p:nvSpPr>
          <p:cNvPr id="13830" name="Rectangle 518"/>
          <p:cNvSpPr>
            <a:spLocks noChangeArrowheads="1"/>
          </p:cNvSpPr>
          <p:nvPr/>
        </p:nvSpPr>
        <p:spPr bwMode="auto">
          <a:xfrm>
            <a:off x="7296150" y="2845260"/>
            <a:ext cx="184731"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386">
              <a:effectLst>
                <a:outerShdw blurRad="38100" dist="38100" dir="2700000" algn="tl">
                  <a:srgbClr val="000000">
                    <a:alpha val="43137"/>
                  </a:srgbClr>
                </a:outerShdw>
              </a:effectLst>
            </a:endParaRPr>
          </a:p>
        </p:txBody>
      </p:sp>
      <p:sp>
        <p:nvSpPr>
          <p:cNvPr id="9" name="Rectangle 622"/>
          <p:cNvSpPr>
            <a:spLocks noChangeArrowheads="1"/>
          </p:cNvSpPr>
          <p:nvPr/>
        </p:nvSpPr>
        <p:spPr bwMode="auto">
          <a:xfrm>
            <a:off x="609600" y="-75854"/>
            <a:ext cx="184731"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386">
              <a:effectLst>
                <a:outerShdw blurRad="38100" dist="38100" dir="2700000" algn="tl">
                  <a:srgbClr val="000000">
                    <a:alpha val="43137"/>
                  </a:srgbClr>
                </a:outerShdw>
              </a:effectLst>
            </a:endParaRPr>
          </a:p>
        </p:txBody>
      </p:sp>
      <p:sp>
        <p:nvSpPr>
          <p:cNvPr id="14" name="Rectangle 624"/>
          <p:cNvSpPr>
            <a:spLocks noChangeArrowheads="1"/>
          </p:cNvSpPr>
          <p:nvPr/>
        </p:nvSpPr>
        <p:spPr bwMode="auto">
          <a:xfrm>
            <a:off x="609600" y="-75854"/>
            <a:ext cx="184731" cy="1517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386">
              <a:effectLst>
                <a:outerShdw blurRad="38100" dist="38100" dir="2700000" algn="tl">
                  <a:srgbClr val="000000">
                    <a:alpha val="43137"/>
                  </a:srgbClr>
                </a:outerShdw>
              </a:effectLst>
            </a:endParaRPr>
          </a:p>
        </p:txBody>
      </p:sp>
      <p:sp>
        <p:nvSpPr>
          <p:cNvPr id="4132" name="AutoShape 145" descr="Image result for National weather service logo"/>
          <p:cNvSpPr>
            <a:spLocks noChangeAspect="1" noChangeArrowheads="1"/>
          </p:cNvSpPr>
          <p:nvPr/>
        </p:nvSpPr>
        <p:spPr bwMode="auto">
          <a:xfrm>
            <a:off x="642937" y="-76200"/>
            <a:ext cx="163286" cy="15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MS PGothic" panose="020B0600070205080204" pitchFamily="34" charset="-128"/>
              </a:defRPr>
            </a:lvl1pPr>
            <a:lvl2pPr marL="742950" indent="-285750">
              <a:defRPr sz="2000" b="1">
                <a:solidFill>
                  <a:schemeClr val="tx1"/>
                </a:solidFill>
                <a:latin typeface="Times New Roman" panose="02020603050405020304" pitchFamily="18" charset="0"/>
                <a:ea typeface="MS PGothic" panose="020B0600070205080204" pitchFamily="34" charset="-128"/>
              </a:defRPr>
            </a:lvl2pPr>
            <a:lvl3pPr marL="1143000" indent="-228600">
              <a:defRPr sz="2000" b="1">
                <a:solidFill>
                  <a:schemeClr val="tx1"/>
                </a:solidFill>
                <a:latin typeface="Times New Roman" panose="02020603050405020304" pitchFamily="18" charset="0"/>
                <a:ea typeface="MS PGothic" panose="020B0600070205080204" pitchFamily="34" charset="-128"/>
              </a:defRPr>
            </a:lvl3pPr>
            <a:lvl4pPr marL="1600200" indent="-228600">
              <a:defRPr sz="2000" b="1">
                <a:solidFill>
                  <a:schemeClr val="tx1"/>
                </a:solidFill>
                <a:latin typeface="Times New Roman" panose="02020603050405020304" pitchFamily="18" charset="0"/>
                <a:ea typeface="MS PGothic" panose="020B0600070205080204" pitchFamily="34" charset="-128"/>
              </a:defRPr>
            </a:lvl4pPr>
            <a:lvl5pPr marL="2057400" indent="-228600">
              <a:defRPr sz="20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MS PGothic" panose="020B0600070205080204" pitchFamily="34" charset="-128"/>
              </a:defRPr>
            </a:lvl9pPr>
          </a:lstStyle>
          <a:p>
            <a:endParaRPr lang="en-US" altLang="en-US" sz="429"/>
          </a:p>
        </p:txBody>
      </p:sp>
      <p:sp>
        <p:nvSpPr>
          <p:cNvPr id="15" name="TextBox 14"/>
          <p:cNvSpPr txBox="1"/>
          <p:nvPr/>
        </p:nvSpPr>
        <p:spPr>
          <a:xfrm>
            <a:off x="3693497" y="1686927"/>
            <a:ext cx="4450706" cy="461665"/>
          </a:xfrm>
          <a:prstGeom prst="rect">
            <a:avLst/>
          </a:prstGeom>
          <a:noFill/>
        </p:spPr>
        <p:txBody>
          <a:bodyPr wrap="none">
            <a:spAutoFit/>
          </a:bodyPr>
          <a:lstStyle/>
          <a:p>
            <a:pPr>
              <a:defRPr/>
            </a:pPr>
            <a:r>
              <a:rPr lang="en-US" sz="2400" b="1" dirty="0" smtClean="0">
                <a:effectLst>
                  <a:outerShdw blurRad="38100" dist="38100" dir="2700000" algn="tl">
                    <a:srgbClr val="000000">
                      <a:alpha val="43137"/>
                    </a:srgbClr>
                  </a:outerShdw>
                </a:effectLst>
              </a:rPr>
              <a:t>Daily Streamflow Anomaly (m</a:t>
            </a:r>
            <a:r>
              <a:rPr lang="en-US" sz="2400" b="1" baseline="30000" dirty="0" smtClean="0">
                <a:effectLst>
                  <a:outerShdw blurRad="38100" dist="38100" dir="2700000" algn="tl">
                    <a:srgbClr val="000000">
                      <a:alpha val="43137"/>
                    </a:srgbClr>
                  </a:outerShdw>
                </a:effectLst>
              </a:rPr>
              <a:t>3</a:t>
            </a:r>
            <a:r>
              <a:rPr lang="en-US" sz="2400" b="1" dirty="0" smtClean="0">
                <a:effectLst>
                  <a:outerShdw blurRad="38100" dist="38100" dir="2700000" algn="tl">
                    <a:srgbClr val="000000">
                      <a:alpha val="43137"/>
                    </a:srgbClr>
                  </a:outerShdw>
                </a:effectLst>
              </a:rPr>
              <a:t>/s)</a:t>
            </a:r>
            <a:endParaRPr lang="en-US" sz="2400" b="1" dirty="0" smtClean="0">
              <a:effectLst>
                <a:outerShdw blurRad="38100" dist="38100" dir="2700000" algn="tl">
                  <a:srgbClr val="000000">
                    <a:alpha val="43137"/>
                  </a:srgbClr>
                </a:outerShdw>
              </a:effectLst>
            </a:endParaRPr>
          </a:p>
        </p:txBody>
      </p:sp>
      <p:sp>
        <p:nvSpPr>
          <p:cNvPr id="4" name="Rectangle 3"/>
          <p:cNvSpPr/>
          <p:nvPr/>
        </p:nvSpPr>
        <p:spPr>
          <a:xfrm>
            <a:off x="8804162" y="2690132"/>
            <a:ext cx="2137894" cy="448456"/>
          </a:xfrm>
          <a:prstGeom prst="rect">
            <a:avLst/>
          </a:prstGeom>
        </p:spPr>
        <p:txBody>
          <a:bodyPr wrap="none">
            <a:spAutoFit/>
          </a:bodyPr>
          <a:lstStyle/>
          <a:p>
            <a:pPr>
              <a:defRPr/>
            </a:pPr>
            <a:r>
              <a:rPr lang="en-US" altLang="en-US" sz="1157" dirty="0">
                <a:solidFill>
                  <a:srgbClr val="7030A0"/>
                </a:solidFill>
                <a:effectLst>
                  <a:outerShdw blurRad="38100" dist="38100" dir="2700000" algn="tl">
                    <a:srgbClr val="000000">
                      <a:alpha val="43137"/>
                    </a:srgbClr>
                  </a:outerShdw>
                </a:effectLst>
              </a:rPr>
              <a:t>Colorado Front Range Flooding</a:t>
            </a:r>
          </a:p>
          <a:p>
            <a:pPr algn="ctr">
              <a:defRPr/>
            </a:pPr>
            <a:r>
              <a:rPr lang="en-US" altLang="en-US" sz="1157" dirty="0">
                <a:solidFill>
                  <a:srgbClr val="7030A0"/>
                </a:solidFill>
                <a:effectLst>
                  <a:outerShdw blurRad="38100" dist="38100" dir="2700000" algn="tl">
                    <a:srgbClr val="000000">
                      <a:alpha val="43137"/>
                    </a:srgbClr>
                  </a:outerShdw>
                </a:effectLst>
              </a:rPr>
              <a:t> in September 2013</a:t>
            </a:r>
          </a:p>
        </p:txBody>
      </p:sp>
      <p:sp>
        <p:nvSpPr>
          <p:cNvPr id="5" name="Rectangle 4"/>
          <p:cNvSpPr/>
          <p:nvPr/>
        </p:nvSpPr>
        <p:spPr>
          <a:xfrm>
            <a:off x="2014878" y="2593181"/>
            <a:ext cx="3672908" cy="448456"/>
          </a:xfrm>
          <a:prstGeom prst="rect">
            <a:avLst/>
          </a:prstGeom>
        </p:spPr>
        <p:txBody>
          <a:bodyPr>
            <a:spAutoFit/>
          </a:bodyPr>
          <a:lstStyle/>
          <a:p>
            <a:pPr algn="ctr">
              <a:defRPr/>
            </a:pPr>
            <a:r>
              <a:rPr lang="en-US" altLang="en-US" sz="1157" dirty="0">
                <a:solidFill>
                  <a:srgbClr val="7030A0"/>
                </a:solidFill>
                <a:effectLst>
                  <a:outerShdw blurRad="38100" dist="38100" dir="2700000" algn="tl">
                    <a:srgbClr val="000000">
                      <a:alpha val="43137"/>
                    </a:srgbClr>
                  </a:outerShdw>
                </a:effectLst>
              </a:rPr>
              <a:t>Hurricane Irene and Storm Lee </a:t>
            </a:r>
          </a:p>
          <a:p>
            <a:pPr algn="ctr">
              <a:defRPr/>
            </a:pPr>
            <a:r>
              <a:rPr lang="en-US" altLang="en-US" sz="1157" dirty="0">
                <a:solidFill>
                  <a:srgbClr val="7030A0"/>
                </a:solidFill>
                <a:effectLst>
                  <a:outerShdw blurRad="38100" dist="38100" dir="2700000" algn="tl">
                    <a:srgbClr val="000000">
                      <a:alpha val="43137"/>
                    </a:srgbClr>
                  </a:outerShdw>
                </a:effectLst>
              </a:rPr>
              <a:t>in the end of August and beginning of September 2011</a:t>
            </a:r>
            <a:endParaRPr lang="en-US" sz="1157" dirty="0">
              <a:solidFill>
                <a:srgbClr val="7030A0"/>
              </a:solidFill>
              <a:effectLst>
                <a:outerShdw blurRad="38100" dist="38100" dir="2700000" algn="tl">
                  <a:srgbClr val="000000">
                    <a:alpha val="43137"/>
                  </a:srgbClr>
                </a:outerShdw>
              </a:effectLst>
            </a:endParaRPr>
          </a:p>
        </p:txBody>
      </p:sp>
      <p:pic>
        <p:nvPicPr>
          <p:cNvPr id="4139" name="Picture 177" descr="nldasbi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7499" y="2575832"/>
            <a:ext cx="440531" cy="38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0" name="Picture 177" descr="nldasbi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0916" y="2581955"/>
            <a:ext cx="438490" cy="38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255742"/>
            <a:ext cx="12192000" cy="1554272"/>
          </a:xfrm>
          <a:prstGeom prst="rect">
            <a:avLst/>
          </a:prstGeom>
        </p:spPr>
        <p:txBody>
          <a:bodyPr wrap="square">
            <a:spAutoFit/>
          </a:bodyPr>
          <a:lstStyle/>
          <a:p>
            <a:pPr algn="ctr">
              <a:defRPr/>
            </a:pPr>
            <a:r>
              <a:rPr lang="en-US" sz="3600" b="1" dirty="0">
                <a:effectLst>
                  <a:outerShdw blurRad="38100" dist="38100" dir="2700000" algn="tl">
                    <a:srgbClr val="000000">
                      <a:alpha val="43137"/>
                    </a:srgbClr>
                  </a:outerShdw>
                </a:effectLst>
              </a:rPr>
              <a:t>NLDAS </a:t>
            </a:r>
            <a:r>
              <a:rPr lang="en-US" sz="3600" b="1" dirty="0" smtClean="0">
                <a:effectLst>
                  <a:outerShdw blurRad="38100" dist="38100" dir="2700000" algn="tl">
                    <a:srgbClr val="000000">
                      <a:alpha val="43137"/>
                    </a:srgbClr>
                  </a:outerShdw>
                </a:effectLst>
              </a:rPr>
              <a:t>Flood </a:t>
            </a:r>
            <a:r>
              <a:rPr lang="en-US" sz="3600" b="1" dirty="0">
                <a:effectLst>
                  <a:outerShdw blurRad="38100" dist="38100" dir="2700000" algn="tl">
                    <a:srgbClr val="000000">
                      <a:alpha val="43137"/>
                    </a:srgbClr>
                  </a:outerShdw>
                </a:effectLst>
              </a:rPr>
              <a:t>Monitoring  </a:t>
            </a:r>
            <a:r>
              <a:rPr lang="en-US" sz="3600" b="1" dirty="0" smtClean="0">
                <a:effectLst>
                  <a:outerShdw blurRad="38100" dist="38100" dir="2700000" algn="tl">
                    <a:srgbClr val="000000">
                      <a:alpha val="43137"/>
                    </a:srgbClr>
                  </a:outerShdw>
                </a:effectLst>
              </a:rPr>
              <a:t>Examples </a:t>
            </a:r>
            <a:r>
              <a:rPr lang="en-US" sz="2400" b="1" dirty="0" smtClean="0">
                <a:effectLst>
                  <a:outerShdw blurRad="38100" dist="38100" dir="2700000" algn="tl">
                    <a:srgbClr val="000000">
                      <a:alpha val="43137"/>
                    </a:srgbClr>
                  </a:outerShdw>
                </a:effectLst>
              </a:rPr>
              <a:t>(4 LSM ensemble mean)</a:t>
            </a:r>
            <a:endParaRPr lang="en-US" sz="2400" b="1" dirty="0">
              <a:effectLst>
                <a:outerShdw blurRad="38100" dist="38100" dir="2700000" algn="tl">
                  <a:srgbClr val="000000">
                    <a:alpha val="43137"/>
                  </a:srgbClr>
                </a:outerShdw>
              </a:effectLst>
            </a:endParaRPr>
          </a:p>
          <a:p>
            <a:pPr algn="ctr">
              <a:defRPr/>
            </a:pPr>
            <a:r>
              <a:rPr lang="en-US" sz="3100" b="1" dirty="0">
                <a:solidFill>
                  <a:srgbClr val="FF0000"/>
                </a:solidFill>
                <a:effectLst>
                  <a:outerShdw blurRad="38100" dist="38100" dir="2700000" algn="tl">
                    <a:srgbClr val="000000">
                      <a:alpha val="43137"/>
                    </a:srgbClr>
                  </a:outerShdw>
                </a:effectLst>
              </a:rPr>
              <a:t>From </a:t>
            </a:r>
            <a:r>
              <a:rPr lang="en-US" sz="3100" b="1" dirty="0" smtClean="0">
                <a:solidFill>
                  <a:srgbClr val="FF0000"/>
                </a:solidFill>
                <a:effectLst>
                  <a:outerShdw blurRad="38100" dist="38100" dir="2700000" algn="tl">
                    <a:srgbClr val="000000">
                      <a:alpha val="43137"/>
                    </a:srgbClr>
                  </a:outerShdw>
                </a:effectLst>
              </a:rPr>
              <a:t>New England and Lower Mississippi Floods </a:t>
            </a:r>
            <a:r>
              <a:rPr lang="en-US" sz="3100" b="1" dirty="0">
                <a:solidFill>
                  <a:srgbClr val="0070C0"/>
                </a:solidFill>
                <a:effectLst>
                  <a:outerShdw blurRad="38100" dist="38100" dir="2700000" algn="tl">
                    <a:srgbClr val="000000">
                      <a:alpha val="43137"/>
                    </a:srgbClr>
                  </a:outerShdw>
                </a:effectLst>
              </a:rPr>
              <a:t>of </a:t>
            </a:r>
            <a:r>
              <a:rPr lang="en-US" sz="3100" b="1" dirty="0" smtClean="0">
                <a:solidFill>
                  <a:srgbClr val="0070C0"/>
                </a:solidFill>
                <a:effectLst>
                  <a:outerShdw blurRad="38100" dist="38100" dir="2700000" algn="tl">
                    <a:srgbClr val="000000">
                      <a:alpha val="43137"/>
                    </a:srgbClr>
                  </a:outerShdw>
                </a:effectLst>
              </a:rPr>
              <a:t>Aug-Sep </a:t>
            </a:r>
            <a:r>
              <a:rPr lang="en-US" sz="3100" b="1" u="sng" dirty="0" smtClean="0">
                <a:solidFill>
                  <a:srgbClr val="0070C0"/>
                </a:solidFill>
                <a:effectLst>
                  <a:outerShdw blurRad="38100" dist="38100" dir="2700000" algn="tl">
                    <a:srgbClr val="000000">
                      <a:alpha val="43137"/>
                    </a:srgbClr>
                  </a:outerShdw>
                </a:effectLst>
              </a:rPr>
              <a:t>2011</a:t>
            </a:r>
            <a:r>
              <a:rPr lang="en-US" sz="3100" b="1" dirty="0" smtClean="0">
                <a:solidFill>
                  <a:srgbClr val="0070C0"/>
                </a:solidFill>
                <a:effectLst>
                  <a:outerShdw blurRad="38100" dist="38100" dir="2700000" algn="tl">
                    <a:srgbClr val="000000">
                      <a:alpha val="43137"/>
                    </a:srgbClr>
                  </a:outerShdw>
                </a:effectLst>
              </a:rPr>
              <a:t> &amp; </a:t>
            </a:r>
            <a:r>
              <a:rPr lang="en-US" sz="3100" b="1" u="sng" dirty="0" smtClean="0">
                <a:solidFill>
                  <a:srgbClr val="0070C0"/>
                </a:solidFill>
                <a:effectLst>
                  <a:outerShdw blurRad="38100" dist="38100" dir="2700000" algn="tl">
                    <a:srgbClr val="000000">
                      <a:alpha val="43137"/>
                    </a:srgbClr>
                  </a:outerShdw>
                </a:effectLst>
              </a:rPr>
              <a:t>2013</a:t>
            </a:r>
            <a:endParaRPr lang="en-US" sz="3100" b="1" u="sng" dirty="0">
              <a:solidFill>
                <a:srgbClr val="0070C0"/>
              </a:solidFill>
              <a:effectLst>
                <a:outerShdw blurRad="38100" dist="38100" dir="2700000" algn="tl">
                  <a:srgbClr val="000000">
                    <a:alpha val="43137"/>
                  </a:srgbClr>
                </a:outerShdw>
              </a:effectLst>
            </a:endParaRPr>
          </a:p>
          <a:p>
            <a:pPr algn="ctr">
              <a:defRPr/>
            </a:pPr>
            <a:r>
              <a:rPr lang="en-US" sz="2800" b="1" dirty="0">
                <a:effectLst>
                  <a:outerShdw blurRad="38100" dist="38100" dir="2700000" algn="tl">
                    <a:srgbClr val="000000">
                      <a:alpha val="43137"/>
                    </a:srgbClr>
                  </a:outerShdw>
                </a:effectLst>
              </a:rPr>
              <a:t>NOTE: </a:t>
            </a:r>
            <a:r>
              <a:rPr lang="en-US" sz="2800" b="1" dirty="0">
                <a:solidFill>
                  <a:srgbClr val="00B050"/>
                </a:solidFill>
                <a:effectLst>
                  <a:outerShdw blurRad="38100" dist="38100" dir="2700000" algn="tl">
                    <a:srgbClr val="000000">
                      <a:alpha val="43137"/>
                    </a:srgbClr>
                  </a:outerShdw>
                </a:effectLst>
              </a:rPr>
              <a:t>both of these </a:t>
            </a:r>
            <a:r>
              <a:rPr lang="en-US" sz="2800" b="1" dirty="0" smtClean="0">
                <a:solidFill>
                  <a:srgbClr val="00B050"/>
                </a:solidFill>
                <a:effectLst>
                  <a:outerShdw blurRad="38100" dist="38100" dir="2700000" algn="tl">
                    <a:srgbClr val="000000">
                      <a:alpha val="43137"/>
                    </a:srgbClr>
                  </a:outerShdw>
                </a:effectLst>
              </a:rPr>
              <a:t>flood episodes </a:t>
            </a:r>
            <a:r>
              <a:rPr lang="en-US" sz="2800" b="1" u="sng" dirty="0">
                <a:solidFill>
                  <a:srgbClr val="00B050"/>
                </a:solidFill>
                <a:effectLst>
                  <a:outerShdw blurRad="38100" dist="38100" dir="2700000" algn="tl">
                    <a:srgbClr val="000000">
                      <a:alpha val="43137"/>
                    </a:srgbClr>
                  </a:outerShdw>
                </a:effectLst>
              </a:rPr>
              <a:t>occur after 2009</a:t>
            </a:r>
            <a:endParaRPr lang="en-US" sz="2800" dirty="0"/>
          </a:p>
        </p:txBody>
      </p:sp>
    </p:spTree>
    <p:extLst>
      <p:ext uri="{BB962C8B-B14F-4D97-AF65-F5344CB8AC3E}">
        <p14:creationId xmlns:p14="http://schemas.microsoft.com/office/powerpoint/2010/main" val="294174419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5497" y="1039"/>
            <a:ext cx="7081619" cy="461665"/>
          </a:xfrm>
          <a:prstGeom prst="rect">
            <a:avLst/>
          </a:prstGeom>
          <a:noFill/>
        </p:spPr>
        <p:txBody>
          <a:bodyPr wrap="none" rtlCol="0">
            <a:spAutoFit/>
          </a:bodyPr>
          <a:lstStyle/>
          <a:p>
            <a:r>
              <a:rPr lang="en-US" sz="2400" b="1" u="sng" dirty="0">
                <a:latin typeface="Times New Roman" panose="02020603050405020304" pitchFamily="18" charset="0"/>
                <a:cs typeface="Times New Roman" panose="02020603050405020304" pitchFamily="18" charset="0"/>
              </a:rPr>
              <a:t>Objective Blended NLDAS Drought Index – OBNDI </a:t>
            </a:r>
            <a:endParaRPr lang="en-US" sz="2400" b="1" u="sng"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0268"/>
          <a:stretch/>
        </p:blipFill>
        <p:spPr bwMode="auto">
          <a:xfrm>
            <a:off x="1524001" y="2132564"/>
            <a:ext cx="4800601" cy="4703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822" t="-1727" r="13012" b="12408"/>
          <a:stretch/>
        </p:blipFill>
        <p:spPr bwMode="auto">
          <a:xfrm>
            <a:off x="6245538" y="1088571"/>
            <a:ext cx="4422463" cy="33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306" y="4496066"/>
            <a:ext cx="3831773" cy="2364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245537" y="463408"/>
            <a:ext cx="4410168" cy="646331"/>
          </a:xfrm>
          <a:prstGeom prst="rect">
            <a:avLst/>
          </a:prstGeom>
          <a:noFill/>
        </p:spPr>
        <p:txBody>
          <a:bodyPr wrap="square" rtlCol="0">
            <a:spAutoFit/>
          </a:bodyPr>
          <a:lstStyle/>
          <a:p>
            <a:pPr algn="ctr"/>
            <a:r>
              <a:rPr lang="en-US" b="1" u="sng" dirty="0">
                <a:solidFill>
                  <a:schemeClr val="accent6"/>
                </a:solidFill>
              </a:rPr>
              <a:t>Drought Extent in Texas:</a:t>
            </a:r>
          </a:p>
          <a:p>
            <a:pPr algn="ctr"/>
            <a:r>
              <a:rPr lang="en-US" b="1" u="sng" dirty="0">
                <a:solidFill>
                  <a:schemeClr val="accent6"/>
                </a:solidFill>
              </a:rPr>
              <a:t> US Drought Monitor vs NLDAS</a:t>
            </a:r>
            <a:endParaRPr lang="en-US" b="1" u="sng" dirty="0">
              <a:solidFill>
                <a:schemeClr val="accent6"/>
              </a:solidFill>
            </a:endParaRPr>
          </a:p>
        </p:txBody>
      </p:sp>
      <p:sp>
        <p:nvSpPr>
          <p:cNvPr id="4" name="TextBox 3"/>
          <p:cNvSpPr txBox="1"/>
          <p:nvPr/>
        </p:nvSpPr>
        <p:spPr>
          <a:xfrm>
            <a:off x="6245537" y="4342177"/>
            <a:ext cx="4497450" cy="307777"/>
          </a:xfrm>
          <a:prstGeom prst="rect">
            <a:avLst/>
          </a:prstGeom>
          <a:noFill/>
        </p:spPr>
        <p:txBody>
          <a:bodyPr wrap="none" rtlCol="0">
            <a:spAutoFit/>
          </a:bodyPr>
          <a:lstStyle/>
          <a:p>
            <a:r>
              <a:rPr lang="en-US" sz="1400" b="1" dirty="0"/>
              <a:t>Nash-Sutcliffe Efficiency for two USDM drought categories</a:t>
            </a:r>
            <a:endParaRPr lang="en-US" sz="1400" b="1" dirty="0"/>
          </a:p>
        </p:txBody>
      </p:sp>
      <p:sp>
        <p:nvSpPr>
          <p:cNvPr id="5" name="TextBox 4"/>
          <p:cNvSpPr txBox="1"/>
          <p:nvPr/>
        </p:nvSpPr>
        <p:spPr>
          <a:xfrm>
            <a:off x="1639747" y="809125"/>
            <a:ext cx="4514126" cy="1323439"/>
          </a:xfrm>
          <a:prstGeom prst="rect">
            <a:avLst/>
          </a:prstGeom>
          <a:noFill/>
          <a:ln w="50800">
            <a:solidFill>
              <a:srgbClr val="C00000"/>
            </a:solidFill>
          </a:ln>
        </p:spPr>
        <p:txBody>
          <a:bodyPr wrap="square" rtlCol="0">
            <a:spAutoFit/>
          </a:bodyPr>
          <a:lstStyle/>
          <a:p>
            <a:pPr algn="ctr"/>
            <a:r>
              <a:rPr lang="en-US" sz="2000" b="1" dirty="0"/>
              <a:t>To develop </a:t>
            </a:r>
            <a:r>
              <a:rPr lang="en-US" sz="2000" b="1" dirty="0">
                <a:solidFill>
                  <a:srgbClr val="FF0000"/>
                </a:solidFill>
              </a:rPr>
              <a:t>an automated and objective </a:t>
            </a:r>
            <a:r>
              <a:rPr lang="en-US" sz="2000" b="1" dirty="0"/>
              <a:t>framework to blend multiple drought indices to support operational </a:t>
            </a:r>
          </a:p>
          <a:p>
            <a:pPr algn="ctr"/>
            <a:r>
              <a:rPr lang="en-US" sz="2000" b="1" dirty="0"/>
              <a:t>drought monitoring task </a:t>
            </a:r>
            <a:endParaRPr lang="en-US" sz="2000" b="1" dirty="0"/>
          </a:p>
        </p:txBody>
      </p:sp>
      <p:sp>
        <p:nvSpPr>
          <p:cNvPr id="6" name="TextBox 5"/>
          <p:cNvSpPr txBox="1"/>
          <p:nvPr/>
        </p:nvSpPr>
        <p:spPr>
          <a:xfrm>
            <a:off x="6952342" y="5411724"/>
            <a:ext cx="970137" cy="307777"/>
          </a:xfrm>
          <a:prstGeom prst="rect">
            <a:avLst/>
          </a:prstGeom>
          <a:noFill/>
        </p:spPr>
        <p:txBody>
          <a:bodyPr wrap="none" rtlCol="0">
            <a:spAutoFit/>
          </a:bodyPr>
          <a:lstStyle/>
          <a:p>
            <a:r>
              <a:rPr lang="en-US" sz="1400" b="1" dirty="0"/>
              <a:t>2000-2009</a:t>
            </a:r>
            <a:endParaRPr lang="en-US" sz="1400" b="1" dirty="0"/>
          </a:p>
        </p:txBody>
      </p:sp>
      <p:sp>
        <p:nvSpPr>
          <p:cNvPr id="7" name="TextBox 6"/>
          <p:cNvSpPr txBox="1"/>
          <p:nvPr/>
        </p:nvSpPr>
        <p:spPr>
          <a:xfrm>
            <a:off x="8810172" y="5411724"/>
            <a:ext cx="970137" cy="307777"/>
          </a:xfrm>
          <a:prstGeom prst="rect">
            <a:avLst/>
          </a:prstGeom>
          <a:noFill/>
        </p:spPr>
        <p:txBody>
          <a:bodyPr wrap="none" rtlCol="0">
            <a:spAutoFit/>
          </a:bodyPr>
          <a:lstStyle/>
          <a:p>
            <a:r>
              <a:rPr lang="en-US" sz="1400" b="1" dirty="0"/>
              <a:t>2010-2011</a:t>
            </a:r>
            <a:endParaRPr lang="en-US" sz="1400" b="1" dirty="0"/>
          </a:p>
        </p:txBody>
      </p:sp>
      <p:sp>
        <p:nvSpPr>
          <p:cNvPr id="9" name="TextBox 8"/>
          <p:cNvSpPr txBox="1"/>
          <p:nvPr/>
        </p:nvSpPr>
        <p:spPr>
          <a:xfrm rot="5400000">
            <a:off x="9747643" y="5416605"/>
            <a:ext cx="1412566"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No Skill</a:t>
            </a:r>
            <a:endParaRPr 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a:off x="9685868" y="4995333"/>
            <a:ext cx="594641" cy="5303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endCxn id="9" idx="2"/>
          </p:cNvCxnSpPr>
          <p:nvPr/>
        </p:nvCxnSpPr>
        <p:spPr>
          <a:xfrm flipV="1">
            <a:off x="9093200" y="5678215"/>
            <a:ext cx="1099116" cy="2823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91132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64" name="Group 8"/>
          <p:cNvGrpSpPr>
            <a:grpSpLocks/>
          </p:cNvGrpSpPr>
          <p:nvPr/>
        </p:nvGrpSpPr>
        <p:grpSpPr bwMode="auto">
          <a:xfrm>
            <a:off x="2057400" y="720726"/>
            <a:ext cx="8610600" cy="6143199"/>
            <a:chOff x="384" y="23616"/>
            <a:chExt cx="4416" cy="3111"/>
          </a:xfrm>
        </p:grpSpPr>
        <p:pic>
          <p:nvPicPr>
            <p:cNvPr id="121859" name="Picture 3" descr="te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 y="23664"/>
              <a:ext cx="2016" cy="1392"/>
            </a:xfrm>
            <a:prstGeom prst="rect">
              <a:avLst/>
            </a:prstGeom>
            <a:noFill/>
            <a:extLst>
              <a:ext uri="{909E8E84-426E-40DD-AFC4-6F175D3DCCD1}">
                <a14:hiddenFill xmlns:a14="http://schemas.microsoft.com/office/drawing/2010/main">
                  <a:solidFill>
                    <a:srgbClr val="FFFFFF"/>
                  </a:solidFill>
                </a14:hiddenFill>
              </a:ext>
            </a:extLst>
          </p:spPr>
        </p:pic>
        <p:pic>
          <p:nvPicPr>
            <p:cNvPr id="121860" name="Picture 4" descr="t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4" y="23616"/>
              <a:ext cx="1968" cy="1440"/>
            </a:xfrm>
            <a:prstGeom prst="rect">
              <a:avLst/>
            </a:prstGeom>
            <a:noFill/>
            <a:extLst>
              <a:ext uri="{909E8E84-426E-40DD-AFC4-6F175D3DCCD1}">
                <a14:hiddenFill xmlns:a14="http://schemas.microsoft.com/office/drawing/2010/main">
                  <a:solidFill>
                    <a:srgbClr val="FFFFFF"/>
                  </a:solidFill>
                </a14:hiddenFill>
              </a:ext>
            </a:extLst>
          </p:spPr>
        </p:pic>
        <p:pic>
          <p:nvPicPr>
            <p:cNvPr id="121861" name="Picture 5" descr="t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25104"/>
              <a:ext cx="2111" cy="1296"/>
            </a:xfrm>
            <a:prstGeom prst="rect">
              <a:avLst/>
            </a:prstGeom>
            <a:noFill/>
            <a:extLst>
              <a:ext uri="{909E8E84-426E-40DD-AFC4-6F175D3DCCD1}">
                <a14:hiddenFill xmlns:a14="http://schemas.microsoft.com/office/drawing/2010/main">
                  <a:solidFill>
                    <a:srgbClr val="FFFFFF"/>
                  </a:solidFill>
                </a14:hiddenFill>
              </a:ext>
            </a:extLst>
          </p:spPr>
        </p:pic>
        <p:pic>
          <p:nvPicPr>
            <p:cNvPr id="121862" name="Picture 6" descr="t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5008"/>
              <a:ext cx="2064" cy="1344"/>
            </a:xfrm>
            <a:prstGeom prst="rect">
              <a:avLst/>
            </a:prstGeom>
            <a:noFill/>
            <a:extLst>
              <a:ext uri="{909E8E84-426E-40DD-AFC4-6F175D3DCCD1}">
                <a14:hiddenFill xmlns:a14="http://schemas.microsoft.com/office/drawing/2010/main">
                  <a:solidFill>
                    <a:srgbClr val="FFFFFF"/>
                  </a:solidFill>
                </a14:hiddenFill>
              </a:ext>
            </a:extLst>
          </p:spPr>
        </p:pic>
        <p:sp>
          <p:nvSpPr>
            <p:cNvPr id="121863" name="Text Box 7"/>
            <p:cNvSpPr txBox="1">
              <a:spLocks noChangeArrowheads="1"/>
            </p:cNvSpPr>
            <p:nvPr/>
          </p:nvSpPr>
          <p:spPr bwMode="auto">
            <a:xfrm>
              <a:off x="384" y="26400"/>
              <a:ext cx="4416" cy="32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38100" algn="ctr">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93763">
                <a:defRPr>
                  <a:solidFill>
                    <a:schemeClr val="tx1"/>
                  </a:solidFill>
                  <a:latin typeface="Arial" panose="020B0604020202020204" pitchFamily="34" charset="0"/>
                </a:defRPr>
              </a:lvl1pPr>
              <a:lvl2pPr defTabSz="893763">
                <a:defRPr>
                  <a:solidFill>
                    <a:schemeClr val="tx1"/>
                  </a:solidFill>
                  <a:latin typeface="Arial" panose="020B0604020202020204" pitchFamily="34" charset="0"/>
                </a:defRPr>
              </a:lvl2pPr>
              <a:lvl3pPr defTabSz="893763">
                <a:defRPr>
                  <a:solidFill>
                    <a:schemeClr val="tx1"/>
                  </a:solidFill>
                  <a:latin typeface="Arial" panose="020B0604020202020204" pitchFamily="34" charset="0"/>
                </a:defRPr>
              </a:lvl3pPr>
              <a:lvl4pPr defTabSz="893763">
                <a:defRPr>
                  <a:solidFill>
                    <a:schemeClr val="tx1"/>
                  </a:solidFill>
                  <a:latin typeface="Arial" panose="020B0604020202020204" pitchFamily="34" charset="0"/>
                </a:defRPr>
              </a:lvl4pPr>
              <a:lvl5pPr defTabSz="893763">
                <a:defRPr>
                  <a:solidFill>
                    <a:schemeClr val="tx1"/>
                  </a:solidFill>
                  <a:latin typeface="Arial" panose="020B0604020202020204" pitchFamily="34" charset="0"/>
                </a:defRPr>
              </a:lvl5pPr>
              <a:lvl6pPr defTabSz="893763" fontAlgn="base">
                <a:spcBef>
                  <a:spcPct val="0"/>
                </a:spcBef>
                <a:spcAft>
                  <a:spcPct val="0"/>
                </a:spcAft>
                <a:defRPr>
                  <a:solidFill>
                    <a:schemeClr val="tx1"/>
                  </a:solidFill>
                  <a:latin typeface="Arial" panose="020B0604020202020204" pitchFamily="34" charset="0"/>
                </a:defRPr>
              </a:lvl6pPr>
              <a:lvl7pPr defTabSz="893763" fontAlgn="base">
                <a:spcBef>
                  <a:spcPct val="0"/>
                </a:spcBef>
                <a:spcAft>
                  <a:spcPct val="0"/>
                </a:spcAft>
                <a:defRPr>
                  <a:solidFill>
                    <a:schemeClr val="tx1"/>
                  </a:solidFill>
                  <a:latin typeface="Arial" panose="020B0604020202020204" pitchFamily="34" charset="0"/>
                </a:defRPr>
              </a:lvl7pPr>
              <a:lvl8pPr defTabSz="893763" fontAlgn="base">
                <a:spcBef>
                  <a:spcPct val="0"/>
                </a:spcBef>
                <a:spcAft>
                  <a:spcPct val="0"/>
                </a:spcAft>
                <a:defRPr>
                  <a:solidFill>
                    <a:schemeClr val="tx1"/>
                  </a:solidFill>
                  <a:latin typeface="Arial" panose="020B0604020202020204" pitchFamily="34" charset="0"/>
                </a:defRPr>
              </a:lvl8pPr>
              <a:lvl9pPr defTabSz="893763"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b="1">
                  <a:effectLst>
                    <a:outerShdw blurRad="38100" dist="38100" dir="2700000" algn="tl">
                      <a:srgbClr val="C0C0C0"/>
                    </a:outerShdw>
                  </a:effectLst>
                  <a:latin typeface="Times New Roman" panose="02020603050405020304" pitchFamily="18" charset="0"/>
                </a:rPr>
                <a:t>NLDAS soil moisture and total runoff products are provided to Eric Lubehusen at USDA who is one of  the authors of the US drought Monitor. He created top 1m and total column soil moisture images and sent them to the entire Drought Monitor group (contour – US Drought Monitor boundary, and shaded plot is NCEP NLDAS ensemble mean percentile).    </a:t>
              </a:r>
            </a:p>
          </p:txBody>
        </p:sp>
      </p:grpSp>
      <p:sp>
        <p:nvSpPr>
          <p:cNvPr id="121875" name="Text Box 19"/>
          <p:cNvSpPr txBox="1">
            <a:spLocks noChangeArrowheads="1"/>
          </p:cNvSpPr>
          <p:nvPr/>
        </p:nvSpPr>
        <p:spPr bwMode="auto">
          <a:xfrm>
            <a:off x="2582957" y="0"/>
            <a:ext cx="71832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u="sng">
                <a:solidFill>
                  <a:srgbClr val="FF0000"/>
                </a:solidFill>
              </a:rPr>
              <a:t>Direct application of NLDAS products to USDM</a:t>
            </a:r>
            <a:r>
              <a:rPr lang="en-US" altLang="en-US" sz="2800" b="1">
                <a:solidFill>
                  <a:srgbClr val="FF0000"/>
                </a:solidFill>
              </a:rPr>
              <a:t> </a:t>
            </a:r>
          </a:p>
        </p:txBody>
      </p:sp>
    </p:spTree>
    <p:extLst>
      <p:ext uri="{BB962C8B-B14F-4D97-AF65-F5344CB8AC3E}">
        <p14:creationId xmlns:p14="http://schemas.microsoft.com/office/powerpoint/2010/main" val="12230326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687" y="1174044"/>
            <a:ext cx="8567122" cy="568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7" name="Text Box 5"/>
          <p:cNvSpPr txBox="1">
            <a:spLocks noChangeArrowheads="1"/>
          </p:cNvSpPr>
          <p:nvPr/>
        </p:nvSpPr>
        <p:spPr bwMode="auto">
          <a:xfrm>
            <a:off x="2133600" y="0"/>
            <a:ext cx="8229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dirty="0" smtClean="0"/>
              <a:t>NLDAS </a:t>
            </a:r>
            <a:r>
              <a:rPr lang="en-US" altLang="en-US" sz="3600" b="1" dirty="0"/>
              <a:t>Products D</a:t>
            </a:r>
            <a:r>
              <a:rPr lang="en-US" altLang="en-US" sz="3600" b="1" dirty="0" smtClean="0"/>
              <a:t>irectly </a:t>
            </a:r>
            <a:r>
              <a:rPr lang="en-US" altLang="en-US" sz="3600" b="1" dirty="0"/>
              <a:t>Support </a:t>
            </a:r>
            <a:endParaRPr lang="en-US" altLang="en-US" sz="3600" b="1" dirty="0" smtClean="0"/>
          </a:p>
          <a:p>
            <a:pPr algn="ctr"/>
            <a:r>
              <a:rPr lang="en-US" altLang="en-US" sz="3600" b="1" dirty="0" smtClean="0"/>
              <a:t>CPC </a:t>
            </a:r>
            <a:r>
              <a:rPr lang="en-US" altLang="en-US" sz="3600" b="1" dirty="0"/>
              <a:t>Monthly Drought Briefing</a:t>
            </a:r>
          </a:p>
        </p:txBody>
      </p:sp>
    </p:spTree>
    <p:extLst>
      <p:ext uri="{BB962C8B-B14F-4D97-AF65-F5344CB8AC3E}">
        <p14:creationId xmlns:p14="http://schemas.microsoft.com/office/powerpoint/2010/main" val="1504039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6" y="215724"/>
            <a:ext cx="11887199" cy="2186164"/>
          </a:xfrm>
        </p:spPr>
        <p:txBody>
          <a:bodyPr>
            <a:normAutofit fontScale="90000"/>
          </a:bodyPr>
          <a:lstStyle/>
          <a:p>
            <a:pPr algn="ctr"/>
            <a:r>
              <a:rPr lang="en-US" sz="5300" b="1" dirty="0"/>
              <a:t>The current </a:t>
            </a:r>
            <a:r>
              <a:rPr lang="en-US" sz="5300" b="1" dirty="0" smtClean="0"/>
              <a:t>and new </a:t>
            </a:r>
            <a:r>
              <a:rPr lang="en-US" sz="5300" b="1" dirty="0"/>
              <a:t>NLDADS-2 </a:t>
            </a:r>
            <a:r>
              <a:rPr lang="en-US" sz="5300" b="1" dirty="0" err="1" smtClean="0"/>
              <a:t>climatologies</a:t>
            </a:r>
            <a:r>
              <a:rPr lang="en-US" sz="5400" b="1" dirty="0" smtClean="0"/>
              <a:t>:</a:t>
            </a:r>
            <a:br>
              <a:rPr lang="en-US" sz="5400" b="1" dirty="0" smtClean="0"/>
            </a:br>
            <a:r>
              <a:rPr lang="en-US" sz="4000" b="1" dirty="0" smtClean="0"/>
              <a:t/>
            </a:r>
            <a:br>
              <a:rPr lang="en-US" sz="4000" b="1" dirty="0" smtClean="0"/>
            </a:br>
            <a:r>
              <a:rPr lang="en-US" sz="4000" b="1" dirty="0" smtClean="0">
                <a:solidFill>
                  <a:srgbClr val="0070C0"/>
                </a:solidFill>
              </a:rPr>
              <a:t>Operational:    </a:t>
            </a:r>
            <a:r>
              <a:rPr lang="en-US" sz="4000" b="1" dirty="0" smtClean="0">
                <a:solidFill>
                  <a:srgbClr val="FF0000"/>
                </a:solidFill>
              </a:rPr>
              <a:t>30-year</a:t>
            </a:r>
            <a:r>
              <a:rPr lang="en-US" sz="4000" b="1" dirty="0" smtClean="0">
                <a:solidFill>
                  <a:srgbClr val="0070C0"/>
                </a:solidFill>
              </a:rPr>
              <a:t> 	</a:t>
            </a:r>
            <a:r>
              <a:rPr lang="en-US" sz="3600" b="1" dirty="0" smtClean="0">
                <a:solidFill>
                  <a:srgbClr val="0070C0"/>
                </a:solidFill>
              </a:rPr>
              <a:t>(1980-2009)</a:t>
            </a:r>
            <a:br>
              <a:rPr lang="en-US" sz="3600" b="1" dirty="0" smtClean="0">
                <a:solidFill>
                  <a:srgbClr val="0070C0"/>
                </a:solidFill>
              </a:rPr>
            </a:br>
            <a:r>
              <a:rPr lang="en-US" sz="4000" b="1" dirty="0" smtClean="0">
                <a:solidFill>
                  <a:srgbClr val="0070C0"/>
                </a:solidFill>
              </a:rPr>
              <a:t>Experimental: </a:t>
            </a:r>
            <a:r>
              <a:rPr lang="en-US" sz="4000" b="1" dirty="0" smtClean="0">
                <a:solidFill>
                  <a:srgbClr val="FF0000"/>
                </a:solidFill>
              </a:rPr>
              <a:t>36-year</a:t>
            </a:r>
            <a:r>
              <a:rPr lang="en-US" sz="4000" b="1" dirty="0" smtClean="0">
                <a:solidFill>
                  <a:srgbClr val="0070C0"/>
                </a:solidFill>
              </a:rPr>
              <a:t> 	</a:t>
            </a:r>
            <a:r>
              <a:rPr lang="en-US" sz="3600" b="1" dirty="0" smtClean="0">
                <a:solidFill>
                  <a:srgbClr val="0070C0"/>
                </a:solidFill>
              </a:rPr>
              <a:t>(1979-2014)</a:t>
            </a:r>
            <a:endParaRPr lang="en-US" sz="3600" b="1" dirty="0">
              <a:solidFill>
                <a:srgbClr val="0070C0"/>
              </a:solidFill>
            </a:endParaRPr>
          </a:p>
        </p:txBody>
      </p:sp>
      <p:sp>
        <p:nvSpPr>
          <p:cNvPr id="3" name="Content Placeholder 2"/>
          <p:cNvSpPr>
            <a:spLocks noGrp="1"/>
          </p:cNvSpPr>
          <p:nvPr>
            <p:ph idx="1"/>
          </p:nvPr>
        </p:nvSpPr>
        <p:spPr>
          <a:xfrm>
            <a:off x="0" y="2506662"/>
            <a:ext cx="12191999" cy="4351338"/>
          </a:xfrm>
        </p:spPr>
        <p:txBody>
          <a:bodyPr>
            <a:normAutofit/>
          </a:bodyPr>
          <a:lstStyle/>
          <a:p>
            <a:pPr marL="0" indent="0">
              <a:buNone/>
            </a:pPr>
            <a:endParaRPr lang="en-US" dirty="0" smtClean="0"/>
          </a:p>
          <a:p>
            <a:r>
              <a:rPr lang="en-US" b="1" dirty="0" smtClean="0">
                <a:solidFill>
                  <a:srgbClr val="FF0000"/>
                </a:solidFill>
              </a:rPr>
              <a:t>How created</a:t>
            </a:r>
          </a:p>
          <a:p>
            <a:pPr marL="0" indent="0">
              <a:buNone/>
            </a:pPr>
            <a:endParaRPr lang="en-US" b="1" dirty="0" smtClean="0">
              <a:solidFill>
                <a:srgbClr val="FF0000"/>
              </a:solidFill>
            </a:endParaRPr>
          </a:p>
          <a:p>
            <a:r>
              <a:rPr lang="en-US" b="1" dirty="0" smtClean="0">
                <a:solidFill>
                  <a:srgbClr val="FF0000"/>
                </a:solidFill>
              </a:rPr>
              <a:t>Implications &amp; Challenges of adding more years</a:t>
            </a:r>
          </a:p>
          <a:p>
            <a:pPr lvl="1"/>
            <a:r>
              <a:rPr lang="en-US" sz="2300" b="1" dirty="0" smtClean="0"/>
              <a:t>Percentiles &amp; anomalies show surprising sensitivity to choice between the two </a:t>
            </a:r>
            <a:r>
              <a:rPr lang="en-US" sz="2300" b="1" dirty="0" err="1" smtClean="0"/>
              <a:t>climatologies</a:t>
            </a:r>
            <a:endParaRPr lang="en-US" sz="2300" b="1" dirty="0" smtClean="0"/>
          </a:p>
          <a:p>
            <a:pPr lvl="1"/>
            <a:r>
              <a:rPr lang="en-US" sz="2300" b="1" dirty="0" smtClean="0"/>
              <a:t>How to largely eliminate such sensitivity?</a:t>
            </a:r>
          </a:p>
          <a:p>
            <a:endParaRPr lang="en-US" b="1" dirty="0">
              <a:solidFill>
                <a:srgbClr val="FF0000"/>
              </a:solidFill>
            </a:endParaRPr>
          </a:p>
          <a:p>
            <a:r>
              <a:rPr lang="en-US" b="1" dirty="0">
                <a:solidFill>
                  <a:srgbClr val="FF0000"/>
                </a:solidFill>
              </a:rPr>
              <a:t>Preliminary </a:t>
            </a:r>
            <a:r>
              <a:rPr lang="en-US" b="1" dirty="0" smtClean="0">
                <a:solidFill>
                  <a:srgbClr val="FF0000"/>
                </a:solidFill>
              </a:rPr>
              <a:t>results </a:t>
            </a:r>
            <a:r>
              <a:rPr lang="en-US" b="1" dirty="0">
                <a:solidFill>
                  <a:srgbClr val="FF0000"/>
                </a:solidFill>
              </a:rPr>
              <a:t>from proposed solution (via B. Narapusetty et al. 2015</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417447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28801" y="990601"/>
          <a:ext cx="8763003" cy="5133885"/>
        </p:xfrm>
        <a:graphic>
          <a:graphicData uri="http://schemas.openxmlformats.org/drawingml/2006/table">
            <a:tbl>
              <a:tblPr firstRow="1" firstCol="1" bandRow="1">
                <a:tableStyleId>{5C22544A-7EE6-4342-B048-85BDC9FD1C3A}</a:tableStyleId>
              </a:tblPr>
              <a:tblGrid>
                <a:gridCol w="796137"/>
                <a:gridCol w="796137"/>
                <a:gridCol w="796137"/>
                <a:gridCol w="796137"/>
                <a:gridCol w="796137"/>
                <a:gridCol w="797053"/>
                <a:gridCol w="797053"/>
                <a:gridCol w="797053"/>
                <a:gridCol w="797053"/>
                <a:gridCol w="797053"/>
                <a:gridCol w="797053"/>
              </a:tblGrid>
              <a:tr h="141503">
                <a:tc gridSpan="11">
                  <a:txBody>
                    <a:bodyPr/>
                    <a:lstStyle/>
                    <a:p>
                      <a:pPr marL="0" marR="0" algn="ctr">
                        <a:lnSpc>
                          <a:spcPct val="115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Precipitation</a:t>
                      </a:r>
                      <a:r>
                        <a:rPr lang="en-US" sz="1200" dirty="0">
                          <a:effectLst/>
                        </a:rPr>
                        <a:t> </a:t>
                      </a:r>
                      <a:r>
                        <a:rPr lang="en-US" sz="2000" dirty="0">
                          <a:effectLst/>
                          <a:latin typeface="Times New Roman" panose="02020603050405020304" pitchFamily="18" charset="0"/>
                          <a:cs typeface="Times New Roman" panose="02020603050405020304" pitchFamily="18" charset="0"/>
                        </a:rPr>
                        <a:t>anomaly (mm/day)</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115">
                <a:tc>
                  <a:txBody>
                    <a:bodyPr/>
                    <a:lstStyle/>
                    <a:p>
                      <a:pPr marL="0" marR="0">
                        <a:lnSpc>
                          <a:spcPct val="115000"/>
                        </a:lnSpc>
                        <a:spcBef>
                          <a:spcPts val="0"/>
                        </a:spcBef>
                        <a:spcAft>
                          <a:spcPts val="0"/>
                        </a:spcAft>
                      </a:pPr>
                      <a:r>
                        <a:rPr lang="en-US" sz="2000" dirty="0">
                          <a:effectLst/>
                        </a:rPr>
                        <a:t>Level</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-5</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-4</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-2</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 </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2</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4</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5</a:t>
                      </a:r>
                      <a:endParaRPr lang="en-US" sz="2000">
                        <a:effectLst/>
                        <a:latin typeface="Calibri"/>
                        <a:ea typeface="Calibri"/>
                        <a:cs typeface="Times New Roman"/>
                      </a:endParaRPr>
                    </a:p>
                  </a:txBody>
                  <a:tcPr marL="68580" marR="68580" marT="0" marB="0"/>
                </a:tc>
              </a:tr>
              <a:tr h="370115">
                <a:tc gridSpan="11">
                  <a:txBody>
                    <a:bodyPr/>
                    <a:lstStyle/>
                    <a:p>
                      <a:pPr marL="0" marR="0" algn="ctr">
                        <a:lnSpc>
                          <a:spcPct val="115000"/>
                        </a:lnSpc>
                        <a:spcBef>
                          <a:spcPts val="0"/>
                        </a:spcBef>
                        <a:spcAft>
                          <a:spcPts val="0"/>
                        </a:spcAft>
                      </a:pPr>
                      <a:r>
                        <a:rPr lang="en-US" sz="2000" dirty="0">
                          <a:effectLst/>
                        </a:rPr>
                        <a:t>Top 1-meter soil moisture anomaly (mm)</a:t>
                      </a:r>
                      <a:endParaRPr lang="en-US" sz="20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115">
                <a:tc>
                  <a:txBody>
                    <a:bodyPr/>
                    <a:lstStyle/>
                    <a:p>
                      <a:pPr marL="0" marR="0">
                        <a:lnSpc>
                          <a:spcPct val="115000"/>
                        </a:lnSpc>
                        <a:spcBef>
                          <a:spcPts val="0"/>
                        </a:spcBef>
                        <a:spcAft>
                          <a:spcPts val="0"/>
                        </a:spcAft>
                      </a:pPr>
                      <a:r>
                        <a:rPr lang="en-US" sz="2000">
                          <a:effectLst/>
                        </a:rPr>
                        <a:t>Level</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-125</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-75</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-50</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-25</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-12</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12 </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25</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50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75</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125</a:t>
                      </a:r>
                      <a:endParaRPr lang="en-US" sz="2000">
                        <a:effectLst/>
                        <a:latin typeface="Calibri"/>
                        <a:ea typeface="Calibri"/>
                        <a:cs typeface="Times New Roman"/>
                      </a:endParaRPr>
                    </a:p>
                  </a:txBody>
                  <a:tcPr marL="68580" marR="68580" marT="0" marB="0"/>
                </a:tc>
              </a:tr>
              <a:tr h="370115">
                <a:tc gridSpan="11">
                  <a:txBody>
                    <a:bodyPr/>
                    <a:lstStyle/>
                    <a:p>
                      <a:pPr marL="0" marR="0" algn="ctr">
                        <a:lnSpc>
                          <a:spcPct val="115000"/>
                        </a:lnSpc>
                        <a:spcBef>
                          <a:spcPts val="0"/>
                        </a:spcBef>
                        <a:spcAft>
                          <a:spcPts val="0"/>
                        </a:spcAft>
                      </a:pPr>
                      <a:r>
                        <a:rPr lang="en-US" sz="2000" dirty="0">
                          <a:effectLst/>
                        </a:rPr>
                        <a:t>Total column soil moisture anomaly (mm)</a:t>
                      </a:r>
                      <a:endParaRPr lang="en-US" sz="20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115">
                <a:tc>
                  <a:txBody>
                    <a:bodyPr/>
                    <a:lstStyle/>
                    <a:p>
                      <a:pPr marL="0" marR="0">
                        <a:lnSpc>
                          <a:spcPct val="115000"/>
                        </a:lnSpc>
                        <a:spcBef>
                          <a:spcPts val="0"/>
                        </a:spcBef>
                        <a:spcAft>
                          <a:spcPts val="0"/>
                        </a:spcAft>
                      </a:pPr>
                      <a:r>
                        <a:rPr lang="en-US" sz="2000">
                          <a:effectLst/>
                        </a:rPr>
                        <a:t>Level</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-250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-150 </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-100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-50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-25</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25</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50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100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150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200</a:t>
                      </a:r>
                      <a:endParaRPr lang="en-US" sz="2000">
                        <a:effectLst/>
                        <a:latin typeface="Calibri"/>
                        <a:ea typeface="Calibri"/>
                        <a:cs typeface="Times New Roman"/>
                      </a:endParaRPr>
                    </a:p>
                  </a:txBody>
                  <a:tcPr marL="68580" marR="68580" marT="0" marB="0"/>
                </a:tc>
              </a:tr>
              <a:tr h="370115">
                <a:tc gridSpan="11">
                  <a:txBody>
                    <a:bodyPr/>
                    <a:lstStyle/>
                    <a:p>
                      <a:pPr marL="0" marR="0" algn="ctr">
                        <a:lnSpc>
                          <a:spcPct val="115000"/>
                        </a:lnSpc>
                        <a:spcBef>
                          <a:spcPts val="0"/>
                        </a:spcBef>
                        <a:spcAft>
                          <a:spcPts val="0"/>
                        </a:spcAft>
                      </a:pPr>
                      <a:r>
                        <a:rPr lang="en-US" sz="2000" dirty="0">
                          <a:effectLst/>
                        </a:rPr>
                        <a:t>Snow water equivalent anomaly (mm)</a:t>
                      </a:r>
                      <a:endParaRPr lang="en-US" sz="20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115">
                <a:tc>
                  <a:txBody>
                    <a:bodyPr/>
                    <a:lstStyle/>
                    <a:p>
                      <a:pPr marL="0" marR="0">
                        <a:lnSpc>
                          <a:spcPct val="115000"/>
                        </a:lnSpc>
                        <a:spcBef>
                          <a:spcPts val="0"/>
                        </a:spcBef>
                        <a:spcAft>
                          <a:spcPts val="0"/>
                        </a:spcAft>
                      </a:pPr>
                      <a:r>
                        <a:rPr lang="en-US" sz="2000">
                          <a:effectLst/>
                        </a:rPr>
                        <a:t>Level</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-200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-150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-100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-50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-5</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5 </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50</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100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150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200</a:t>
                      </a:r>
                      <a:endParaRPr lang="en-US" sz="2000">
                        <a:effectLst/>
                        <a:latin typeface="Calibri"/>
                        <a:ea typeface="Calibri"/>
                        <a:cs typeface="Times New Roman"/>
                      </a:endParaRPr>
                    </a:p>
                  </a:txBody>
                  <a:tcPr marL="68580" marR="68580" marT="0" marB="0"/>
                </a:tc>
              </a:tr>
              <a:tr h="370115">
                <a:tc gridSpan="11">
                  <a:txBody>
                    <a:bodyPr/>
                    <a:lstStyle/>
                    <a:p>
                      <a:pPr marL="0" marR="0" algn="ctr">
                        <a:lnSpc>
                          <a:spcPct val="115000"/>
                        </a:lnSpc>
                        <a:spcBef>
                          <a:spcPts val="0"/>
                        </a:spcBef>
                        <a:spcAft>
                          <a:spcPts val="0"/>
                        </a:spcAft>
                      </a:pPr>
                      <a:r>
                        <a:rPr lang="en-US" sz="2000" dirty="0">
                          <a:effectLst/>
                        </a:rPr>
                        <a:t>Total runoff and evapotranspiration anomaly (mm/day)</a:t>
                      </a:r>
                      <a:endParaRPr lang="en-US" sz="20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115">
                <a:tc>
                  <a:txBody>
                    <a:bodyPr/>
                    <a:lstStyle/>
                    <a:p>
                      <a:pPr marL="0" marR="0">
                        <a:lnSpc>
                          <a:spcPct val="115000"/>
                        </a:lnSpc>
                        <a:spcBef>
                          <a:spcPts val="0"/>
                        </a:spcBef>
                        <a:spcAft>
                          <a:spcPts val="0"/>
                        </a:spcAft>
                      </a:pPr>
                      <a:r>
                        <a:rPr lang="en-US" sz="2000">
                          <a:effectLst/>
                        </a:rPr>
                        <a:t>Level</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-2.1</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-1.5</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-0.9</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-0.3</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0.3</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0.9</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1.5</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2.1</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a:t>
                      </a:r>
                      <a:endParaRPr lang="en-US" sz="2000">
                        <a:effectLst/>
                        <a:latin typeface="Calibri"/>
                        <a:ea typeface="Calibri"/>
                        <a:cs typeface="Times New Roman"/>
                      </a:endParaRPr>
                    </a:p>
                  </a:txBody>
                  <a:tcPr marL="68580" marR="68580" marT="0" marB="0"/>
                </a:tc>
              </a:tr>
              <a:tr h="370115">
                <a:tc gridSpan="11">
                  <a:txBody>
                    <a:bodyPr/>
                    <a:lstStyle/>
                    <a:p>
                      <a:pPr marL="0" marR="0" algn="ctr">
                        <a:lnSpc>
                          <a:spcPct val="115000"/>
                        </a:lnSpc>
                        <a:spcBef>
                          <a:spcPts val="0"/>
                        </a:spcBef>
                        <a:spcAft>
                          <a:spcPts val="0"/>
                        </a:spcAft>
                      </a:pPr>
                      <a:r>
                        <a:rPr lang="en-US" sz="2000" dirty="0">
                          <a:effectLst/>
                        </a:rPr>
                        <a:t>Streamflow anomaly (m</a:t>
                      </a:r>
                      <a:r>
                        <a:rPr lang="en-US" sz="2000" baseline="30000" dirty="0">
                          <a:effectLst/>
                        </a:rPr>
                        <a:t>3</a:t>
                      </a:r>
                      <a:r>
                        <a:rPr lang="en-US" sz="2000" dirty="0">
                          <a:effectLst/>
                        </a:rPr>
                        <a:t>/s)</a:t>
                      </a:r>
                      <a:endParaRPr lang="en-US" sz="20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115">
                <a:tc>
                  <a:txBody>
                    <a:bodyPr/>
                    <a:lstStyle/>
                    <a:p>
                      <a:pPr marL="0" marR="0">
                        <a:lnSpc>
                          <a:spcPct val="115000"/>
                        </a:lnSpc>
                        <a:spcBef>
                          <a:spcPts val="0"/>
                        </a:spcBef>
                        <a:spcAft>
                          <a:spcPts val="0"/>
                        </a:spcAft>
                      </a:pPr>
                      <a:r>
                        <a:rPr lang="en-US" sz="2000">
                          <a:effectLst/>
                        </a:rPr>
                        <a:t>Level</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-400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-300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-200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-100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10 </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100 </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200</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300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400</a:t>
                      </a:r>
                      <a:endParaRPr lang="en-US" sz="2000">
                        <a:effectLst/>
                        <a:latin typeface="Calibri"/>
                        <a:ea typeface="Calibri"/>
                        <a:cs typeface="Times New Roman"/>
                      </a:endParaRPr>
                    </a:p>
                  </a:txBody>
                  <a:tcPr marL="68580" marR="68580" marT="0" marB="0"/>
                </a:tc>
              </a:tr>
              <a:tr h="370115">
                <a:tc gridSpan="11">
                  <a:txBody>
                    <a:bodyPr/>
                    <a:lstStyle/>
                    <a:p>
                      <a:pPr marL="0" marR="0" algn="ctr">
                        <a:lnSpc>
                          <a:spcPct val="115000"/>
                        </a:lnSpc>
                        <a:spcBef>
                          <a:spcPts val="0"/>
                        </a:spcBef>
                        <a:spcAft>
                          <a:spcPts val="0"/>
                        </a:spcAft>
                      </a:pPr>
                      <a:r>
                        <a:rPr lang="en-US" sz="2000" dirty="0">
                          <a:effectLst/>
                        </a:rPr>
                        <a:t>Percentile for all variables except for precipitation (%)</a:t>
                      </a:r>
                      <a:endParaRPr lang="en-US" sz="20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115">
                <a:tc>
                  <a:txBody>
                    <a:bodyPr/>
                    <a:lstStyle/>
                    <a:p>
                      <a:pPr marL="0" marR="0">
                        <a:lnSpc>
                          <a:spcPct val="115000"/>
                        </a:lnSpc>
                        <a:spcBef>
                          <a:spcPts val="0"/>
                        </a:spcBef>
                        <a:spcAft>
                          <a:spcPts val="0"/>
                        </a:spcAft>
                      </a:pPr>
                      <a:r>
                        <a:rPr lang="en-US" sz="2000">
                          <a:effectLst/>
                        </a:rPr>
                        <a:t>Level</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2 </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5 </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20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70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80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90</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95</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98</a:t>
                      </a:r>
                      <a:endParaRPr lang="en-US" sz="2000" dirty="0">
                        <a:effectLst/>
                        <a:latin typeface="Calibri"/>
                        <a:ea typeface="Calibri"/>
                        <a:cs typeface="Times New Roman"/>
                      </a:endParaRPr>
                    </a:p>
                  </a:txBody>
                  <a:tcPr marL="68580" marR="68580" marT="0" marB="0"/>
                </a:tc>
              </a:tr>
            </a:tbl>
          </a:graphicData>
        </a:graphic>
      </p:graphicFrame>
      <p:sp>
        <p:nvSpPr>
          <p:cNvPr id="5" name="Rectangle 1"/>
          <p:cNvSpPr>
            <a:spLocks noChangeArrowheads="1"/>
          </p:cNvSpPr>
          <p:nvPr/>
        </p:nvSpPr>
        <p:spPr bwMode="auto">
          <a:xfrm>
            <a:off x="1257300" y="43849"/>
            <a:ext cx="9525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2400" b="1" dirty="0">
                <a:latin typeface="Times New Roman" panose="02020603050405020304" pitchFamily="18" charset="0"/>
                <a:ea typeface="Calibri" pitchFamily="34" charset="0"/>
                <a:cs typeface="Times New Roman" pitchFamily="18" charset="0"/>
              </a:rPr>
              <a:t>Table 1: Contour levels of anomalies and percentiles for three time scales used in current NLDAS-DM</a:t>
            </a:r>
            <a:endParaRPr lang="en-US" altLang="en-US" sz="2400" b="1" dirty="0">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8619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DAS DROUGH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3957" y="1344118"/>
            <a:ext cx="5218243" cy="39136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38600" y="3373402"/>
            <a:ext cx="445956" cy="369332"/>
          </a:xfrm>
          <a:prstGeom prst="rect">
            <a:avLst/>
          </a:prstGeom>
          <a:noFill/>
        </p:spPr>
        <p:txBody>
          <a:bodyPr wrap="none" rtlCol="0">
            <a:spAutoFit/>
          </a:bodyPr>
          <a:lstStyle/>
          <a:p>
            <a:r>
              <a:rPr lang="en-US" b="1" dirty="0">
                <a:solidFill>
                  <a:srgbClr val="FF0000"/>
                </a:solidFill>
              </a:rPr>
              <a:t>CA</a:t>
            </a:r>
            <a:endParaRPr lang="en-US" b="1" dirty="0">
              <a:solidFill>
                <a:srgbClr val="FF0000"/>
              </a:solidFill>
            </a:endParaRPr>
          </a:p>
        </p:txBody>
      </p:sp>
      <p:sp>
        <p:nvSpPr>
          <p:cNvPr id="3" name="TextBox 2"/>
          <p:cNvSpPr txBox="1"/>
          <p:nvPr/>
        </p:nvSpPr>
        <p:spPr>
          <a:xfrm>
            <a:off x="5645943" y="3865602"/>
            <a:ext cx="425116" cy="369332"/>
          </a:xfrm>
          <a:prstGeom prst="rect">
            <a:avLst/>
          </a:prstGeom>
          <a:noFill/>
        </p:spPr>
        <p:txBody>
          <a:bodyPr wrap="none" rtlCol="0">
            <a:spAutoFit/>
          </a:bodyPr>
          <a:lstStyle/>
          <a:p>
            <a:r>
              <a:rPr lang="en-US" b="1" dirty="0">
                <a:solidFill>
                  <a:srgbClr val="FF0000"/>
                </a:solidFill>
              </a:rPr>
              <a:t>TX</a:t>
            </a:r>
            <a:endParaRPr lang="en-US" b="1" dirty="0">
              <a:solidFill>
                <a:srgbClr val="FF0000"/>
              </a:solidFill>
            </a:endParaRPr>
          </a:p>
        </p:txBody>
      </p:sp>
      <p:sp>
        <p:nvSpPr>
          <p:cNvPr id="4" name="TextBox 3"/>
          <p:cNvSpPr txBox="1"/>
          <p:nvPr/>
        </p:nvSpPr>
        <p:spPr>
          <a:xfrm>
            <a:off x="7117080" y="4207117"/>
            <a:ext cx="388248" cy="369332"/>
          </a:xfrm>
          <a:prstGeom prst="rect">
            <a:avLst/>
          </a:prstGeom>
          <a:noFill/>
        </p:spPr>
        <p:txBody>
          <a:bodyPr wrap="none" rtlCol="0">
            <a:spAutoFit/>
          </a:bodyPr>
          <a:lstStyle/>
          <a:p>
            <a:r>
              <a:rPr lang="en-US" b="1" dirty="0">
                <a:solidFill>
                  <a:srgbClr val="FF0000"/>
                </a:solidFill>
              </a:rPr>
              <a:t>FL</a:t>
            </a:r>
            <a:endParaRPr lang="en-US" b="1" dirty="0">
              <a:solidFill>
                <a:srgbClr val="FF0000"/>
              </a:solidFill>
            </a:endParaRPr>
          </a:p>
        </p:txBody>
      </p:sp>
      <p:sp>
        <p:nvSpPr>
          <p:cNvPr id="5" name="TextBox 4"/>
          <p:cNvSpPr txBox="1"/>
          <p:nvPr/>
        </p:nvSpPr>
        <p:spPr>
          <a:xfrm>
            <a:off x="5801580" y="3133225"/>
            <a:ext cx="418641" cy="369332"/>
          </a:xfrm>
          <a:prstGeom prst="rect">
            <a:avLst/>
          </a:prstGeom>
          <a:noFill/>
        </p:spPr>
        <p:txBody>
          <a:bodyPr wrap="none" rtlCol="0">
            <a:spAutoFit/>
          </a:bodyPr>
          <a:lstStyle/>
          <a:p>
            <a:r>
              <a:rPr lang="en-US" b="1" dirty="0">
                <a:solidFill>
                  <a:srgbClr val="FF0000"/>
                </a:solidFill>
              </a:rPr>
              <a:t>KS</a:t>
            </a:r>
            <a:endParaRPr lang="en-US" b="1" dirty="0">
              <a:solidFill>
                <a:srgbClr val="FF0000"/>
              </a:solidFill>
            </a:endParaRPr>
          </a:p>
        </p:txBody>
      </p:sp>
      <p:cxnSp>
        <p:nvCxnSpPr>
          <p:cNvPr id="7" name="Straight Connector 6"/>
          <p:cNvCxnSpPr/>
          <p:nvPr/>
        </p:nvCxnSpPr>
        <p:spPr>
          <a:xfrm flipV="1">
            <a:off x="4876800" y="2362200"/>
            <a:ext cx="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733800" y="3025140"/>
            <a:ext cx="4419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922372" y="2590800"/>
            <a:ext cx="546945" cy="369332"/>
          </a:xfrm>
          <a:prstGeom prst="rect">
            <a:avLst/>
          </a:prstGeom>
          <a:noFill/>
        </p:spPr>
        <p:txBody>
          <a:bodyPr wrap="none" rtlCol="0">
            <a:spAutoFit/>
          </a:bodyPr>
          <a:lstStyle/>
          <a:p>
            <a:r>
              <a:rPr lang="en-US" b="1" dirty="0"/>
              <a:t>NW</a:t>
            </a:r>
            <a:endParaRPr lang="en-US" b="1" dirty="0"/>
          </a:p>
        </p:txBody>
      </p:sp>
      <p:cxnSp>
        <p:nvCxnSpPr>
          <p:cNvPr id="21" name="Straight Connector 20"/>
          <p:cNvCxnSpPr/>
          <p:nvPr/>
        </p:nvCxnSpPr>
        <p:spPr>
          <a:xfrm flipV="1">
            <a:off x="6071059" y="2362200"/>
            <a:ext cx="0" cy="662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010400" y="2514600"/>
            <a:ext cx="0" cy="5105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105400" y="2406134"/>
            <a:ext cx="457176" cy="369332"/>
          </a:xfrm>
          <a:prstGeom prst="rect">
            <a:avLst/>
          </a:prstGeom>
          <a:noFill/>
        </p:spPr>
        <p:txBody>
          <a:bodyPr wrap="none" rtlCol="0">
            <a:spAutoFit/>
          </a:bodyPr>
          <a:lstStyle/>
          <a:p>
            <a:r>
              <a:rPr lang="en-US" b="1" dirty="0"/>
              <a:t>NC</a:t>
            </a:r>
            <a:endParaRPr lang="en-US" b="1" dirty="0"/>
          </a:p>
        </p:txBody>
      </p:sp>
      <p:sp>
        <p:nvSpPr>
          <p:cNvPr id="25" name="TextBox 24"/>
          <p:cNvSpPr txBox="1"/>
          <p:nvPr/>
        </p:nvSpPr>
        <p:spPr>
          <a:xfrm>
            <a:off x="6400800" y="2602230"/>
            <a:ext cx="428322" cy="369332"/>
          </a:xfrm>
          <a:prstGeom prst="rect">
            <a:avLst/>
          </a:prstGeom>
          <a:noFill/>
        </p:spPr>
        <p:txBody>
          <a:bodyPr wrap="none" rtlCol="0">
            <a:spAutoFit/>
          </a:bodyPr>
          <a:lstStyle/>
          <a:p>
            <a:r>
              <a:rPr lang="en-US" b="1" dirty="0"/>
              <a:t>GL</a:t>
            </a:r>
            <a:endParaRPr lang="en-US" b="1" dirty="0"/>
          </a:p>
        </p:txBody>
      </p:sp>
      <p:sp>
        <p:nvSpPr>
          <p:cNvPr id="26" name="TextBox 25"/>
          <p:cNvSpPr txBox="1"/>
          <p:nvPr/>
        </p:nvSpPr>
        <p:spPr>
          <a:xfrm>
            <a:off x="7620000" y="2697718"/>
            <a:ext cx="445956" cy="369332"/>
          </a:xfrm>
          <a:prstGeom prst="rect">
            <a:avLst/>
          </a:prstGeom>
          <a:noFill/>
        </p:spPr>
        <p:txBody>
          <a:bodyPr wrap="none" rtlCol="0">
            <a:spAutoFit/>
          </a:bodyPr>
          <a:lstStyle/>
          <a:p>
            <a:r>
              <a:rPr lang="en-US" b="1" dirty="0"/>
              <a:t>NE</a:t>
            </a:r>
            <a:endParaRPr lang="en-US" b="1" dirty="0"/>
          </a:p>
        </p:txBody>
      </p:sp>
      <p:sp>
        <p:nvSpPr>
          <p:cNvPr id="27" name="TextBox 26"/>
          <p:cNvSpPr txBox="1"/>
          <p:nvPr/>
        </p:nvSpPr>
        <p:spPr>
          <a:xfrm>
            <a:off x="3952329" y="3272362"/>
            <a:ext cx="293670" cy="307777"/>
          </a:xfrm>
          <a:prstGeom prst="rect">
            <a:avLst/>
          </a:prstGeom>
          <a:noFill/>
        </p:spPr>
        <p:txBody>
          <a:bodyPr wrap="none" rtlCol="0">
            <a:spAutoFit/>
          </a:bodyPr>
          <a:lstStyle/>
          <a:p>
            <a:r>
              <a:rPr lang="en-US" sz="1400" b="1" dirty="0"/>
              <a:t>A</a:t>
            </a:r>
            <a:endParaRPr lang="en-US" sz="1400" b="1" dirty="0"/>
          </a:p>
        </p:txBody>
      </p:sp>
      <p:sp>
        <p:nvSpPr>
          <p:cNvPr id="28" name="TextBox 27"/>
          <p:cNvSpPr txBox="1"/>
          <p:nvPr/>
        </p:nvSpPr>
        <p:spPr>
          <a:xfrm>
            <a:off x="5665959" y="4081046"/>
            <a:ext cx="298480" cy="307777"/>
          </a:xfrm>
          <a:prstGeom prst="rect">
            <a:avLst/>
          </a:prstGeom>
          <a:noFill/>
        </p:spPr>
        <p:txBody>
          <a:bodyPr wrap="none" rtlCol="0">
            <a:spAutoFit/>
          </a:bodyPr>
          <a:lstStyle/>
          <a:p>
            <a:r>
              <a:rPr lang="en-US" sz="1400" b="1" dirty="0"/>
              <a:t>D</a:t>
            </a:r>
          </a:p>
        </p:txBody>
      </p:sp>
      <p:sp>
        <p:nvSpPr>
          <p:cNvPr id="29" name="TextBox 28"/>
          <p:cNvSpPr txBox="1"/>
          <p:nvPr/>
        </p:nvSpPr>
        <p:spPr>
          <a:xfrm>
            <a:off x="5685195" y="3172362"/>
            <a:ext cx="279244" cy="307777"/>
          </a:xfrm>
          <a:prstGeom prst="rect">
            <a:avLst/>
          </a:prstGeom>
          <a:noFill/>
        </p:spPr>
        <p:txBody>
          <a:bodyPr wrap="none" rtlCol="0">
            <a:spAutoFit/>
          </a:bodyPr>
          <a:lstStyle/>
          <a:p>
            <a:r>
              <a:rPr lang="en-US" sz="1400" b="1" dirty="0"/>
              <a:t>C</a:t>
            </a:r>
            <a:endParaRPr lang="en-US" sz="1400" b="1" dirty="0"/>
          </a:p>
        </p:txBody>
      </p:sp>
      <p:sp>
        <p:nvSpPr>
          <p:cNvPr id="30" name="TextBox 29"/>
          <p:cNvSpPr txBox="1"/>
          <p:nvPr/>
        </p:nvSpPr>
        <p:spPr>
          <a:xfrm>
            <a:off x="7226084" y="4391784"/>
            <a:ext cx="285656" cy="307777"/>
          </a:xfrm>
          <a:prstGeom prst="rect">
            <a:avLst/>
          </a:prstGeom>
          <a:noFill/>
        </p:spPr>
        <p:txBody>
          <a:bodyPr wrap="none" rtlCol="0">
            <a:spAutoFit/>
          </a:bodyPr>
          <a:lstStyle/>
          <a:p>
            <a:r>
              <a:rPr lang="en-US" sz="1400" b="1" dirty="0"/>
              <a:t>B</a:t>
            </a:r>
            <a:endParaRPr lang="en-US" sz="1400" b="1" dirty="0"/>
          </a:p>
        </p:txBody>
      </p:sp>
      <p:sp>
        <p:nvSpPr>
          <p:cNvPr id="31" name="TextBox 30"/>
          <p:cNvSpPr txBox="1"/>
          <p:nvPr/>
        </p:nvSpPr>
        <p:spPr>
          <a:xfrm>
            <a:off x="1537108" y="5257801"/>
            <a:ext cx="9130893" cy="138499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Figure 1:</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Four-model ensemble mean total </a:t>
            </a:r>
            <a:r>
              <a:rPr lang="en-US" sz="1600" b="1" dirty="0">
                <a:solidFill>
                  <a:srgbClr val="FF0000"/>
                </a:solidFill>
                <a:latin typeface="Times New Roman" panose="02020603050405020304" pitchFamily="18" charset="0"/>
                <a:cs typeface="Times New Roman" panose="02020603050405020304" pitchFamily="18" charset="0"/>
              </a:rPr>
              <a:t>soil moisture anomaly </a:t>
            </a:r>
            <a:r>
              <a:rPr lang="en-US" sz="1600" dirty="0">
                <a:latin typeface="Times New Roman" panose="02020603050405020304" pitchFamily="18" charset="0"/>
                <a:cs typeface="Times New Roman" panose="02020603050405020304" pitchFamily="18" charset="0"/>
              </a:rPr>
              <a:t>(mm) in current NLDAS Drought Monitor website (1980-2007, 28-year climatology). Four  regions: Northwest (NW), North Central (NC), Great Lakes (GL), Northeast (NE) for snow water equivalent comparison. Four states: California (CA), Kansas (KS), Florida (FL), and Texas (TX) are used as examples for this study. Four points: A, B, C, and D are used for cumulative Density Function (CDF) comparison analysis.   </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07309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9127"/>
          <a:stretch/>
        </p:blipFill>
        <p:spPr>
          <a:xfrm>
            <a:off x="1927123" y="12291"/>
            <a:ext cx="8382000" cy="5885835"/>
          </a:xfrm>
          <a:prstGeom prst="rect">
            <a:avLst/>
          </a:prstGeom>
        </p:spPr>
      </p:pic>
      <p:sp>
        <p:nvSpPr>
          <p:cNvPr id="3" name="TextBox 2"/>
          <p:cNvSpPr txBox="1"/>
          <p:nvPr/>
        </p:nvSpPr>
        <p:spPr>
          <a:xfrm>
            <a:off x="1752601" y="5903893"/>
            <a:ext cx="8915400" cy="954107"/>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Figure 2</a:t>
            </a:r>
            <a:r>
              <a:rPr lang="en-US" dirty="0"/>
              <a:t>: </a:t>
            </a:r>
            <a:r>
              <a:rPr lang="en-US" dirty="0">
                <a:latin typeface="Times New Roman" panose="02020603050405020304" pitchFamily="18" charset="0"/>
                <a:cs typeface="Times New Roman" panose="02020603050405020304" pitchFamily="18" charset="0"/>
              </a:rPr>
              <a:t>28-year (1980-2007) </a:t>
            </a:r>
            <a:r>
              <a:rPr lang="en-US" b="1" dirty="0">
                <a:latin typeface="Times New Roman" panose="02020603050405020304" pitchFamily="18" charset="0"/>
                <a:cs typeface="Times New Roman" panose="02020603050405020304" pitchFamily="18" charset="0"/>
              </a:rPr>
              <a:t>daily climatology </a:t>
            </a:r>
            <a:r>
              <a:rPr lang="en-US" dirty="0">
                <a:latin typeface="Times New Roman" panose="02020603050405020304" pitchFamily="18" charset="0"/>
                <a:cs typeface="Times New Roman" panose="02020603050405020304" pitchFamily="18" charset="0"/>
              </a:rPr>
              <a:t>for: </a:t>
            </a:r>
            <a:r>
              <a:rPr lang="en-US" b="1" dirty="0">
                <a:solidFill>
                  <a:srgbClr val="FF0000"/>
                </a:solidFill>
                <a:latin typeface="Times New Roman" panose="02020603050405020304" pitchFamily="18" charset="0"/>
                <a:cs typeface="Times New Roman" panose="02020603050405020304" pitchFamily="18" charset="0"/>
              </a:rPr>
              <a:t>precipitation</a:t>
            </a:r>
            <a:r>
              <a:rPr lang="en-US" dirty="0">
                <a:latin typeface="Times New Roman" panose="02020603050405020304" pitchFamily="18" charset="0"/>
                <a:cs typeface="Times New Roman" panose="02020603050405020304" pitchFamily="18" charset="0"/>
              </a:rPr>
              <a:t> ( top, unit: mm/day), total column </a:t>
            </a:r>
            <a:r>
              <a:rPr lang="en-US" b="1" dirty="0">
                <a:solidFill>
                  <a:srgbClr val="FF0000"/>
                </a:solidFill>
                <a:latin typeface="Times New Roman" panose="02020603050405020304" pitchFamily="18" charset="0"/>
                <a:cs typeface="Times New Roman" panose="02020603050405020304" pitchFamily="18" charset="0"/>
              </a:rPr>
              <a:t>soil moisture </a:t>
            </a:r>
            <a:r>
              <a:rPr lang="en-US" dirty="0">
                <a:latin typeface="Times New Roman" panose="02020603050405020304" pitchFamily="18" charset="0"/>
                <a:cs typeface="Times New Roman" panose="02020603050405020304" pitchFamily="18" charset="0"/>
              </a:rPr>
              <a:t>(middle, unit: mm), and total </a:t>
            </a:r>
            <a:r>
              <a:rPr lang="en-US" b="1" dirty="0">
                <a:solidFill>
                  <a:srgbClr val="FF0000"/>
                </a:solidFill>
                <a:latin typeface="Times New Roman" panose="02020603050405020304" pitchFamily="18" charset="0"/>
                <a:cs typeface="Times New Roman" panose="02020603050405020304" pitchFamily="18" charset="0"/>
              </a:rPr>
              <a:t>runoff</a:t>
            </a:r>
            <a:r>
              <a:rPr lang="en-US" dirty="0">
                <a:latin typeface="Times New Roman" panose="02020603050405020304" pitchFamily="18" charset="0"/>
                <a:cs typeface="Times New Roman" panose="02020603050405020304" pitchFamily="18" charset="0"/>
              </a:rPr>
              <a:t> (bottom, unit: mm/day) for the four states of CA, FL, KS, and TX (from left to right</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rot="-5400000">
            <a:off x="-596760" y="2775136"/>
            <a:ext cx="4698722" cy="830997"/>
          </a:xfrm>
          <a:prstGeom prst="rect">
            <a:avLst/>
          </a:prstGeom>
          <a:noFill/>
        </p:spPr>
        <p:txBody>
          <a:bodyPr wrap="none" rtlCol="0">
            <a:spAutoFit/>
          </a:bodyPr>
          <a:lstStyle/>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mm/day               mm         mm/day</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246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90500"/>
            <a:ext cx="8382000" cy="6477000"/>
          </a:xfrm>
          <a:prstGeom prst="rect">
            <a:avLst/>
          </a:prstGeom>
        </p:spPr>
      </p:pic>
      <p:sp>
        <p:nvSpPr>
          <p:cNvPr id="2" name="TextBox 1"/>
          <p:cNvSpPr txBox="1"/>
          <p:nvPr/>
        </p:nvSpPr>
        <p:spPr>
          <a:xfrm>
            <a:off x="1676400" y="5989534"/>
            <a:ext cx="9273822" cy="830997"/>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Figure 4</a:t>
            </a:r>
            <a:r>
              <a:rPr lang="en-US" sz="20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Mean daily difference </a:t>
            </a:r>
            <a:r>
              <a:rPr lang="en-US" sz="1400" dirty="0">
                <a:latin typeface="Times New Roman" panose="02020603050405020304" pitchFamily="18" charset="0"/>
                <a:cs typeface="Times New Roman" panose="02020603050405020304" pitchFamily="18" charset="0"/>
              </a:rPr>
              <a:t>between 36-yr (1979-2014) and 28-yr  (1980-2007) daily climatology for </a:t>
            </a:r>
            <a:r>
              <a:rPr lang="en-US" sz="1400" b="1" dirty="0" smtClean="0">
                <a:solidFill>
                  <a:srgbClr val="FF0000"/>
                </a:solidFill>
                <a:latin typeface="Times New Roman" panose="02020603050405020304" pitchFamily="18" charset="0"/>
                <a:cs typeface="Times New Roman" panose="02020603050405020304" pitchFamily="18" charset="0"/>
              </a:rPr>
              <a:t>precipitation </a:t>
            </a:r>
            <a:r>
              <a:rPr lang="en-US" sz="1400" dirty="0">
                <a:latin typeface="Times New Roman" panose="02020603050405020304" pitchFamily="18" charset="0"/>
                <a:cs typeface="Times New Roman" panose="02020603050405020304" pitchFamily="18" charset="0"/>
              </a:rPr>
              <a:t>(mm/day, top panel), total column </a:t>
            </a:r>
            <a:r>
              <a:rPr lang="en-US" sz="1400" b="1" dirty="0">
                <a:solidFill>
                  <a:srgbClr val="FF0000"/>
                </a:solidFill>
                <a:latin typeface="Times New Roman" panose="02020603050405020304" pitchFamily="18" charset="0"/>
                <a:cs typeface="Times New Roman" panose="02020603050405020304" pitchFamily="18" charset="0"/>
              </a:rPr>
              <a:t>soil moisture </a:t>
            </a:r>
            <a:r>
              <a:rPr lang="en-US" sz="1400" dirty="0">
                <a:latin typeface="Times New Roman" panose="02020603050405020304" pitchFamily="18" charset="0"/>
                <a:cs typeface="Times New Roman" panose="02020603050405020304" pitchFamily="18" charset="0"/>
              </a:rPr>
              <a:t>(mm, middle panel), and total </a:t>
            </a:r>
            <a:r>
              <a:rPr lang="en-US" sz="1400" b="1" dirty="0">
                <a:solidFill>
                  <a:srgbClr val="FF0000"/>
                </a:solidFill>
                <a:latin typeface="Times New Roman" panose="02020603050405020304" pitchFamily="18" charset="0"/>
                <a:cs typeface="Times New Roman" panose="02020603050405020304" pitchFamily="18" charset="0"/>
              </a:rPr>
              <a:t>runoff </a:t>
            </a:r>
            <a:r>
              <a:rPr lang="en-US" sz="1400" dirty="0">
                <a:latin typeface="Times New Roman" panose="02020603050405020304" pitchFamily="18" charset="0"/>
                <a:cs typeface="Times New Roman" panose="02020603050405020304" pitchFamily="18" charset="0"/>
              </a:rPr>
              <a:t>(mm/day, bottom panel) for the four states of  CA, FL, KS, and TX (from left to right).</a:t>
            </a:r>
            <a:endParaRPr lang="en-US" sz="1400" dirty="0">
              <a:latin typeface="Times New Roman" panose="02020603050405020304" pitchFamily="18" charset="0"/>
              <a:cs typeface="Times New Roman" panose="02020603050405020304" pitchFamily="18" charset="0"/>
            </a:endParaRPr>
          </a:p>
        </p:txBody>
      </p:sp>
      <p:sp>
        <p:nvSpPr>
          <p:cNvPr id="4" name="Rectangle 3"/>
          <p:cNvSpPr/>
          <p:nvPr/>
        </p:nvSpPr>
        <p:spPr>
          <a:xfrm rot="-5400000">
            <a:off x="-299140" y="3244334"/>
            <a:ext cx="432041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mm/day            </a:t>
            </a:r>
            <a:r>
              <a:rPr lang="en-US"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mm    </a:t>
            </a:r>
            <a:r>
              <a:rPr lang="en-US"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mm/day</a:t>
            </a:r>
          </a:p>
        </p:txBody>
      </p:sp>
    </p:spTree>
    <p:extLst>
      <p:ext uri="{BB962C8B-B14F-4D97-AF65-F5344CB8AC3E}">
        <p14:creationId xmlns:p14="http://schemas.microsoft.com/office/powerpoint/2010/main" val="2282747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a:t>Motivation for this Presentation</a:t>
            </a:r>
          </a:p>
        </p:txBody>
      </p:sp>
      <p:sp>
        <p:nvSpPr>
          <p:cNvPr id="3" name="Content Placeholder 2"/>
          <p:cNvSpPr>
            <a:spLocks noGrp="1"/>
          </p:cNvSpPr>
          <p:nvPr>
            <p:ph idx="1"/>
          </p:nvPr>
        </p:nvSpPr>
        <p:spPr>
          <a:xfrm>
            <a:off x="124177" y="1825625"/>
            <a:ext cx="11954933" cy="4351338"/>
          </a:xfrm>
        </p:spPr>
        <p:txBody>
          <a:bodyPr/>
          <a:lstStyle/>
          <a:p>
            <a:pPr lvl="1"/>
            <a:r>
              <a:rPr lang="en-US" sz="2800" b="1" dirty="0">
                <a:solidFill>
                  <a:srgbClr val="FF0000"/>
                </a:solidFill>
              </a:rPr>
              <a:t>Recent EMC derivation of new 36-Year NLDAS-2 Climatology </a:t>
            </a:r>
            <a:r>
              <a:rPr lang="en-US" b="1" dirty="0">
                <a:solidFill>
                  <a:srgbClr val="FF0000"/>
                </a:solidFill>
              </a:rPr>
              <a:t>(</a:t>
            </a:r>
            <a:r>
              <a:rPr lang="en-US" b="1" dirty="0" smtClean="0">
                <a:solidFill>
                  <a:srgbClr val="FF0000"/>
                </a:solidFill>
              </a:rPr>
              <a:t>1979-2014)</a:t>
            </a:r>
          </a:p>
          <a:p>
            <a:pPr lvl="2"/>
            <a:endParaRPr lang="en-US" dirty="0" smtClean="0"/>
          </a:p>
          <a:p>
            <a:pPr lvl="2"/>
            <a:r>
              <a:rPr lang="en-US" sz="2400" dirty="0" smtClean="0"/>
              <a:t>candidate </a:t>
            </a:r>
            <a:r>
              <a:rPr lang="en-US" sz="2400" dirty="0"/>
              <a:t>to replace current operational 30-year climatology (1980-2009)</a:t>
            </a:r>
          </a:p>
          <a:p>
            <a:pPr marL="457200" lvl="1" indent="0">
              <a:buNone/>
            </a:pPr>
            <a:endParaRPr lang="en-US" sz="2300" b="1" dirty="0" smtClean="0"/>
          </a:p>
          <a:p>
            <a:pPr lvl="1"/>
            <a:r>
              <a:rPr lang="en-US" sz="2800" b="1" dirty="0" smtClean="0">
                <a:solidFill>
                  <a:srgbClr val="FF0000"/>
                </a:solidFill>
              </a:rPr>
              <a:t>Percentiles and </a:t>
            </a:r>
            <a:r>
              <a:rPr lang="en-US" sz="2800" b="1" dirty="0">
                <a:solidFill>
                  <a:srgbClr val="FF0000"/>
                </a:solidFill>
              </a:rPr>
              <a:t>anomalies show surprising sensitivity to choice between the </a:t>
            </a:r>
            <a:r>
              <a:rPr lang="en-US" sz="2800" b="1" dirty="0" smtClean="0">
                <a:solidFill>
                  <a:srgbClr val="FF0000"/>
                </a:solidFill>
              </a:rPr>
              <a:t>two </a:t>
            </a:r>
            <a:r>
              <a:rPr lang="en-US" sz="2800" b="1" dirty="0" err="1" smtClean="0">
                <a:solidFill>
                  <a:srgbClr val="FF0000"/>
                </a:solidFill>
              </a:rPr>
              <a:t>climatologies</a:t>
            </a:r>
            <a:endParaRPr lang="en-US" sz="2800" b="1" dirty="0" smtClean="0">
              <a:solidFill>
                <a:srgbClr val="FF0000"/>
              </a:solidFill>
            </a:endParaRPr>
          </a:p>
          <a:p>
            <a:pPr marL="457200" lvl="1" indent="0">
              <a:buNone/>
            </a:pPr>
            <a:endParaRPr lang="en-US" sz="2800" b="1" dirty="0"/>
          </a:p>
          <a:p>
            <a:pPr lvl="1"/>
            <a:r>
              <a:rPr lang="en-US" sz="2800" b="1" dirty="0">
                <a:solidFill>
                  <a:srgbClr val="FF0000"/>
                </a:solidFill>
              </a:rPr>
              <a:t>How to largely eliminate such sensitivity?</a:t>
            </a:r>
          </a:p>
          <a:p>
            <a:pPr marL="0" indent="0">
              <a:buNone/>
            </a:pPr>
            <a:endParaRPr lang="en-US" dirty="0" smtClean="0"/>
          </a:p>
        </p:txBody>
      </p:sp>
    </p:spTree>
    <p:extLst>
      <p:ext uri="{BB962C8B-B14F-4D97-AF65-F5344CB8AC3E}">
        <p14:creationId xmlns:p14="http://schemas.microsoft.com/office/powerpoint/2010/main" val="3977862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272" r="9882"/>
          <a:stretch/>
        </p:blipFill>
        <p:spPr>
          <a:xfrm>
            <a:off x="1676400" y="353199"/>
            <a:ext cx="4366506" cy="611933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094" r="8764"/>
          <a:stretch/>
        </p:blipFill>
        <p:spPr>
          <a:xfrm>
            <a:off x="6050280" y="337066"/>
            <a:ext cx="4236720" cy="6151602"/>
          </a:xfrm>
          <a:prstGeom prst="rect">
            <a:avLst/>
          </a:prstGeom>
        </p:spPr>
      </p:pic>
      <p:sp>
        <p:nvSpPr>
          <p:cNvPr id="5" name="TextBox 4"/>
          <p:cNvSpPr txBox="1"/>
          <p:nvPr/>
        </p:nvSpPr>
        <p:spPr>
          <a:xfrm>
            <a:off x="1828800" y="6242448"/>
            <a:ext cx="8839200" cy="615553"/>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Figure 15: </a:t>
            </a:r>
            <a:r>
              <a:rPr lang="en-US" sz="1600" dirty="0">
                <a:latin typeface="Times New Roman" panose="02020603050405020304" pitchFamily="18" charset="0"/>
                <a:cs typeface="Times New Roman" panose="02020603050405020304" pitchFamily="18" charset="0"/>
              </a:rPr>
              <a:t>Comparison of monthly total column </a:t>
            </a:r>
            <a:r>
              <a:rPr lang="en-US" sz="1600" b="1" dirty="0">
                <a:solidFill>
                  <a:srgbClr val="FF0000"/>
                </a:solidFill>
                <a:latin typeface="Times New Roman" panose="02020603050405020304" pitchFamily="18" charset="0"/>
                <a:cs typeface="Times New Roman" panose="02020603050405020304" pitchFamily="18" charset="0"/>
              </a:rPr>
              <a:t>soil moisture </a:t>
            </a:r>
            <a:r>
              <a:rPr lang="en-US" sz="1600" b="1" u="sng" dirty="0">
                <a:solidFill>
                  <a:srgbClr val="FF0000"/>
                </a:solidFill>
                <a:latin typeface="Times New Roman" panose="02020603050405020304" pitchFamily="18" charset="0"/>
                <a:cs typeface="Times New Roman" panose="02020603050405020304" pitchFamily="18" charset="0"/>
              </a:rPr>
              <a:t>percentiles</a:t>
            </a:r>
            <a:r>
              <a:rPr lang="en-US" sz="1600" b="1" dirty="0">
                <a:solidFill>
                  <a:srgbClr val="FF0000"/>
                </a:solidFill>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simulated from Noah when different </a:t>
            </a:r>
            <a:r>
              <a:rPr lang="en-US" sz="1600" dirty="0" err="1">
                <a:latin typeface="Times New Roman" panose="02020603050405020304" pitchFamily="18" charset="0"/>
                <a:cs typeface="Times New Roman" panose="02020603050405020304" pitchFamily="18" charset="0"/>
              </a:rPr>
              <a:t>climatologies</a:t>
            </a:r>
            <a:r>
              <a:rPr lang="en-US" sz="1600" dirty="0">
                <a:latin typeface="Times New Roman" panose="02020603050405020304" pitchFamily="18" charset="0"/>
                <a:cs typeface="Times New Roman" panose="02020603050405020304" pitchFamily="18" charset="0"/>
              </a:rPr>
              <a:t> are used. </a:t>
            </a:r>
            <a:endParaRPr lang="en-US" sz="1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573375" y="0"/>
            <a:ext cx="1396536" cy="369332"/>
          </a:xfrm>
          <a:prstGeom prst="rect">
            <a:avLst/>
          </a:prstGeom>
          <a:noFill/>
        </p:spPr>
        <p:txBody>
          <a:bodyPr wrap="none" rtlCol="0">
            <a:spAutoFit/>
          </a:bodyPr>
          <a:lstStyle/>
          <a:p>
            <a:r>
              <a:rPr lang="en-US" b="1" u="sng" dirty="0">
                <a:solidFill>
                  <a:srgbClr val="0070C0"/>
                </a:solidFill>
                <a:latin typeface="Times New Roman" panose="02020603050405020304" pitchFamily="18" charset="0"/>
                <a:cs typeface="Times New Roman" panose="02020603050405020304" pitchFamily="18" charset="0"/>
              </a:rPr>
              <a:t>Noah Model</a:t>
            </a:r>
            <a:endParaRPr lang="en-US" b="1" u="sng"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74285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5530"/>
          <a:stretch/>
        </p:blipFill>
        <p:spPr>
          <a:xfrm>
            <a:off x="1676400" y="190500"/>
            <a:ext cx="8839200" cy="6021169"/>
          </a:xfrm>
          <a:prstGeom prst="rect">
            <a:avLst/>
          </a:prstGeom>
        </p:spPr>
      </p:pic>
      <p:sp>
        <p:nvSpPr>
          <p:cNvPr id="2" name="TextBox 1"/>
          <p:cNvSpPr txBox="1"/>
          <p:nvPr/>
        </p:nvSpPr>
        <p:spPr>
          <a:xfrm>
            <a:off x="1880298" y="6211670"/>
            <a:ext cx="8635302" cy="615553"/>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Figure 17</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Monthly variation of </a:t>
            </a:r>
            <a:r>
              <a:rPr lang="en-US" sz="1600" b="1" dirty="0">
                <a:solidFill>
                  <a:srgbClr val="FF0000"/>
                </a:solidFill>
                <a:latin typeface="Times New Roman" panose="02020603050405020304" pitchFamily="18" charset="0"/>
                <a:cs typeface="Times New Roman" panose="02020603050405020304" pitchFamily="18" charset="0"/>
              </a:rPr>
              <a:t>drought extent </a:t>
            </a:r>
            <a:r>
              <a:rPr lang="en-US" sz="1600" dirty="0">
                <a:latin typeface="Times New Roman" panose="02020603050405020304" pitchFamily="18" charset="0"/>
                <a:cs typeface="Times New Roman" panose="02020603050405020304" pitchFamily="18" charset="0"/>
              </a:rPr>
              <a:t>over CONUS calculated from 28yrs CDF climatology and </a:t>
            </a:r>
            <a:r>
              <a:rPr lang="en-US" sz="1600" b="1" dirty="0" smtClean="0">
                <a:solidFill>
                  <a:srgbClr val="FF0000"/>
                </a:solidFill>
                <a:latin typeface="Times New Roman" panose="02020603050405020304" pitchFamily="18" charset="0"/>
                <a:cs typeface="Times New Roman" panose="02020603050405020304" pitchFamily="18" charset="0"/>
              </a:rPr>
              <a:t>drought extent differences</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during 1979 and 2014 .</a:t>
            </a:r>
            <a:endParaRPr lang="en-US" sz="1600" dirty="0">
              <a:latin typeface="Times New Roman" panose="02020603050405020304" pitchFamily="18" charset="0"/>
              <a:cs typeface="Times New Roman" panose="02020603050405020304" pitchFamily="18" charset="0"/>
            </a:endParaRPr>
          </a:p>
        </p:txBody>
      </p:sp>
      <p:sp>
        <p:nvSpPr>
          <p:cNvPr id="4" name="Rectangle 3"/>
          <p:cNvSpPr/>
          <p:nvPr/>
        </p:nvSpPr>
        <p:spPr>
          <a:xfrm>
            <a:off x="1524001" y="-14748"/>
            <a:ext cx="1563249"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Noah  Model</a:t>
            </a: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extBox 5"/>
          <p:cNvSpPr txBox="1"/>
          <p:nvPr/>
        </p:nvSpPr>
        <p:spPr>
          <a:xfrm>
            <a:off x="2743200" y="5105400"/>
            <a:ext cx="1358064" cy="369332"/>
          </a:xfrm>
          <a:prstGeom prst="rect">
            <a:avLst/>
          </a:prstGeom>
          <a:noFill/>
        </p:spPr>
        <p:txBody>
          <a:bodyPr wrap="none" rtlCol="0">
            <a:spAutoFit/>
          </a:bodyPr>
          <a:lstStyle/>
          <a:p>
            <a:r>
              <a:rPr lang="en-US" dirty="0"/>
              <a:t>Northern US</a:t>
            </a:r>
            <a:endParaRPr lang="en-US" dirty="0"/>
          </a:p>
        </p:txBody>
      </p:sp>
      <p:sp>
        <p:nvSpPr>
          <p:cNvPr id="7" name="TextBox 6"/>
          <p:cNvSpPr txBox="1"/>
          <p:nvPr/>
        </p:nvSpPr>
        <p:spPr>
          <a:xfrm>
            <a:off x="7620000" y="5105400"/>
            <a:ext cx="1356462" cy="369332"/>
          </a:xfrm>
          <a:prstGeom prst="rect">
            <a:avLst/>
          </a:prstGeom>
          <a:noFill/>
        </p:spPr>
        <p:txBody>
          <a:bodyPr wrap="none" rtlCol="0">
            <a:spAutoFit/>
          </a:bodyPr>
          <a:lstStyle/>
          <a:p>
            <a:r>
              <a:rPr lang="en-US" dirty="0"/>
              <a:t>Southern US</a:t>
            </a:r>
            <a:endParaRPr lang="en-US" dirty="0"/>
          </a:p>
        </p:txBody>
      </p:sp>
    </p:spTree>
    <p:extLst>
      <p:ext uri="{BB962C8B-B14F-4D97-AF65-F5344CB8AC3E}">
        <p14:creationId xmlns:p14="http://schemas.microsoft.com/office/powerpoint/2010/main" val="909468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3297" y="12409"/>
            <a:ext cx="4742004"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Summary and Conclusion</a:t>
            </a:r>
            <a:endParaRPr 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752600" y="671692"/>
            <a:ext cx="8552750" cy="6186309"/>
          </a:xfrm>
          <a:prstGeom prst="rect">
            <a:avLst/>
          </a:prstGeom>
          <a:noFill/>
        </p:spPr>
        <p:txBody>
          <a:bodyPr wrap="square" rtlCol="0">
            <a:spAutoFit/>
          </a:bodyPr>
          <a:lstStyle/>
          <a:p>
            <a:pPr marL="342900" indent="-342900">
              <a:buAutoNum type="arabicPeriod"/>
            </a:pPr>
            <a:r>
              <a:rPr lang="en-US" b="1" dirty="0">
                <a:solidFill>
                  <a:srgbClr val="FF0000"/>
                </a:solidFill>
                <a:latin typeface="Times New Roman" panose="02020603050405020304" pitchFamily="18" charset="0"/>
                <a:cs typeface="Times New Roman" panose="02020603050405020304" pitchFamily="18" charset="0"/>
              </a:rPr>
              <a:t>Using 36yrs climatology  average for NLDAS Drought monitor has small-to-moderate effects (based on contour levels) on  anomaly metrics at three time scales when compared with current NLDAS drought monitor with 28yrs climatology average.</a:t>
            </a:r>
          </a:p>
          <a:p>
            <a:pPr marL="342900" indent="-342900">
              <a:buAutoNum type="arabicPeriod"/>
            </a:pPr>
            <a:endParaRPr lang="en-US" b="1" dirty="0">
              <a:latin typeface="Times New Roman" panose="02020603050405020304" pitchFamily="18" charset="0"/>
              <a:cs typeface="Times New Roman" panose="02020603050405020304" pitchFamily="18" charset="0"/>
            </a:endParaRPr>
          </a:p>
          <a:p>
            <a:pPr marL="342900" indent="-342900">
              <a:buAutoNum type="arabicPeriod"/>
            </a:pPr>
            <a:r>
              <a:rPr lang="en-US" b="1" dirty="0">
                <a:solidFill>
                  <a:srgbClr val="0070C0"/>
                </a:solidFill>
                <a:latin typeface="Times New Roman" panose="02020603050405020304" pitchFamily="18" charset="0"/>
                <a:cs typeface="Times New Roman" panose="02020603050405020304" pitchFamily="18" charset="0"/>
              </a:rPr>
              <a:t>Using  36yrs climatology CDF to calculate percentiles for NLDAS drought monitor shows large impacts for  extreme events when compared with current NLDAS drought monitor with a 28yrs CDF. As many extremely strong drought events in recent several years are introduced to CDF climatology, if updated, both drought extents and intensity will be decreased as expected. This case is true for both agricultural and hydrological drought monitoring.</a:t>
            </a:r>
          </a:p>
          <a:p>
            <a:pPr marL="342900" indent="-342900">
              <a:buAutoNum type="arabicPeriod"/>
            </a:pPr>
            <a:endParaRPr lang="en-US" b="1" dirty="0">
              <a:latin typeface="Times New Roman" panose="02020603050405020304" pitchFamily="18" charset="0"/>
              <a:cs typeface="Times New Roman" panose="02020603050405020304" pitchFamily="18" charset="0"/>
            </a:endParaRPr>
          </a:p>
          <a:p>
            <a:pPr marL="342900" indent="-342900">
              <a:buAutoNum type="arabicPeriod"/>
            </a:pPr>
            <a:r>
              <a:rPr lang="en-US" b="1" dirty="0">
                <a:solidFill>
                  <a:srgbClr val="7030A0"/>
                </a:solidFill>
                <a:latin typeface="Times New Roman" panose="02020603050405020304" pitchFamily="18" charset="0"/>
                <a:cs typeface="Times New Roman" panose="02020603050405020304" pitchFamily="18" charset="0"/>
              </a:rPr>
              <a:t>To compare the inter-length spread (from different </a:t>
            </a:r>
            <a:r>
              <a:rPr lang="en-US" b="1" dirty="0" err="1">
                <a:solidFill>
                  <a:srgbClr val="7030A0"/>
                </a:solidFill>
                <a:latin typeface="Times New Roman" panose="02020603050405020304" pitchFamily="18" charset="0"/>
                <a:cs typeface="Times New Roman" panose="02020603050405020304" pitchFamily="18" charset="0"/>
              </a:rPr>
              <a:t>climatologies</a:t>
            </a:r>
            <a:r>
              <a:rPr lang="en-US" b="1" dirty="0">
                <a:solidFill>
                  <a:srgbClr val="7030A0"/>
                </a:solidFill>
                <a:latin typeface="Times New Roman" panose="02020603050405020304" pitchFamily="18" charset="0"/>
                <a:cs typeface="Times New Roman" panose="02020603050405020304" pitchFamily="18" charset="0"/>
              </a:rPr>
              <a:t>) with inter-model spread (from different models), models have larger uncertainties than different </a:t>
            </a:r>
            <a:r>
              <a:rPr lang="en-US" b="1" dirty="0" err="1">
                <a:solidFill>
                  <a:srgbClr val="7030A0"/>
                </a:solidFill>
                <a:latin typeface="Times New Roman" panose="02020603050405020304" pitchFamily="18" charset="0"/>
                <a:cs typeface="Times New Roman" panose="02020603050405020304" pitchFamily="18" charset="0"/>
              </a:rPr>
              <a:t>climatologies</a:t>
            </a:r>
            <a:r>
              <a:rPr lang="en-US" b="1" dirty="0">
                <a:solidFill>
                  <a:srgbClr val="7030A0"/>
                </a:solidFill>
                <a:latin typeface="Times New Roman" panose="02020603050405020304" pitchFamily="18" charset="0"/>
                <a:cs typeface="Times New Roman" panose="02020603050405020304" pitchFamily="18" charset="0"/>
              </a:rPr>
              <a:t> </a:t>
            </a:r>
            <a:r>
              <a:rPr lang="en-US" b="1" dirty="0">
                <a:solidFill>
                  <a:srgbClr val="7030A0"/>
                </a:solidFill>
                <a:latin typeface="Times New Roman" panose="02020603050405020304" pitchFamily="18" charset="0"/>
                <a:cs typeface="Times New Roman" panose="02020603050405020304" pitchFamily="18" charset="0"/>
              </a:rPr>
              <a:t>for both agricultural and hydrological drought extents. As demonstrated in Xia et al. (2012a, 2014), hydrological drought extents have the largest uncertainties as they have the largest spread values. </a:t>
            </a:r>
          </a:p>
          <a:p>
            <a:pPr marL="342900" indent="-342900">
              <a:buAutoNum type="arabicPeriod"/>
            </a:pPr>
            <a:endParaRPr lang="en-US" b="1" dirty="0">
              <a:latin typeface="Times New Roman" panose="02020603050405020304" pitchFamily="18" charset="0"/>
              <a:cs typeface="Times New Roman" panose="02020603050405020304" pitchFamily="18" charset="0"/>
            </a:endParaRPr>
          </a:p>
          <a:p>
            <a:pPr marL="342900" indent="-342900">
              <a:buAutoNum type="arabicPeriod"/>
            </a:pPr>
            <a:r>
              <a:rPr lang="en-US" b="1" dirty="0">
                <a:latin typeface="Times New Roman" panose="02020603050405020304" pitchFamily="18" charset="0"/>
                <a:cs typeface="Times New Roman" panose="02020603050405020304" pitchFamily="18" charset="0"/>
              </a:rPr>
              <a:t>The further investigation with two independent 18 years (1979-1996, 1997-2014) for  Noah model displays that CONUS drought extent has large differences when compared to 28yrs CDF climatology, suggesting significant impact on drought area and intensity estimates.</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0055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35467" y="1101884"/>
            <a:ext cx="11898489"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endParaRPr lang="en-US" sz="2000" b="1" dirty="0">
              <a:solidFill>
                <a:schemeClr val="tx2"/>
              </a:solidFill>
              <a:latin typeface="Perpetua" charset="0"/>
            </a:endParaRPr>
          </a:p>
          <a:p>
            <a:pPr algn="ctr"/>
            <a:r>
              <a:rPr lang="en-US" sz="4800" dirty="0">
                <a:latin typeface="Calibri" panose="020F0502020204030204" pitchFamily="34" charset="0"/>
              </a:rPr>
              <a:t>Optimal estimation of NLDAS climatology</a:t>
            </a:r>
            <a:endParaRPr lang="en-US" sz="4800" dirty="0">
              <a:latin typeface="Calibri" panose="020F0502020204030204" pitchFamily="34" charset="0"/>
            </a:endParaRPr>
          </a:p>
          <a:p>
            <a:pPr algn="ctr"/>
            <a:endParaRPr lang="en-US" sz="1200" dirty="0">
              <a:latin typeface="Perpetua" charset="0"/>
              <a:cs typeface="Perpetua" charset="0"/>
            </a:endParaRPr>
          </a:p>
          <a:p>
            <a:pPr algn="ctr"/>
            <a:r>
              <a:rPr lang="en-US" sz="2400" dirty="0">
                <a:latin typeface="Perpetua"/>
                <a:cs typeface="Perpetua"/>
              </a:rPr>
              <a:t>Bala Narapusetty</a:t>
            </a:r>
            <a:r>
              <a:rPr lang="en-US" sz="2400" baseline="30000" dirty="0">
                <a:latin typeface="Perpetua"/>
                <a:cs typeface="Perpetua"/>
              </a:rPr>
              <a:t>1,2</a:t>
            </a:r>
            <a:r>
              <a:rPr lang="en-US" sz="2400" dirty="0">
                <a:latin typeface="Perpetua"/>
                <a:cs typeface="Perpetua"/>
              </a:rPr>
              <a:t>, </a:t>
            </a:r>
            <a:r>
              <a:rPr lang="en-US" sz="2400" dirty="0">
                <a:latin typeface="Perpetua"/>
                <a:cs typeface="Perpetua"/>
              </a:rPr>
              <a:t>David Mocko</a:t>
            </a:r>
            <a:r>
              <a:rPr lang="en-US" sz="2400" baseline="30000" dirty="0">
                <a:latin typeface="Perpetua"/>
                <a:cs typeface="Perpetua"/>
              </a:rPr>
              <a:t>2,3</a:t>
            </a:r>
            <a:r>
              <a:rPr lang="en-US" sz="2400" dirty="0">
                <a:latin typeface="Perpetua"/>
                <a:cs typeface="Perpetua"/>
              </a:rPr>
              <a:t>,  Sujay Kumar</a:t>
            </a:r>
            <a:r>
              <a:rPr lang="en-US" sz="2400" baseline="30000" dirty="0">
                <a:latin typeface="Perpetua"/>
                <a:cs typeface="Perpetua"/>
              </a:rPr>
              <a:t>2,3</a:t>
            </a:r>
            <a:r>
              <a:rPr lang="en-US" sz="2400" dirty="0">
                <a:latin typeface="Perpetua"/>
                <a:cs typeface="Perpetua"/>
              </a:rPr>
              <a:t>, Kristi Arsenault</a:t>
            </a:r>
            <a:r>
              <a:rPr lang="en-US" sz="2400" baseline="30000" dirty="0">
                <a:latin typeface="Perpetua"/>
                <a:cs typeface="Perpetua"/>
              </a:rPr>
              <a:t>2,3</a:t>
            </a:r>
            <a:r>
              <a:rPr lang="en-US" sz="2400" dirty="0">
                <a:latin typeface="Perpetua"/>
                <a:cs typeface="Perpetua"/>
              </a:rPr>
              <a:t>,Youlong </a:t>
            </a:r>
            <a:r>
              <a:rPr lang="en-US" sz="2400" dirty="0" smtClean="0">
                <a:latin typeface="Perpetua"/>
                <a:cs typeface="Perpetua"/>
              </a:rPr>
              <a:t>Xia</a:t>
            </a:r>
            <a:r>
              <a:rPr lang="en-US" sz="2400" baseline="30000" dirty="0" smtClean="0">
                <a:latin typeface="Perpetua"/>
                <a:cs typeface="Perpetua"/>
              </a:rPr>
              <a:t>4</a:t>
            </a:r>
            <a:r>
              <a:rPr lang="en-US" sz="2400" dirty="0" smtClean="0">
                <a:latin typeface="Perpetua"/>
                <a:cs typeface="Perpetua"/>
              </a:rPr>
              <a:t>, Ken </a:t>
            </a:r>
            <a:r>
              <a:rPr lang="en-US" sz="2400" dirty="0">
                <a:latin typeface="Perpetua"/>
                <a:cs typeface="Perpetua"/>
              </a:rPr>
              <a:t>Mitchell</a:t>
            </a:r>
            <a:r>
              <a:rPr lang="en-US" sz="2400" baseline="30000" dirty="0">
                <a:latin typeface="Perpetua"/>
                <a:cs typeface="Perpetua"/>
              </a:rPr>
              <a:t>5</a:t>
            </a:r>
            <a:r>
              <a:rPr lang="en-US" sz="2000" dirty="0">
                <a:latin typeface="Perpetua"/>
                <a:cs typeface="Perpetua"/>
              </a:rPr>
              <a:t> </a:t>
            </a:r>
            <a:endParaRPr lang="en-US" sz="2000" dirty="0">
              <a:latin typeface="Perpetua"/>
              <a:cs typeface="Perpetua"/>
            </a:endParaRPr>
          </a:p>
          <a:p>
            <a:pPr algn="ctr"/>
            <a:endParaRPr lang="en-US" dirty="0">
              <a:latin typeface="Perpetua" charset="0"/>
              <a:cs typeface="Perpetua" charset="0"/>
            </a:endParaRPr>
          </a:p>
        </p:txBody>
      </p:sp>
      <p:sp>
        <p:nvSpPr>
          <p:cNvPr id="17411" name="Text Box 3"/>
          <p:cNvSpPr txBox="1">
            <a:spLocks noChangeArrowheads="1"/>
          </p:cNvSpPr>
          <p:nvPr/>
        </p:nvSpPr>
        <p:spPr bwMode="auto">
          <a:xfrm>
            <a:off x="767644" y="4038600"/>
            <a:ext cx="1058615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dirty="0">
                <a:latin typeface="Perpetua"/>
                <a:cs typeface="Perpetua"/>
              </a:rPr>
              <a:t>1 – </a:t>
            </a:r>
            <a:r>
              <a:rPr lang="en-US" sz="2800" i="1" dirty="0">
                <a:latin typeface="Perpetua"/>
                <a:cs typeface="Perpetua"/>
              </a:rPr>
              <a:t>ESSIC, UMD</a:t>
            </a:r>
          </a:p>
          <a:p>
            <a:pPr eaLnBrk="1" hangingPunct="1"/>
            <a:r>
              <a:rPr lang="en-US" sz="2800" i="1" dirty="0">
                <a:latin typeface="Perpetua"/>
                <a:cs typeface="Perpetua"/>
              </a:rPr>
              <a:t>2 – Hydrological Sciences Laboratory, NASA/GSFC</a:t>
            </a:r>
          </a:p>
          <a:p>
            <a:pPr eaLnBrk="1" hangingPunct="1"/>
            <a:r>
              <a:rPr lang="en-US" sz="2800" i="1" dirty="0">
                <a:latin typeface="Perpetua"/>
                <a:cs typeface="Perpetua"/>
              </a:rPr>
              <a:t>3 – </a:t>
            </a:r>
            <a:r>
              <a:rPr lang="en-US" sz="2800" i="1" dirty="0">
                <a:latin typeface="Perpetua"/>
                <a:cs typeface="Perpetua"/>
              </a:rPr>
              <a:t>SAIC</a:t>
            </a:r>
          </a:p>
          <a:p>
            <a:pPr eaLnBrk="1" hangingPunct="1"/>
            <a:r>
              <a:rPr lang="en-US" sz="2800" i="1" dirty="0">
                <a:latin typeface="Perpetua"/>
                <a:cs typeface="Perpetua"/>
              </a:rPr>
              <a:t>4 </a:t>
            </a:r>
            <a:r>
              <a:rPr lang="en-US" sz="2800" i="1" dirty="0">
                <a:latin typeface="Perpetua"/>
                <a:cs typeface="Perpetua"/>
              </a:rPr>
              <a:t>– I. M. System </a:t>
            </a:r>
            <a:r>
              <a:rPr lang="en-US" sz="2800" i="1" dirty="0">
                <a:latin typeface="Perpetua"/>
                <a:cs typeface="Perpetua"/>
              </a:rPr>
              <a:t>Group/EMC/NCEP</a:t>
            </a:r>
          </a:p>
          <a:p>
            <a:r>
              <a:rPr lang="en-US" sz="2800" i="1" dirty="0">
                <a:latin typeface="Perpetua"/>
                <a:cs typeface="Perpetua"/>
              </a:rPr>
              <a:t>5 </a:t>
            </a:r>
            <a:r>
              <a:rPr lang="en-US" sz="2800" i="1" dirty="0">
                <a:latin typeface="Perpetua"/>
                <a:cs typeface="Perpetua"/>
              </a:rPr>
              <a:t>– Prescient Weather Ltd, State College, </a:t>
            </a:r>
            <a:r>
              <a:rPr lang="en-US" sz="2800" i="1" dirty="0">
                <a:latin typeface="Perpetua"/>
                <a:cs typeface="Perpetua"/>
              </a:rPr>
              <a:t>Pennsylvania </a:t>
            </a:r>
            <a:endParaRPr lang="en-US" sz="2800" i="1" dirty="0">
              <a:latin typeface="Perpetua"/>
              <a:cs typeface="Perpetua"/>
            </a:endParaRPr>
          </a:p>
        </p:txBody>
      </p:sp>
    </p:spTree>
    <p:extLst>
      <p:ext uri="{BB962C8B-B14F-4D97-AF65-F5344CB8AC3E}">
        <p14:creationId xmlns:p14="http://schemas.microsoft.com/office/powerpoint/2010/main" val="2205410127"/>
      </p:ext>
    </p:extLst>
  </p:cSld>
  <p:clrMapOvr>
    <a:masterClrMapping/>
  </p:clrMapOvr>
  <p:transition spd="slow" advTm="1228"/>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8"/>
          <p:cNvSpPr>
            <a:spLocks noChangeArrowheads="1"/>
          </p:cNvSpPr>
          <p:nvPr/>
        </p:nvSpPr>
        <p:spPr bwMode="auto">
          <a:xfrm>
            <a:off x="1981200" y="244476"/>
            <a:ext cx="8382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200" b="1">
                <a:latin typeface="Arial" panose="020B0604020202020204" pitchFamily="34" charset="0"/>
              </a:rPr>
              <a:t>Estimate Climatology:</a:t>
            </a:r>
          </a:p>
          <a:p>
            <a:r>
              <a:rPr lang="en-US" altLang="en-US" sz="3200" b="1">
                <a:solidFill>
                  <a:srgbClr val="FF0000"/>
                </a:solidFill>
                <a:latin typeface="Arial" panose="020B0604020202020204" pitchFamily="34" charset="0"/>
              </a:rPr>
              <a:t>More parameters are needed with Simple Averaging (SA) compared to Spectral Method (SM)</a:t>
            </a:r>
            <a:endParaRPr lang="en-US" altLang="en-US" sz="3600">
              <a:solidFill>
                <a:srgbClr val="FF0000"/>
              </a:solidFill>
            </a:endParaRPr>
          </a:p>
        </p:txBody>
      </p:sp>
      <p:grpSp>
        <p:nvGrpSpPr>
          <p:cNvPr id="2051" name="Group 9"/>
          <p:cNvGrpSpPr>
            <a:grpSpLocks/>
          </p:cNvGrpSpPr>
          <p:nvPr/>
        </p:nvGrpSpPr>
        <p:grpSpPr bwMode="auto">
          <a:xfrm>
            <a:off x="3276600" y="4572000"/>
            <a:ext cx="5410200" cy="2057400"/>
            <a:chOff x="912" y="1104"/>
            <a:chExt cx="3408" cy="1296"/>
          </a:xfrm>
        </p:grpSpPr>
        <p:graphicFrame>
          <p:nvGraphicFramePr>
            <p:cNvPr id="2049" name="Object 1"/>
            <p:cNvGraphicFramePr>
              <a:graphicFrameLocks noChangeAspect="1"/>
            </p:cNvGraphicFramePr>
            <p:nvPr/>
          </p:nvGraphicFramePr>
          <p:xfrm>
            <a:off x="1104" y="1104"/>
            <a:ext cx="3024" cy="1279"/>
          </p:xfrm>
          <a:graphic>
            <a:graphicData uri="http://schemas.openxmlformats.org/presentationml/2006/ole">
              <mc:AlternateContent xmlns:mc="http://schemas.openxmlformats.org/markup-compatibility/2006">
                <mc:Choice xmlns:v="urn:schemas-microsoft-com:vml" Requires="v">
                  <p:oleObj spid="_x0000_s1041" name="Equation" r:id="rId3" imgW="2541600" imgH="1069560" progId="Equation.3">
                    <p:embed/>
                  </p:oleObj>
                </mc:Choice>
                <mc:Fallback>
                  <p:oleObj name="Equation" r:id="rId3" imgW="2541600" imgH="10695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1104"/>
                          <a:ext cx="3024" cy="1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055" name="Rectangle 11"/>
            <p:cNvSpPr>
              <a:spLocks noChangeArrowheads="1"/>
            </p:cNvSpPr>
            <p:nvPr/>
          </p:nvSpPr>
          <p:spPr bwMode="auto">
            <a:xfrm>
              <a:off x="912" y="1104"/>
              <a:ext cx="3408" cy="1296"/>
            </a:xfrm>
            <a:prstGeom prst="rect">
              <a:avLst/>
            </a:prstGeom>
            <a:noFill/>
            <a:ln w="1587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grpSp>
      <p:sp>
        <p:nvSpPr>
          <p:cNvPr id="2053" name="TextBox 7"/>
          <p:cNvSpPr txBox="1">
            <a:spLocks noChangeArrowheads="1"/>
          </p:cNvSpPr>
          <p:nvPr/>
        </p:nvSpPr>
        <p:spPr bwMode="auto">
          <a:xfrm>
            <a:off x="2133601" y="2362201"/>
            <a:ext cx="8475663" cy="830263"/>
          </a:xfrm>
          <a:prstGeom prst="rect">
            <a:avLst/>
          </a:prstGeom>
          <a:noFill/>
          <a:ln w="158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latin typeface="Times" panose="02020603050405020304" pitchFamily="18" charset="0"/>
                <a:ea typeface="ＭＳ Ｐゴシック"/>
                <a:cs typeface="ＭＳ Ｐゴシック"/>
              </a:rPr>
              <a:t>Simple averaging: Estimate climatology by averaging the data with </a:t>
            </a:r>
          </a:p>
          <a:p>
            <a:r>
              <a:rPr lang="en-US" altLang="en-US" sz="2400">
                <a:latin typeface="Times" panose="02020603050405020304" pitchFamily="18" charset="0"/>
                <a:ea typeface="ＭＳ Ｐゴシック"/>
                <a:cs typeface="ＭＳ Ｐゴシック"/>
              </a:rPr>
              <a:t>                              fixed annual cycle.</a:t>
            </a:r>
          </a:p>
        </p:txBody>
      </p:sp>
      <p:sp>
        <p:nvSpPr>
          <p:cNvPr id="2054" name="TextBox 9"/>
          <p:cNvSpPr txBox="1">
            <a:spLocks noChangeArrowheads="1"/>
          </p:cNvSpPr>
          <p:nvPr/>
        </p:nvSpPr>
        <p:spPr bwMode="auto">
          <a:xfrm>
            <a:off x="2117726" y="3505201"/>
            <a:ext cx="7750175" cy="830263"/>
          </a:xfrm>
          <a:prstGeom prst="rect">
            <a:avLst/>
          </a:prstGeom>
          <a:noFill/>
          <a:ln w="1587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latin typeface="Times" panose="02020603050405020304" pitchFamily="18" charset="0"/>
                <a:ea typeface="ＭＳ Ｐゴシック"/>
                <a:cs typeface="ＭＳ Ｐゴシック"/>
              </a:rPr>
              <a:t>Spectral method: Estimate climatology by regressing the data</a:t>
            </a:r>
          </a:p>
          <a:p>
            <a:r>
              <a:rPr lang="en-US" altLang="en-US" sz="2400">
                <a:latin typeface="Times" panose="02020603050405020304" pitchFamily="18" charset="0"/>
                <a:ea typeface="ＭＳ Ｐゴシック"/>
                <a:cs typeface="ＭＳ Ｐゴシック"/>
              </a:rPr>
              <a:t>                            onto few harmonics  </a:t>
            </a:r>
          </a:p>
        </p:txBody>
      </p:sp>
    </p:spTree>
    <p:extLst>
      <p:ext uri="{BB962C8B-B14F-4D97-AF65-F5344CB8AC3E}">
        <p14:creationId xmlns:p14="http://schemas.microsoft.com/office/powerpoint/2010/main" val="36413957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689" y="87488"/>
            <a:ext cx="11480800" cy="4708981"/>
          </a:xfrm>
          <a:prstGeom prst="rect">
            <a:avLst/>
          </a:prstGeom>
          <a:noFill/>
        </p:spPr>
        <p:txBody>
          <a:bodyPr wrap="square" rtlCol="0">
            <a:spAutoFit/>
          </a:bodyPr>
          <a:lstStyle/>
          <a:p>
            <a:pPr algn="ctr"/>
            <a:r>
              <a:rPr lang="en-US" sz="3600" b="1" dirty="0" smtClean="0"/>
              <a:t>Application of Spectral Method to derive a climatology for</a:t>
            </a:r>
          </a:p>
          <a:p>
            <a:pPr algn="ctr"/>
            <a:r>
              <a:rPr lang="en-US" sz="3600" b="1" dirty="0" smtClean="0"/>
              <a:t>the Noah LSM in NLDAS-2</a:t>
            </a:r>
            <a:endParaRPr lang="en-US" sz="3600" b="1" dirty="0"/>
          </a:p>
          <a:p>
            <a:pPr marL="742950" indent="-742950">
              <a:buAutoNum type="arabicParenR"/>
            </a:pPr>
            <a:endParaRPr lang="en-US" sz="3200" b="1" dirty="0" smtClean="0">
              <a:solidFill>
                <a:srgbClr val="FF0000"/>
              </a:solidFill>
            </a:endParaRPr>
          </a:p>
          <a:p>
            <a:pPr marL="742950" indent="-742950">
              <a:buAutoNum type="arabicParenR"/>
            </a:pPr>
            <a:r>
              <a:rPr lang="en-US" sz="3200" b="1" dirty="0" smtClean="0">
                <a:solidFill>
                  <a:srgbClr val="FF0000"/>
                </a:solidFill>
              </a:rPr>
              <a:t>Precipitation</a:t>
            </a:r>
          </a:p>
          <a:p>
            <a:pPr marL="742950" indent="-742950">
              <a:buAutoNum type="arabicParenR"/>
            </a:pPr>
            <a:endParaRPr lang="en-US" sz="3200" b="1" dirty="0" smtClean="0">
              <a:solidFill>
                <a:srgbClr val="FF0000"/>
              </a:solidFill>
            </a:endParaRPr>
          </a:p>
          <a:p>
            <a:pPr marL="742950" indent="-742950">
              <a:buAutoNum type="arabicParenR"/>
            </a:pPr>
            <a:r>
              <a:rPr lang="en-US" sz="3200" b="1" dirty="0" smtClean="0">
                <a:solidFill>
                  <a:srgbClr val="FF0000"/>
                </a:solidFill>
              </a:rPr>
              <a:t>Root-Zone Soil Moisture (RZSM)</a:t>
            </a:r>
          </a:p>
          <a:p>
            <a:endParaRPr lang="en-US" sz="3200" b="1" dirty="0">
              <a:solidFill>
                <a:srgbClr val="FF0000"/>
              </a:solidFill>
            </a:endParaRPr>
          </a:p>
          <a:p>
            <a:r>
              <a:rPr lang="en-US" sz="3200" b="1" dirty="0"/>
              <a:t>The hourly data is averaged to </a:t>
            </a:r>
            <a:r>
              <a:rPr lang="en-US" sz="3200" b="1" dirty="0" smtClean="0"/>
              <a:t>produce daily </a:t>
            </a:r>
            <a:r>
              <a:rPr lang="en-US" sz="3200" b="1" dirty="0"/>
              <a:t>data</a:t>
            </a:r>
          </a:p>
          <a:p>
            <a:endParaRPr lang="en-US" sz="3600" b="1" dirty="0">
              <a:solidFill>
                <a:srgbClr val="FF0000"/>
              </a:solidFill>
            </a:endParaRPr>
          </a:p>
        </p:txBody>
      </p:sp>
      <p:sp>
        <p:nvSpPr>
          <p:cNvPr id="5" name="TextBox 4"/>
          <p:cNvSpPr txBox="1"/>
          <p:nvPr/>
        </p:nvSpPr>
        <p:spPr>
          <a:xfrm>
            <a:off x="2847284" y="4549676"/>
            <a:ext cx="5467009" cy="2308324"/>
          </a:xfrm>
          <a:prstGeom prst="rect">
            <a:avLst/>
          </a:prstGeom>
          <a:noFill/>
        </p:spPr>
        <p:txBody>
          <a:bodyPr wrap="none" rtlCol="0">
            <a:spAutoFit/>
          </a:bodyPr>
          <a:lstStyle/>
          <a:p>
            <a:r>
              <a:rPr lang="en-US" sz="3600" b="1" dirty="0" err="1">
                <a:solidFill>
                  <a:srgbClr val="FF0000"/>
                </a:solidFill>
              </a:rPr>
              <a:t>Climatologies</a:t>
            </a:r>
            <a:r>
              <a:rPr lang="en-US" sz="3600" b="1" dirty="0">
                <a:solidFill>
                  <a:srgbClr val="FF0000"/>
                </a:solidFill>
              </a:rPr>
              <a:t> are based </a:t>
            </a:r>
            <a:r>
              <a:rPr lang="en-US" sz="3600" b="1" dirty="0" smtClean="0">
                <a:solidFill>
                  <a:srgbClr val="FF0000"/>
                </a:solidFill>
              </a:rPr>
              <a:t>on:</a:t>
            </a:r>
          </a:p>
          <a:p>
            <a:endParaRPr lang="en-US" sz="3600" b="1" dirty="0"/>
          </a:p>
          <a:p>
            <a:r>
              <a:rPr lang="en-US" sz="3600" b="1" dirty="0" smtClean="0">
                <a:solidFill>
                  <a:srgbClr val="002060"/>
                </a:solidFill>
              </a:rPr>
              <a:t>30 years</a:t>
            </a:r>
            <a:r>
              <a:rPr lang="en-US" sz="3600" b="1" dirty="0">
                <a:solidFill>
                  <a:srgbClr val="002060"/>
                </a:solidFill>
              </a:rPr>
              <a:t>: 1980-2009</a:t>
            </a:r>
          </a:p>
          <a:p>
            <a:r>
              <a:rPr lang="en-US" sz="3600" b="1" dirty="0" smtClean="0">
                <a:solidFill>
                  <a:srgbClr val="002060"/>
                </a:solidFill>
              </a:rPr>
              <a:t>36 years</a:t>
            </a:r>
            <a:r>
              <a:rPr lang="en-US" sz="3600" b="1" dirty="0">
                <a:solidFill>
                  <a:srgbClr val="002060"/>
                </a:solidFill>
              </a:rPr>
              <a:t>: 1979-2014</a:t>
            </a:r>
          </a:p>
        </p:txBody>
      </p:sp>
    </p:spTree>
    <p:extLst>
      <p:ext uri="{BB962C8B-B14F-4D97-AF65-F5344CB8AC3E}">
        <p14:creationId xmlns:p14="http://schemas.microsoft.com/office/powerpoint/2010/main" val="4135299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77947" y="236991"/>
            <a:ext cx="8479630" cy="954107"/>
          </a:xfrm>
          <a:prstGeom prst="rect">
            <a:avLst/>
          </a:prstGeom>
          <a:noFill/>
        </p:spPr>
        <p:txBody>
          <a:bodyPr wrap="none" rtlCol="0">
            <a:spAutoFit/>
          </a:bodyPr>
          <a:lstStyle/>
          <a:p>
            <a:r>
              <a:rPr lang="en-US" sz="2800" b="1" dirty="0"/>
              <a:t>The optimal number for ‘H’ is 6 based on area-averaged</a:t>
            </a:r>
          </a:p>
          <a:p>
            <a:r>
              <a:rPr lang="en-US" sz="2800" b="1" dirty="0"/>
              <a:t>Cross-validation error over CONUS</a:t>
            </a:r>
            <a:endParaRPr lang="en-US" sz="2800" b="1" dirty="0"/>
          </a:p>
        </p:txBody>
      </p:sp>
      <p:pic>
        <p:nvPicPr>
          <p:cNvPr id="3" name="Picture 2" descr="PLOT_NOAA_CVE_ToplayerSoilMoistur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422" y="1261701"/>
            <a:ext cx="6910275" cy="5486400"/>
          </a:xfrm>
          <a:prstGeom prst="rect">
            <a:avLst/>
          </a:prstGeom>
        </p:spPr>
      </p:pic>
      <p:pic>
        <p:nvPicPr>
          <p:cNvPr id="4" name="Picture 3" descr="PLOT_NOAA_CVE_ToplayerSoilMoisture_Zoom.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6346" y="2179054"/>
            <a:ext cx="3489199" cy="2743200"/>
          </a:xfrm>
          <a:prstGeom prst="rect">
            <a:avLst/>
          </a:prstGeom>
        </p:spPr>
      </p:pic>
    </p:spTree>
    <p:extLst>
      <p:ext uri="{BB962C8B-B14F-4D97-AF65-F5344CB8AC3E}">
        <p14:creationId xmlns:p14="http://schemas.microsoft.com/office/powerpoint/2010/main" val="225313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560" y="2435758"/>
            <a:ext cx="9601200" cy="2862322"/>
          </a:xfrm>
          <a:prstGeom prst="rect">
            <a:avLst/>
          </a:prstGeom>
          <a:noFill/>
        </p:spPr>
        <p:txBody>
          <a:bodyPr wrap="square" rtlCol="0">
            <a:spAutoFit/>
          </a:bodyPr>
          <a:lstStyle/>
          <a:p>
            <a:pPr algn="ctr"/>
            <a:r>
              <a:rPr lang="en-US" sz="3600" b="1" dirty="0" smtClean="0"/>
              <a:t>Application of “Spectral Method” to</a:t>
            </a:r>
          </a:p>
          <a:p>
            <a:pPr algn="ctr"/>
            <a:endParaRPr lang="en-US" sz="3600" b="1" dirty="0" smtClean="0"/>
          </a:p>
          <a:p>
            <a:pPr algn="ctr"/>
            <a:r>
              <a:rPr lang="en-US" sz="3600" b="1" dirty="0" smtClean="0">
                <a:solidFill>
                  <a:srgbClr val="FF0000"/>
                </a:solidFill>
              </a:rPr>
              <a:t>Precipitation Fields</a:t>
            </a:r>
            <a:r>
              <a:rPr lang="en-US" sz="3600" b="1" dirty="0" smtClean="0"/>
              <a:t> </a:t>
            </a:r>
          </a:p>
          <a:p>
            <a:pPr algn="ctr"/>
            <a:endParaRPr lang="en-US" sz="3600" b="1" dirty="0" smtClean="0"/>
          </a:p>
          <a:p>
            <a:pPr algn="ctr"/>
            <a:r>
              <a:rPr lang="en-US" sz="3600" b="1" dirty="0" smtClean="0"/>
              <a:t>in NLDAS-2:</a:t>
            </a:r>
            <a:endParaRPr lang="en-US" sz="3600" b="1" dirty="0"/>
          </a:p>
        </p:txBody>
      </p:sp>
      <p:sp>
        <p:nvSpPr>
          <p:cNvPr id="5" name="TextBox 4"/>
          <p:cNvSpPr txBox="1"/>
          <p:nvPr/>
        </p:nvSpPr>
        <p:spPr>
          <a:xfrm>
            <a:off x="2861394" y="2856325"/>
            <a:ext cx="288862" cy="646331"/>
          </a:xfrm>
          <a:prstGeom prst="rect">
            <a:avLst/>
          </a:prstGeom>
          <a:noFill/>
        </p:spPr>
        <p:txBody>
          <a:bodyPr wrap="none" rtlCol="0">
            <a:spAutoFit/>
          </a:bodyPr>
          <a:lstStyle/>
          <a:p>
            <a:r>
              <a:rPr lang="en-US" sz="3600" b="1" dirty="0" smtClean="0"/>
              <a:t> </a:t>
            </a:r>
            <a:endParaRPr lang="en-US" sz="3600" b="1" dirty="0"/>
          </a:p>
        </p:txBody>
      </p:sp>
    </p:spTree>
    <p:extLst>
      <p:ext uri="{BB962C8B-B14F-4D97-AF65-F5344CB8AC3E}">
        <p14:creationId xmlns:p14="http://schemas.microsoft.com/office/powerpoint/2010/main" val="22553753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17817" y="218120"/>
            <a:ext cx="7966794" cy="954107"/>
          </a:xfrm>
          <a:prstGeom prst="rect">
            <a:avLst/>
          </a:prstGeom>
          <a:noFill/>
        </p:spPr>
        <p:txBody>
          <a:bodyPr wrap="none" rtlCol="0">
            <a:spAutoFit/>
          </a:bodyPr>
          <a:lstStyle/>
          <a:p>
            <a:r>
              <a:rPr lang="en-US" sz="2800" b="1" dirty="0"/>
              <a:t>The gridded map of truncation parameter ‘H’ as</a:t>
            </a:r>
          </a:p>
          <a:p>
            <a:r>
              <a:rPr lang="en-US" sz="2800" b="1" dirty="0"/>
              <a:t> required in spectral approach (based on 1979-2014)</a:t>
            </a:r>
            <a:endParaRPr lang="en-US" sz="2800" b="1" dirty="0"/>
          </a:p>
        </p:txBody>
      </p:sp>
      <p:pic>
        <p:nvPicPr>
          <p:cNvPr id="3" name="Picture 2" descr="OPT_HARMSNUM_PRECIP_1979_20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818" y="1171222"/>
            <a:ext cx="7336715" cy="5669280"/>
          </a:xfrm>
          <a:prstGeom prst="rect">
            <a:avLst/>
          </a:prstGeom>
        </p:spPr>
      </p:pic>
    </p:spTree>
    <p:extLst>
      <p:ext uri="{BB962C8B-B14F-4D97-AF65-F5344CB8AC3E}">
        <p14:creationId xmlns:p14="http://schemas.microsoft.com/office/powerpoint/2010/main" val="36506407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96881" y="285834"/>
            <a:ext cx="5352106" cy="523220"/>
          </a:xfrm>
          <a:prstGeom prst="rect">
            <a:avLst/>
          </a:prstGeom>
          <a:noFill/>
        </p:spPr>
        <p:txBody>
          <a:bodyPr wrap="none" rtlCol="0">
            <a:spAutoFit/>
          </a:bodyPr>
          <a:lstStyle/>
          <a:p>
            <a:r>
              <a:rPr lang="en-US" sz="2800" b="1" dirty="0"/>
              <a:t>RMSE of two PRECIP </a:t>
            </a:r>
            <a:r>
              <a:rPr lang="en-US" sz="2800" b="1" dirty="0" err="1"/>
              <a:t>climatologies</a:t>
            </a:r>
            <a:r>
              <a:rPr lang="en-US" sz="2800" b="1" dirty="0"/>
              <a:t> </a:t>
            </a:r>
            <a:endParaRPr lang="en-US" sz="2800" b="1" dirty="0"/>
          </a:p>
        </p:txBody>
      </p:sp>
      <p:pic>
        <p:nvPicPr>
          <p:cNvPr id="2" name="Picture 1" descr="SD_NAV_SP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9557" y="809054"/>
            <a:ext cx="7691717" cy="5943600"/>
          </a:xfrm>
          <a:prstGeom prst="rect">
            <a:avLst/>
          </a:prstGeom>
        </p:spPr>
      </p:pic>
    </p:spTree>
    <p:extLst>
      <p:ext uri="{BB962C8B-B14F-4D97-AF65-F5344CB8AC3E}">
        <p14:creationId xmlns:p14="http://schemas.microsoft.com/office/powerpoint/2010/main" val="2801098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622"/>
            <a:ext cx="10515600" cy="857955"/>
          </a:xfrm>
        </p:spPr>
        <p:txBody>
          <a:bodyPr>
            <a:noAutofit/>
          </a:bodyPr>
          <a:lstStyle/>
          <a:p>
            <a:pPr algn="ctr"/>
            <a:r>
              <a:rPr lang="en-US" sz="6000" b="1" dirty="0" smtClean="0"/>
              <a:t>Outline of Presentation</a:t>
            </a:r>
            <a:endParaRPr lang="en-US" sz="6000" b="1" dirty="0"/>
          </a:p>
        </p:txBody>
      </p:sp>
      <p:sp>
        <p:nvSpPr>
          <p:cNvPr id="3" name="Content Placeholder 2"/>
          <p:cNvSpPr>
            <a:spLocks noGrp="1"/>
          </p:cNvSpPr>
          <p:nvPr>
            <p:ph idx="1"/>
          </p:nvPr>
        </p:nvSpPr>
        <p:spPr>
          <a:xfrm>
            <a:off x="838200" y="1227314"/>
            <a:ext cx="10969978" cy="5630686"/>
          </a:xfrm>
        </p:spPr>
        <p:txBody>
          <a:bodyPr>
            <a:normAutofit fontScale="92500" lnSpcReduction="20000"/>
          </a:bodyPr>
          <a:lstStyle/>
          <a:p>
            <a:r>
              <a:rPr lang="en-US" b="1" dirty="0" smtClean="0">
                <a:solidFill>
                  <a:srgbClr val="FF0000"/>
                </a:solidFill>
              </a:rPr>
              <a:t>1— What is NLDAS</a:t>
            </a:r>
            <a:r>
              <a:rPr lang="en-US" dirty="0" smtClean="0"/>
              <a:t>:</a:t>
            </a:r>
          </a:p>
          <a:p>
            <a:pPr lvl="1"/>
            <a:r>
              <a:rPr lang="en-US" dirty="0" smtClean="0"/>
              <a:t>Description</a:t>
            </a:r>
          </a:p>
          <a:p>
            <a:pPr lvl="1"/>
            <a:r>
              <a:rPr lang="en-US" dirty="0" smtClean="0"/>
              <a:t>History</a:t>
            </a:r>
            <a:endParaRPr lang="en-US" b="1" dirty="0" smtClean="0">
              <a:solidFill>
                <a:srgbClr val="FF0000"/>
              </a:solidFill>
            </a:endParaRPr>
          </a:p>
          <a:p>
            <a:pPr marL="0" indent="0">
              <a:buNone/>
            </a:pPr>
            <a:endParaRPr lang="en-US" dirty="0" smtClean="0"/>
          </a:p>
          <a:p>
            <a:r>
              <a:rPr lang="en-US" b="1" dirty="0">
                <a:solidFill>
                  <a:srgbClr val="FF0000"/>
                </a:solidFill>
              </a:rPr>
              <a:t>2</a:t>
            </a:r>
            <a:r>
              <a:rPr lang="en-US" b="1" dirty="0" smtClean="0">
                <a:solidFill>
                  <a:srgbClr val="FF0000"/>
                </a:solidFill>
              </a:rPr>
              <a:t> </a:t>
            </a:r>
            <a:r>
              <a:rPr lang="en-US" b="1" dirty="0">
                <a:solidFill>
                  <a:srgbClr val="FF0000"/>
                </a:solidFill>
              </a:rPr>
              <a:t>– Drought monitoring with </a:t>
            </a:r>
            <a:r>
              <a:rPr lang="en-US" b="1" dirty="0" smtClean="0">
                <a:solidFill>
                  <a:srgbClr val="FF0000"/>
                </a:solidFill>
              </a:rPr>
              <a:t>ops NLDAS-2</a:t>
            </a:r>
          </a:p>
          <a:p>
            <a:pPr lvl="1"/>
            <a:r>
              <a:rPr lang="en-US" dirty="0" smtClean="0"/>
              <a:t>AND</a:t>
            </a:r>
            <a:r>
              <a:rPr lang="en-US" dirty="0" smtClean="0"/>
              <a:t> </a:t>
            </a:r>
            <a:r>
              <a:rPr lang="en-US" dirty="0" smtClean="0"/>
              <a:t>experimental drought </a:t>
            </a:r>
            <a:r>
              <a:rPr lang="en-US" dirty="0" smtClean="0"/>
              <a:t>prediction</a:t>
            </a:r>
            <a:endParaRPr lang="en-US" dirty="0"/>
          </a:p>
          <a:p>
            <a:pPr marL="457200" lvl="1" indent="0">
              <a:buNone/>
            </a:pPr>
            <a:endParaRPr lang="en-US" dirty="0" smtClean="0"/>
          </a:p>
          <a:p>
            <a:r>
              <a:rPr lang="en-US" b="1" dirty="0">
                <a:solidFill>
                  <a:srgbClr val="FF0000"/>
                </a:solidFill>
              </a:rPr>
              <a:t>3 – The current ops NLDADS-2 climatology</a:t>
            </a:r>
          </a:p>
          <a:p>
            <a:pPr marL="0" indent="0">
              <a:buNone/>
            </a:pPr>
            <a:endParaRPr lang="en-US" dirty="0" smtClean="0"/>
          </a:p>
          <a:p>
            <a:r>
              <a:rPr lang="en-US" b="1" dirty="0" smtClean="0">
                <a:solidFill>
                  <a:srgbClr val="FF0000"/>
                </a:solidFill>
              </a:rPr>
              <a:t>4 – </a:t>
            </a:r>
            <a:r>
              <a:rPr lang="en-US" b="1" dirty="0">
                <a:solidFill>
                  <a:srgbClr val="FF0000"/>
                </a:solidFill>
              </a:rPr>
              <a:t>The new NLDAS-2 </a:t>
            </a:r>
            <a:r>
              <a:rPr lang="en-US" b="1" dirty="0" smtClean="0">
                <a:solidFill>
                  <a:srgbClr val="FF0000"/>
                </a:solidFill>
              </a:rPr>
              <a:t>climatology</a:t>
            </a:r>
          </a:p>
          <a:p>
            <a:pPr lvl="1"/>
            <a:r>
              <a:rPr lang="en-US" dirty="0" smtClean="0"/>
              <a:t>Implications</a:t>
            </a:r>
          </a:p>
          <a:p>
            <a:pPr lvl="1"/>
            <a:r>
              <a:rPr lang="en-US" dirty="0" smtClean="0"/>
              <a:t>Challenges</a:t>
            </a:r>
          </a:p>
          <a:p>
            <a:pPr lvl="1"/>
            <a:r>
              <a:rPr lang="en-US" dirty="0"/>
              <a:t>Preliminary Results from proposed </a:t>
            </a:r>
            <a:r>
              <a:rPr lang="en-US" dirty="0" smtClean="0"/>
              <a:t>solution (via B. Narapusetty et al. </a:t>
            </a:r>
            <a:r>
              <a:rPr lang="en-US" dirty="0" smtClean="0"/>
              <a:t>2009, J. Climate)</a:t>
            </a:r>
            <a:endParaRPr lang="en-US" b="1" dirty="0">
              <a:solidFill>
                <a:srgbClr val="FF0000"/>
              </a:solidFill>
            </a:endParaRPr>
          </a:p>
          <a:p>
            <a:pPr marL="457200" lvl="1" indent="0">
              <a:buNone/>
            </a:pPr>
            <a:endParaRPr lang="en-US" dirty="0" smtClean="0"/>
          </a:p>
          <a:p>
            <a:r>
              <a:rPr lang="en-US" b="1" dirty="0">
                <a:solidFill>
                  <a:srgbClr val="FF0000"/>
                </a:solidFill>
              </a:rPr>
              <a:t>5</a:t>
            </a:r>
            <a:r>
              <a:rPr lang="en-US" b="1" dirty="0" smtClean="0">
                <a:solidFill>
                  <a:srgbClr val="FF0000"/>
                </a:solidFill>
              </a:rPr>
              <a:t> – Future Work</a:t>
            </a:r>
          </a:p>
          <a:p>
            <a:pPr marL="0" indent="0">
              <a:buNone/>
            </a:pPr>
            <a:endParaRPr lang="en-US" dirty="0" smtClean="0"/>
          </a:p>
          <a:p>
            <a:endParaRPr lang="en-US" dirty="0" smtClean="0"/>
          </a:p>
          <a:p>
            <a:pPr marL="457200" lvl="1" indent="0">
              <a:buNone/>
            </a:pPr>
            <a:endParaRPr lang="en-US" dirty="0" smtClean="0"/>
          </a:p>
          <a:p>
            <a:endParaRPr lang="en-US" dirty="0" smtClean="0"/>
          </a:p>
        </p:txBody>
      </p:sp>
    </p:spTree>
    <p:extLst>
      <p:ext uri="{BB962C8B-B14F-4D97-AF65-F5344CB8AC3E}">
        <p14:creationId xmlns:p14="http://schemas.microsoft.com/office/powerpoint/2010/main" val="22108338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17818" y="218120"/>
            <a:ext cx="6744539" cy="954107"/>
          </a:xfrm>
          <a:prstGeom prst="rect">
            <a:avLst/>
          </a:prstGeom>
          <a:noFill/>
        </p:spPr>
        <p:txBody>
          <a:bodyPr wrap="none" rtlCol="0">
            <a:spAutoFit/>
          </a:bodyPr>
          <a:lstStyle/>
          <a:p>
            <a:r>
              <a:rPr lang="en-US" sz="2800" b="1" dirty="0"/>
              <a:t>The two </a:t>
            </a:r>
            <a:r>
              <a:rPr lang="en-US" sz="2800" b="1" dirty="0" err="1"/>
              <a:t>climatologies</a:t>
            </a:r>
            <a:r>
              <a:rPr lang="en-US" sz="2800" b="1" dirty="0"/>
              <a:t> at different </a:t>
            </a:r>
          </a:p>
          <a:p>
            <a:r>
              <a:rPr lang="en-US" sz="2800" b="1" dirty="0"/>
              <a:t>l</a:t>
            </a:r>
            <a:r>
              <a:rPr lang="en-US" sz="2800" b="1" dirty="0"/>
              <a:t>ocations over </a:t>
            </a:r>
            <a:r>
              <a:rPr lang="en-US" sz="2800" b="1" dirty="0"/>
              <a:t>CONUS (based on 1980-2009)</a:t>
            </a:r>
          </a:p>
        </p:txBody>
      </p:sp>
      <p:pic>
        <p:nvPicPr>
          <p:cNvPr id="2" name="Picture 1" descr="Diff_TimeSer_NAV_SPECT_ManyPlaces.png"/>
          <p:cNvPicPr>
            <a:picLocks noChangeAspect="1"/>
          </p:cNvPicPr>
          <p:nvPr/>
        </p:nvPicPr>
        <p:blipFill rotWithShape="1">
          <a:blip r:embed="rId3">
            <a:extLst>
              <a:ext uri="{28A0092B-C50C-407E-A947-70E740481C1C}">
                <a14:useLocalDpi xmlns:a14="http://schemas.microsoft.com/office/drawing/2010/main" val="0"/>
              </a:ext>
            </a:extLst>
          </a:blip>
          <a:srcRect t="4337" b="2365"/>
          <a:stretch/>
        </p:blipFill>
        <p:spPr>
          <a:xfrm>
            <a:off x="2308192" y="1172226"/>
            <a:ext cx="7691718" cy="5545248"/>
          </a:xfrm>
          <a:prstGeom prst="rect">
            <a:avLst/>
          </a:prstGeom>
        </p:spPr>
      </p:pic>
    </p:spTree>
    <p:extLst>
      <p:ext uri="{BB962C8B-B14F-4D97-AF65-F5344CB8AC3E}">
        <p14:creationId xmlns:p14="http://schemas.microsoft.com/office/powerpoint/2010/main" val="6767532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31648" y="565666"/>
            <a:ext cx="1917600" cy="369332"/>
          </a:xfrm>
          <a:prstGeom prst="rect">
            <a:avLst/>
          </a:prstGeom>
          <a:noFill/>
        </p:spPr>
        <p:txBody>
          <a:bodyPr wrap="none" rtlCol="0">
            <a:spAutoFit/>
          </a:bodyPr>
          <a:lstStyle/>
          <a:p>
            <a:r>
              <a:rPr lang="en-US" b="1" u="sng" dirty="0">
                <a:ln>
                  <a:solidFill>
                    <a:srgbClr val="0000FF"/>
                  </a:solidFill>
                </a:ln>
                <a:solidFill>
                  <a:srgbClr val="0000FF"/>
                </a:solidFill>
              </a:rPr>
              <a:t>Spectral approach</a:t>
            </a:r>
            <a:endParaRPr lang="en-US" b="1" u="sng" dirty="0">
              <a:ln>
                <a:solidFill>
                  <a:srgbClr val="0000FF"/>
                </a:solidFill>
              </a:ln>
              <a:solidFill>
                <a:srgbClr val="0000FF"/>
              </a:solidFill>
            </a:endParaRPr>
          </a:p>
        </p:txBody>
      </p:sp>
      <p:sp>
        <p:nvSpPr>
          <p:cNvPr id="8" name="TextBox 7"/>
          <p:cNvSpPr txBox="1"/>
          <p:nvPr/>
        </p:nvSpPr>
        <p:spPr>
          <a:xfrm>
            <a:off x="7551853" y="562354"/>
            <a:ext cx="1851789" cy="369332"/>
          </a:xfrm>
          <a:prstGeom prst="rect">
            <a:avLst/>
          </a:prstGeom>
          <a:noFill/>
        </p:spPr>
        <p:txBody>
          <a:bodyPr wrap="none" rtlCol="0">
            <a:spAutoFit/>
          </a:bodyPr>
          <a:lstStyle/>
          <a:p>
            <a:r>
              <a:rPr lang="en-US" b="1" u="sng" dirty="0">
                <a:ln>
                  <a:solidFill>
                    <a:srgbClr val="FF0000"/>
                  </a:solidFill>
                </a:ln>
                <a:solidFill>
                  <a:srgbClr val="FF0000"/>
                </a:solidFill>
              </a:rPr>
              <a:t>Simple Averaging</a:t>
            </a:r>
            <a:endParaRPr lang="en-US" b="1" u="sng" dirty="0">
              <a:ln>
                <a:solidFill>
                  <a:srgbClr val="FF0000"/>
                </a:solidFill>
              </a:ln>
              <a:solidFill>
                <a:srgbClr val="FF0000"/>
              </a:solidFill>
            </a:endParaRPr>
          </a:p>
        </p:txBody>
      </p:sp>
      <p:sp>
        <p:nvSpPr>
          <p:cNvPr id="10" name="TextBox 9"/>
          <p:cNvSpPr txBox="1"/>
          <p:nvPr/>
        </p:nvSpPr>
        <p:spPr>
          <a:xfrm>
            <a:off x="1943094" y="-115754"/>
            <a:ext cx="8114120" cy="830997"/>
          </a:xfrm>
          <a:prstGeom prst="rect">
            <a:avLst/>
          </a:prstGeom>
          <a:noFill/>
        </p:spPr>
        <p:txBody>
          <a:bodyPr wrap="none" rtlCol="0">
            <a:spAutoFit/>
          </a:bodyPr>
          <a:lstStyle/>
          <a:p>
            <a:r>
              <a:rPr lang="en-US" sz="2400" b="1" dirty="0"/>
              <a:t>Differences in </a:t>
            </a:r>
            <a:r>
              <a:rPr lang="en-US" sz="2400" b="1" dirty="0">
                <a:solidFill>
                  <a:srgbClr val="FF0000"/>
                </a:solidFill>
              </a:rPr>
              <a:t>standard</a:t>
            </a:r>
            <a:r>
              <a:rPr lang="en-US" sz="2400" b="1" dirty="0">
                <a:solidFill>
                  <a:srgbClr val="0070C0"/>
                </a:solidFill>
              </a:rPr>
              <a:t>ized</a:t>
            </a:r>
            <a:r>
              <a:rPr lang="en-US" sz="2400" b="1" dirty="0"/>
              <a:t> anomalies (</a:t>
            </a:r>
            <a:r>
              <a:rPr lang="en-US" sz="2400" b="1" baseline="-15000" dirty="0"/>
              <a:t>*</a:t>
            </a:r>
            <a:r>
              <a:rPr lang="en-US" sz="2400" b="1" dirty="0"/>
              <a:t>5) computed based </a:t>
            </a:r>
          </a:p>
          <a:p>
            <a:r>
              <a:rPr lang="en-US" sz="2400" b="1" dirty="0"/>
              <a:t>on 30-year (1980-2009) and 36-year (1979-2014) </a:t>
            </a:r>
            <a:r>
              <a:rPr lang="en-US" sz="2400" b="1" dirty="0" err="1"/>
              <a:t>climatologies</a:t>
            </a:r>
            <a:endParaRPr lang="en-US" sz="2800" b="1" dirty="0"/>
          </a:p>
        </p:txBody>
      </p:sp>
      <p:pic>
        <p:nvPicPr>
          <p:cNvPr id="2" name="Picture 1" descr="Year_2013_Diff_AVG_StdAnom_36yrs_30eyars_SPECT_WEEKLY.png"/>
          <p:cNvPicPr>
            <a:picLocks noChangeAspect="1"/>
          </p:cNvPicPr>
          <p:nvPr/>
        </p:nvPicPr>
        <p:blipFill rotWithShape="1">
          <a:blip r:embed="rId3">
            <a:extLst>
              <a:ext uri="{28A0092B-C50C-407E-A947-70E740481C1C}">
                <a14:useLocalDpi xmlns:a14="http://schemas.microsoft.com/office/drawing/2010/main" val="0"/>
              </a:ext>
            </a:extLst>
          </a:blip>
          <a:srcRect l="3684"/>
          <a:stretch/>
        </p:blipFill>
        <p:spPr>
          <a:xfrm>
            <a:off x="1670818" y="914400"/>
            <a:ext cx="4423582" cy="5943600"/>
          </a:xfrm>
          <a:prstGeom prst="rect">
            <a:avLst/>
          </a:prstGeom>
        </p:spPr>
      </p:pic>
      <p:pic>
        <p:nvPicPr>
          <p:cNvPr id="9" name="Picture 8" descr="Year_2013_Diff_AVG_StdAnom_36yrs_30eyars_WEEK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154" y="914400"/>
            <a:ext cx="4592782" cy="5943600"/>
          </a:xfrm>
          <a:prstGeom prst="rect">
            <a:avLst/>
          </a:prstGeom>
        </p:spPr>
      </p:pic>
    </p:spTree>
    <p:extLst>
      <p:ext uri="{BB962C8B-B14F-4D97-AF65-F5344CB8AC3E}">
        <p14:creationId xmlns:p14="http://schemas.microsoft.com/office/powerpoint/2010/main" val="26860626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97118" y="887370"/>
            <a:ext cx="7078476" cy="3970318"/>
          </a:xfrm>
          <a:prstGeom prst="rect">
            <a:avLst/>
          </a:prstGeom>
          <a:noFill/>
        </p:spPr>
        <p:txBody>
          <a:bodyPr wrap="none" rtlCol="0">
            <a:spAutoFit/>
          </a:bodyPr>
          <a:lstStyle/>
          <a:p>
            <a:pPr algn="ctr"/>
            <a:r>
              <a:rPr lang="en-US" sz="3600" b="1" dirty="0"/>
              <a:t>Application of “Spectral Method” to</a:t>
            </a:r>
          </a:p>
          <a:p>
            <a:pPr algn="ctr"/>
            <a:endParaRPr lang="en-US" sz="3600" b="1" dirty="0"/>
          </a:p>
          <a:p>
            <a:pPr algn="ctr"/>
            <a:r>
              <a:rPr lang="en-US" sz="3600" b="1" dirty="0" smtClean="0">
                <a:solidFill>
                  <a:srgbClr val="FF0000"/>
                </a:solidFill>
              </a:rPr>
              <a:t>Root Zone Soil Moisture</a:t>
            </a:r>
            <a:r>
              <a:rPr lang="en-US" sz="3600" b="1" dirty="0" smtClean="0"/>
              <a:t> </a:t>
            </a:r>
            <a:endParaRPr lang="en-US" sz="3600" b="1" dirty="0"/>
          </a:p>
          <a:p>
            <a:pPr algn="ctr"/>
            <a:endParaRPr lang="en-US" sz="3600" b="1" dirty="0"/>
          </a:p>
          <a:p>
            <a:pPr algn="ctr"/>
            <a:r>
              <a:rPr lang="en-US" sz="3600" b="1" dirty="0"/>
              <a:t>in NLDAS-2:</a:t>
            </a:r>
          </a:p>
          <a:p>
            <a:endParaRPr lang="en-US" sz="3600" b="1" dirty="0"/>
          </a:p>
          <a:p>
            <a:endParaRPr lang="en-US" sz="3600" b="1" dirty="0"/>
          </a:p>
        </p:txBody>
      </p:sp>
    </p:spTree>
    <p:extLst>
      <p:ext uri="{BB962C8B-B14F-4D97-AF65-F5344CB8AC3E}">
        <p14:creationId xmlns:p14="http://schemas.microsoft.com/office/powerpoint/2010/main" val="13916765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17817" y="218120"/>
            <a:ext cx="7966794" cy="954107"/>
          </a:xfrm>
          <a:prstGeom prst="rect">
            <a:avLst/>
          </a:prstGeom>
          <a:noFill/>
        </p:spPr>
        <p:txBody>
          <a:bodyPr wrap="none" rtlCol="0">
            <a:spAutoFit/>
          </a:bodyPr>
          <a:lstStyle/>
          <a:p>
            <a:r>
              <a:rPr lang="en-US" sz="2800" b="1" dirty="0"/>
              <a:t>The gridded map of truncation parameter ‘H’ as</a:t>
            </a:r>
          </a:p>
          <a:p>
            <a:r>
              <a:rPr lang="en-US" sz="2800" b="1" dirty="0"/>
              <a:t> required in spectral approach (based on 1979-2014)</a:t>
            </a:r>
            <a:endParaRPr lang="en-US" sz="2800" b="1" dirty="0"/>
          </a:p>
        </p:txBody>
      </p:sp>
      <p:pic>
        <p:nvPicPr>
          <p:cNvPr id="2" name="Picture 1" descr="OPT_HARMSNUM_RZMC_1979_20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041" y="1172226"/>
            <a:ext cx="7336715" cy="5669280"/>
          </a:xfrm>
          <a:prstGeom prst="rect">
            <a:avLst/>
          </a:prstGeom>
        </p:spPr>
      </p:pic>
    </p:spTree>
    <p:extLst>
      <p:ext uri="{BB962C8B-B14F-4D97-AF65-F5344CB8AC3E}">
        <p14:creationId xmlns:p14="http://schemas.microsoft.com/office/powerpoint/2010/main" val="34151518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96882" y="285834"/>
            <a:ext cx="6200095" cy="523220"/>
          </a:xfrm>
          <a:prstGeom prst="rect">
            <a:avLst/>
          </a:prstGeom>
          <a:noFill/>
        </p:spPr>
        <p:txBody>
          <a:bodyPr wrap="none" rtlCol="0">
            <a:spAutoFit/>
          </a:bodyPr>
          <a:lstStyle/>
          <a:p>
            <a:r>
              <a:rPr lang="en-US" sz="2800" b="1" dirty="0"/>
              <a:t>RMSE between two RZMC </a:t>
            </a:r>
            <a:r>
              <a:rPr lang="en-US" sz="2800" b="1" dirty="0" err="1"/>
              <a:t>climatologies</a:t>
            </a:r>
            <a:r>
              <a:rPr lang="en-US" sz="2800" b="1" dirty="0"/>
              <a:t> </a:t>
            </a:r>
            <a:endParaRPr lang="en-US" sz="2800" b="1" dirty="0"/>
          </a:p>
        </p:txBody>
      </p:sp>
      <p:pic>
        <p:nvPicPr>
          <p:cNvPr id="3" name="Picture 2" descr="SD_NAV_SPECT.png"/>
          <p:cNvPicPr>
            <a:picLocks noChangeAspect="1"/>
          </p:cNvPicPr>
          <p:nvPr/>
        </p:nvPicPr>
        <p:blipFill rotWithShape="1">
          <a:blip r:embed="rId3">
            <a:extLst>
              <a:ext uri="{28A0092B-C50C-407E-A947-70E740481C1C}">
                <a14:useLocalDpi xmlns:a14="http://schemas.microsoft.com/office/drawing/2010/main" val="0"/>
              </a:ext>
            </a:extLst>
          </a:blip>
          <a:srcRect t="7818" b="2675"/>
          <a:stretch/>
        </p:blipFill>
        <p:spPr>
          <a:xfrm>
            <a:off x="1834445" y="914400"/>
            <a:ext cx="8593504" cy="5943600"/>
          </a:xfrm>
          <a:prstGeom prst="rect">
            <a:avLst/>
          </a:prstGeom>
        </p:spPr>
      </p:pic>
    </p:spTree>
    <p:extLst>
      <p:ext uri="{BB962C8B-B14F-4D97-AF65-F5344CB8AC3E}">
        <p14:creationId xmlns:p14="http://schemas.microsoft.com/office/powerpoint/2010/main" val="14667699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17818" y="218120"/>
            <a:ext cx="6744539" cy="954107"/>
          </a:xfrm>
          <a:prstGeom prst="rect">
            <a:avLst/>
          </a:prstGeom>
          <a:noFill/>
        </p:spPr>
        <p:txBody>
          <a:bodyPr wrap="none" rtlCol="0">
            <a:spAutoFit/>
          </a:bodyPr>
          <a:lstStyle/>
          <a:p>
            <a:r>
              <a:rPr lang="en-US" sz="2800" b="1" dirty="0"/>
              <a:t>The two </a:t>
            </a:r>
            <a:r>
              <a:rPr lang="en-US" sz="2800" b="1" dirty="0" err="1"/>
              <a:t>climatologies</a:t>
            </a:r>
            <a:r>
              <a:rPr lang="en-US" sz="2800" b="1" dirty="0"/>
              <a:t> at different </a:t>
            </a:r>
          </a:p>
          <a:p>
            <a:r>
              <a:rPr lang="en-US" sz="2800" b="1" dirty="0"/>
              <a:t>l</a:t>
            </a:r>
            <a:r>
              <a:rPr lang="en-US" sz="2800" b="1" dirty="0"/>
              <a:t>ocations over </a:t>
            </a:r>
            <a:r>
              <a:rPr lang="en-US" sz="2800" b="1" dirty="0"/>
              <a:t>CONUS (based on 1980-2009)</a:t>
            </a:r>
          </a:p>
        </p:txBody>
      </p:sp>
      <p:pic>
        <p:nvPicPr>
          <p:cNvPr id="4" name="Picture 3" descr="Diff_TimeSer_NAV_SPECT_ManyPlaces.png"/>
          <p:cNvPicPr>
            <a:picLocks noChangeAspect="1"/>
          </p:cNvPicPr>
          <p:nvPr/>
        </p:nvPicPr>
        <p:blipFill rotWithShape="1">
          <a:blip r:embed="rId3">
            <a:extLst>
              <a:ext uri="{28A0092B-C50C-407E-A947-70E740481C1C}">
                <a14:useLocalDpi xmlns:a14="http://schemas.microsoft.com/office/drawing/2010/main" val="0"/>
              </a:ext>
            </a:extLst>
          </a:blip>
          <a:srcRect t="4338"/>
          <a:stretch/>
        </p:blipFill>
        <p:spPr>
          <a:xfrm>
            <a:off x="2539999" y="1172226"/>
            <a:ext cx="7691718" cy="5685774"/>
          </a:xfrm>
          <a:prstGeom prst="rect">
            <a:avLst/>
          </a:prstGeom>
        </p:spPr>
      </p:pic>
    </p:spTree>
    <p:extLst>
      <p:ext uri="{BB962C8B-B14F-4D97-AF65-F5344CB8AC3E}">
        <p14:creationId xmlns:p14="http://schemas.microsoft.com/office/powerpoint/2010/main" val="12590591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31648" y="565666"/>
            <a:ext cx="1917600" cy="369332"/>
          </a:xfrm>
          <a:prstGeom prst="rect">
            <a:avLst/>
          </a:prstGeom>
          <a:noFill/>
        </p:spPr>
        <p:txBody>
          <a:bodyPr wrap="none" rtlCol="0">
            <a:spAutoFit/>
          </a:bodyPr>
          <a:lstStyle/>
          <a:p>
            <a:r>
              <a:rPr lang="en-US" b="1" u="sng" dirty="0"/>
              <a:t>Spectral approach</a:t>
            </a:r>
            <a:endParaRPr lang="en-US" b="1" u="sng" dirty="0"/>
          </a:p>
        </p:txBody>
      </p:sp>
      <p:sp>
        <p:nvSpPr>
          <p:cNvPr id="8" name="TextBox 7"/>
          <p:cNvSpPr txBox="1"/>
          <p:nvPr/>
        </p:nvSpPr>
        <p:spPr>
          <a:xfrm>
            <a:off x="7551853" y="562354"/>
            <a:ext cx="1851789" cy="369332"/>
          </a:xfrm>
          <a:prstGeom prst="rect">
            <a:avLst/>
          </a:prstGeom>
          <a:noFill/>
        </p:spPr>
        <p:txBody>
          <a:bodyPr wrap="none" rtlCol="0">
            <a:spAutoFit/>
          </a:bodyPr>
          <a:lstStyle/>
          <a:p>
            <a:r>
              <a:rPr lang="en-US" b="1" u="sng" dirty="0"/>
              <a:t>Simple Averaging</a:t>
            </a:r>
            <a:endParaRPr lang="en-US" b="1" u="sng" dirty="0"/>
          </a:p>
        </p:txBody>
      </p:sp>
      <p:pic>
        <p:nvPicPr>
          <p:cNvPr id="4" name="Picture 3" descr="Year_2013_Diff_AVG_StdAnom_36yrs_30eyars_SPECT_WEEK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14400"/>
            <a:ext cx="4592782" cy="5943600"/>
          </a:xfrm>
          <a:prstGeom prst="rect">
            <a:avLst/>
          </a:prstGeom>
        </p:spPr>
      </p:pic>
      <p:pic>
        <p:nvPicPr>
          <p:cNvPr id="5" name="Picture 4" descr="Year_2013_Diff_AVG_StdAnom_36yrs_30eyars_WEEKLY.png"/>
          <p:cNvPicPr>
            <a:picLocks noChangeAspect="1"/>
          </p:cNvPicPr>
          <p:nvPr/>
        </p:nvPicPr>
        <p:blipFill rotWithShape="1">
          <a:blip r:embed="rId4">
            <a:extLst>
              <a:ext uri="{28A0092B-C50C-407E-A947-70E740481C1C}">
                <a14:useLocalDpi xmlns:a14="http://schemas.microsoft.com/office/drawing/2010/main" val="0"/>
              </a:ext>
            </a:extLst>
          </a:blip>
          <a:srcRect l="3501"/>
          <a:stretch/>
        </p:blipFill>
        <p:spPr>
          <a:xfrm>
            <a:off x="6170785" y="914400"/>
            <a:ext cx="4431989" cy="5943600"/>
          </a:xfrm>
          <a:prstGeom prst="rect">
            <a:avLst/>
          </a:prstGeom>
        </p:spPr>
      </p:pic>
      <p:sp>
        <p:nvSpPr>
          <p:cNvPr id="11" name="TextBox 10"/>
          <p:cNvSpPr txBox="1"/>
          <p:nvPr/>
        </p:nvSpPr>
        <p:spPr>
          <a:xfrm>
            <a:off x="2931648" y="565666"/>
            <a:ext cx="1917600" cy="369332"/>
          </a:xfrm>
          <a:prstGeom prst="rect">
            <a:avLst/>
          </a:prstGeom>
          <a:noFill/>
        </p:spPr>
        <p:txBody>
          <a:bodyPr wrap="none" rtlCol="0">
            <a:spAutoFit/>
          </a:bodyPr>
          <a:lstStyle/>
          <a:p>
            <a:r>
              <a:rPr lang="en-US" b="1" u="sng" dirty="0">
                <a:ln>
                  <a:solidFill>
                    <a:srgbClr val="0000FF"/>
                  </a:solidFill>
                </a:ln>
                <a:solidFill>
                  <a:srgbClr val="0000FF"/>
                </a:solidFill>
              </a:rPr>
              <a:t>Spectral approach</a:t>
            </a:r>
            <a:endParaRPr lang="en-US" b="1" u="sng" dirty="0">
              <a:ln>
                <a:solidFill>
                  <a:srgbClr val="0000FF"/>
                </a:solidFill>
              </a:ln>
              <a:solidFill>
                <a:srgbClr val="0000FF"/>
              </a:solidFill>
            </a:endParaRPr>
          </a:p>
        </p:txBody>
      </p:sp>
      <p:sp>
        <p:nvSpPr>
          <p:cNvPr id="12" name="TextBox 11"/>
          <p:cNvSpPr txBox="1"/>
          <p:nvPr/>
        </p:nvSpPr>
        <p:spPr>
          <a:xfrm>
            <a:off x="7551853" y="562354"/>
            <a:ext cx="1851789" cy="369332"/>
          </a:xfrm>
          <a:prstGeom prst="rect">
            <a:avLst/>
          </a:prstGeom>
          <a:noFill/>
        </p:spPr>
        <p:txBody>
          <a:bodyPr wrap="none" rtlCol="0">
            <a:spAutoFit/>
          </a:bodyPr>
          <a:lstStyle/>
          <a:p>
            <a:r>
              <a:rPr lang="en-US" b="1" u="sng" dirty="0">
                <a:ln>
                  <a:solidFill>
                    <a:srgbClr val="FF0000"/>
                  </a:solidFill>
                </a:ln>
                <a:solidFill>
                  <a:srgbClr val="FF0000"/>
                </a:solidFill>
              </a:rPr>
              <a:t>Simple Averaging</a:t>
            </a:r>
            <a:endParaRPr lang="en-US" b="1" u="sng" dirty="0">
              <a:ln>
                <a:solidFill>
                  <a:srgbClr val="FF0000"/>
                </a:solidFill>
              </a:ln>
              <a:solidFill>
                <a:srgbClr val="FF0000"/>
              </a:solidFill>
            </a:endParaRPr>
          </a:p>
        </p:txBody>
      </p:sp>
      <p:sp>
        <p:nvSpPr>
          <p:cNvPr id="13" name="TextBox 12"/>
          <p:cNvSpPr txBox="1"/>
          <p:nvPr/>
        </p:nvSpPr>
        <p:spPr>
          <a:xfrm>
            <a:off x="1943094" y="-115754"/>
            <a:ext cx="8114120" cy="830997"/>
          </a:xfrm>
          <a:prstGeom prst="rect">
            <a:avLst/>
          </a:prstGeom>
          <a:noFill/>
        </p:spPr>
        <p:txBody>
          <a:bodyPr wrap="none" rtlCol="0">
            <a:spAutoFit/>
          </a:bodyPr>
          <a:lstStyle/>
          <a:p>
            <a:r>
              <a:rPr lang="en-US" sz="2400" b="1" dirty="0"/>
              <a:t>Differences in </a:t>
            </a:r>
            <a:r>
              <a:rPr lang="en-US" sz="2400" b="1" dirty="0">
                <a:solidFill>
                  <a:srgbClr val="FF0000"/>
                </a:solidFill>
              </a:rPr>
              <a:t>standard</a:t>
            </a:r>
            <a:r>
              <a:rPr lang="en-US" sz="2400" b="1" u="sng" dirty="0">
                <a:solidFill>
                  <a:srgbClr val="0070C0"/>
                </a:solidFill>
              </a:rPr>
              <a:t>ized</a:t>
            </a:r>
            <a:r>
              <a:rPr lang="en-US" sz="2400" b="1" dirty="0"/>
              <a:t> anomalies (</a:t>
            </a:r>
            <a:r>
              <a:rPr lang="en-US" sz="2400" b="1" baseline="-15000" dirty="0"/>
              <a:t>*</a:t>
            </a:r>
            <a:r>
              <a:rPr lang="en-US" sz="2400" b="1" dirty="0"/>
              <a:t>5) computed based </a:t>
            </a:r>
          </a:p>
          <a:p>
            <a:r>
              <a:rPr lang="en-US" sz="2400" b="1" dirty="0"/>
              <a:t>on 30-year (1980-2009) and 36-year (1979-2014) </a:t>
            </a:r>
            <a:r>
              <a:rPr lang="en-US" sz="2400" b="1" dirty="0" err="1"/>
              <a:t>climatologies</a:t>
            </a:r>
            <a:endParaRPr lang="en-US" sz="2800" b="1" dirty="0"/>
          </a:p>
        </p:txBody>
      </p:sp>
    </p:spTree>
    <p:extLst>
      <p:ext uri="{BB962C8B-B14F-4D97-AF65-F5344CB8AC3E}">
        <p14:creationId xmlns:p14="http://schemas.microsoft.com/office/powerpoint/2010/main" val="39667273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3824832" y="248881"/>
            <a:ext cx="578983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b="1" dirty="0">
                <a:latin typeface="Arial" charset="0"/>
              </a:rPr>
              <a:t>Summary</a:t>
            </a:r>
            <a:endParaRPr lang="en-US" sz="3200" b="1" dirty="0">
              <a:latin typeface="Arial" charset="0"/>
            </a:endParaRPr>
          </a:p>
        </p:txBody>
      </p:sp>
      <p:sp>
        <p:nvSpPr>
          <p:cNvPr id="37891" name="TextBox 4"/>
          <p:cNvSpPr txBox="1">
            <a:spLocks noChangeArrowheads="1"/>
          </p:cNvSpPr>
          <p:nvPr/>
        </p:nvSpPr>
        <p:spPr bwMode="auto">
          <a:xfrm>
            <a:off x="1905001" y="1190626"/>
            <a:ext cx="866134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Wingdings" charset="0"/>
              <a:buChar char="ü"/>
            </a:pPr>
            <a:r>
              <a:rPr lang="en-US" dirty="0"/>
              <a:t>Spectral Method estimates </a:t>
            </a:r>
            <a:r>
              <a:rPr lang="en-US" dirty="0"/>
              <a:t>climatology </a:t>
            </a:r>
            <a:r>
              <a:rPr lang="en-US" dirty="0"/>
              <a:t>with</a:t>
            </a:r>
          </a:p>
          <a:p>
            <a:r>
              <a:rPr lang="en-US" dirty="0"/>
              <a:t>   2H+1 parameters, while the Simple Averaging requires </a:t>
            </a:r>
            <a:r>
              <a:rPr lang="en-US" u="sng" dirty="0"/>
              <a:t>365 </a:t>
            </a:r>
            <a:endParaRPr lang="en-US" u="sng" dirty="0"/>
          </a:p>
          <a:p>
            <a:r>
              <a:rPr lang="en-US" dirty="0"/>
              <a:t> </a:t>
            </a:r>
            <a:r>
              <a:rPr lang="en-US" dirty="0"/>
              <a:t>  </a:t>
            </a:r>
            <a:r>
              <a:rPr lang="en-US" u="sng" dirty="0"/>
              <a:t>independent parameters</a:t>
            </a:r>
            <a:r>
              <a:rPr lang="en-US" dirty="0"/>
              <a:t> </a:t>
            </a:r>
            <a:r>
              <a:rPr lang="en-US" dirty="0"/>
              <a:t>for daily and 12 </a:t>
            </a:r>
            <a:r>
              <a:rPr lang="en-US" dirty="0"/>
              <a:t>independent parameters </a:t>
            </a:r>
          </a:p>
          <a:p>
            <a:r>
              <a:rPr lang="en-US" dirty="0"/>
              <a:t> </a:t>
            </a:r>
            <a:r>
              <a:rPr lang="en-US" dirty="0"/>
              <a:t>  for </a:t>
            </a:r>
            <a:r>
              <a:rPr lang="en-US" dirty="0"/>
              <a:t>monthly climatology.</a:t>
            </a:r>
          </a:p>
          <a:p>
            <a:pPr>
              <a:buFont typeface="Wingdings" charset="0"/>
              <a:buChar char="ü"/>
            </a:pPr>
            <a:endParaRPr lang="en-US" dirty="0"/>
          </a:p>
          <a:p>
            <a:pPr>
              <a:buFont typeface="Wingdings" charset="0"/>
              <a:buChar char="ü"/>
            </a:pPr>
            <a:r>
              <a:rPr lang="en-US" dirty="0"/>
              <a:t>Spectral method is far-less sensitive to leap years and missing data.</a:t>
            </a:r>
          </a:p>
          <a:p>
            <a:pPr>
              <a:buFont typeface="Wingdings" charset="0"/>
              <a:buChar char="ü"/>
            </a:pPr>
            <a:endParaRPr lang="en-US" dirty="0"/>
          </a:p>
          <a:p>
            <a:pPr>
              <a:buFont typeface="Wingdings" charset="0"/>
              <a:buChar char="ü"/>
            </a:pPr>
            <a:r>
              <a:rPr lang="en-US" dirty="0"/>
              <a:t>The cross validation error calculations show Spectral Method </a:t>
            </a:r>
          </a:p>
          <a:p>
            <a:r>
              <a:rPr lang="en-US" dirty="0"/>
              <a:t>   represents independent data with less mean square error.</a:t>
            </a:r>
          </a:p>
          <a:p>
            <a:pPr>
              <a:buFont typeface="Wingdings" charset="0"/>
              <a:buChar char="ü"/>
            </a:pPr>
            <a:endParaRPr lang="en-US" dirty="0"/>
          </a:p>
          <a:p>
            <a:pPr>
              <a:buFont typeface="Wingdings" charset="0"/>
              <a:buChar char="ü"/>
            </a:pPr>
            <a:r>
              <a:rPr lang="en-US" dirty="0"/>
              <a:t>Spectral Method is ideal for smaller datasets.</a:t>
            </a:r>
          </a:p>
          <a:p>
            <a:pPr>
              <a:buFont typeface="Wingdings" charset="0"/>
              <a:buChar char="ü"/>
            </a:pPr>
            <a:endParaRPr lang="en-US" dirty="0"/>
          </a:p>
          <a:p>
            <a:pPr>
              <a:buFont typeface="Wingdings" charset="0"/>
              <a:buChar char="ü"/>
            </a:pPr>
            <a:r>
              <a:rPr lang="en-US" dirty="0"/>
              <a:t>Spectral </a:t>
            </a:r>
            <a:r>
              <a:rPr lang="en-US" dirty="0"/>
              <a:t>Method is useful for hypotheses testing.</a:t>
            </a:r>
          </a:p>
        </p:txBody>
      </p:sp>
    </p:spTree>
    <p:extLst>
      <p:ext uri="{BB962C8B-B14F-4D97-AF65-F5344CB8AC3E}">
        <p14:creationId xmlns:p14="http://schemas.microsoft.com/office/powerpoint/2010/main" val="3430815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2844422" y="263824"/>
            <a:ext cx="578983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b="1" dirty="0">
                <a:latin typeface="Arial" charset="0"/>
              </a:rPr>
              <a:t>Future Work</a:t>
            </a:r>
            <a:endParaRPr lang="en-US" sz="3200" b="1" dirty="0">
              <a:latin typeface="Arial" charset="0"/>
            </a:endParaRPr>
          </a:p>
        </p:txBody>
      </p:sp>
      <p:sp>
        <p:nvSpPr>
          <p:cNvPr id="37891" name="TextBox 4"/>
          <p:cNvSpPr txBox="1">
            <a:spLocks noChangeArrowheads="1"/>
          </p:cNvSpPr>
          <p:nvPr/>
        </p:nvSpPr>
        <p:spPr bwMode="auto">
          <a:xfrm>
            <a:off x="1905001" y="1190625"/>
            <a:ext cx="864476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Wingdings" charset="0"/>
              <a:buChar char="ü"/>
            </a:pPr>
            <a:r>
              <a:rPr lang="en-US" dirty="0"/>
              <a:t>Extend the Spectral Method based climatology estimations to </a:t>
            </a:r>
          </a:p>
          <a:p>
            <a:r>
              <a:rPr lang="en-US" dirty="0"/>
              <a:t> </a:t>
            </a:r>
            <a:r>
              <a:rPr lang="en-US" dirty="0"/>
              <a:t>   total column moistures, Runoff and Evapotranspiration and apply</a:t>
            </a:r>
          </a:p>
          <a:p>
            <a:r>
              <a:rPr lang="en-US" dirty="0"/>
              <a:t> </a:t>
            </a:r>
            <a:r>
              <a:rPr lang="en-US" dirty="0"/>
              <a:t>   the method to update the NLDAS drought monitor </a:t>
            </a:r>
            <a:endParaRPr lang="en-US" dirty="0"/>
          </a:p>
          <a:p>
            <a:pPr>
              <a:buFont typeface="Wingdings" charset="0"/>
              <a:buChar char="ü"/>
            </a:pPr>
            <a:endParaRPr lang="en-US" dirty="0"/>
          </a:p>
          <a:p>
            <a:pPr>
              <a:buFont typeface="Wingdings" charset="0"/>
              <a:buChar char="ü"/>
            </a:pPr>
            <a:r>
              <a:rPr lang="en-US" dirty="0"/>
              <a:t>Estimate the required number of optimal parameters based on</a:t>
            </a:r>
          </a:p>
          <a:p>
            <a:r>
              <a:rPr lang="en-US" dirty="0"/>
              <a:t> </a:t>
            </a:r>
            <a:r>
              <a:rPr lang="en-US" dirty="0"/>
              <a:t>  cross-validation errors over seasonal time-scales and area averages</a:t>
            </a:r>
            <a:endParaRPr lang="en-US" dirty="0"/>
          </a:p>
          <a:p>
            <a:pPr>
              <a:buFont typeface="Wingdings" charset="0"/>
              <a:buChar char="ü"/>
            </a:pPr>
            <a:endParaRPr lang="en-US" dirty="0"/>
          </a:p>
          <a:p>
            <a:pPr>
              <a:buFont typeface="Wingdings" charset="0"/>
              <a:buChar char="ü"/>
            </a:pPr>
            <a:r>
              <a:rPr lang="en-US" dirty="0"/>
              <a:t>Extend the new optimal estimation based climatology based </a:t>
            </a:r>
          </a:p>
          <a:p>
            <a:r>
              <a:rPr lang="en-US" dirty="0"/>
              <a:t> </a:t>
            </a:r>
            <a:r>
              <a:rPr lang="en-US" dirty="0"/>
              <a:t>   estimations to the other participating LSMs in NLDAS</a:t>
            </a:r>
          </a:p>
        </p:txBody>
      </p:sp>
    </p:spTree>
    <p:extLst>
      <p:ext uri="{BB962C8B-B14F-4D97-AF65-F5344CB8AC3E}">
        <p14:creationId xmlns:p14="http://schemas.microsoft.com/office/powerpoint/2010/main" val="626898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756" y="1471436"/>
            <a:ext cx="10515600" cy="1325563"/>
          </a:xfrm>
        </p:spPr>
        <p:txBody>
          <a:bodyPr/>
          <a:lstStyle/>
          <a:p>
            <a:pPr algn="ctr"/>
            <a:r>
              <a:rPr lang="en-US" sz="6000" b="1" dirty="0"/>
              <a:t>What is NLDAS?</a:t>
            </a:r>
          </a:p>
        </p:txBody>
      </p:sp>
    </p:spTree>
    <p:extLst>
      <p:ext uri="{BB962C8B-B14F-4D97-AF65-F5344CB8AC3E}">
        <p14:creationId xmlns:p14="http://schemas.microsoft.com/office/powerpoint/2010/main" val="3065624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752600" y="228600"/>
            <a:ext cx="8686800" cy="1077218"/>
          </a:xfrm>
          <a:prstGeom prst="rect">
            <a:avLst/>
          </a:prstGeom>
          <a:noFill/>
          <a:ln w="9525">
            <a:noFill/>
            <a:miter lim="800000"/>
            <a:headEnd/>
            <a:tailEnd/>
          </a:ln>
        </p:spPr>
        <p:txBody>
          <a:bodyPr wrap="square" anchor="t" anchorCtr="0">
            <a:prstTxWarp prst="textNoShape">
              <a:avLst/>
            </a:prstTxWarp>
            <a:normAutofit/>
          </a:bodyPr>
          <a:lstStyle/>
          <a:p>
            <a:pPr algn="ctr"/>
            <a:r>
              <a:rPr lang="en-GB" sz="3200" b="1" i="1" dirty="0">
                <a:solidFill>
                  <a:srgbClr val="000000"/>
                </a:solidFill>
                <a:latin typeface="Verdana" charset="0"/>
                <a:ea typeface="Arial Unicode MS" pitchFamily="34" charset="-128"/>
                <a:cs typeface="Arial Unicode MS" pitchFamily="34" charset="-128"/>
              </a:rPr>
              <a:t>North American Land Data Assimilation System (NLDAS)</a:t>
            </a:r>
            <a:endParaRPr lang="en-US" sz="3200" b="1" i="1" dirty="0">
              <a:solidFill>
                <a:srgbClr val="000000"/>
              </a:solidFill>
              <a:latin typeface="Verdana" charset="0"/>
              <a:ea typeface="Arial Unicode MS" pitchFamily="34" charset="-128"/>
              <a:cs typeface="Arial Unicode MS" pitchFamily="34" charset="-128"/>
            </a:endParaRPr>
          </a:p>
        </p:txBody>
      </p:sp>
      <p:sp>
        <p:nvSpPr>
          <p:cNvPr id="16" name="Rectangle 5"/>
          <p:cNvSpPr>
            <a:spLocks noChangeArrowheads="1"/>
          </p:cNvSpPr>
          <p:nvPr/>
        </p:nvSpPr>
        <p:spPr bwMode="auto">
          <a:xfrm>
            <a:off x="1752598" y="1371599"/>
            <a:ext cx="8686800" cy="1305102"/>
          </a:xfrm>
          <a:prstGeom prst="rect">
            <a:avLst/>
          </a:prstGeom>
          <a:noFill/>
          <a:ln w="9525">
            <a:noFill/>
            <a:miter lim="800000"/>
            <a:headEnd/>
            <a:tailEnd/>
          </a:ln>
        </p:spPr>
        <p:txBody>
          <a:bodyPr wrap="square" lIns="90000" tIns="46800" rIns="90000" bIns="46800">
            <a:prstTxWarp prst="textNoShape">
              <a:avLst/>
            </a:prstTxWarp>
            <a:spAutoFit/>
          </a:bodyPr>
          <a:lstStyle/>
          <a:p>
            <a:pPr marL="283464" indent="-283464" eaLnBrk="0" hangingPunct="0">
              <a:spcAft>
                <a:spcPts val="800"/>
              </a:spcAft>
              <a:defRPr/>
            </a:pPr>
            <a:r>
              <a:rPr lang="en-US" sz="2400" dirty="0">
                <a:solidFill>
                  <a:srgbClr val="000000"/>
                </a:solidFill>
                <a:latin typeface="Verdana"/>
                <a:cs typeface="Verdana"/>
              </a:rPr>
              <a:t>•</a:t>
            </a:r>
            <a:r>
              <a:rPr lang="en-US" sz="2400" dirty="0">
                <a:latin typeface="Verdana"/>
                <a:cs typeface="Verdana"/>
              </a:rPr>
              <a:t> </a:t>
            </a:r>
            <a:r>
              <a:rPr lang="en-US" sz="2400" dirty="0">
                <a:solidFill>
                  <a:srgbClr val="000000"/>
                </a:solidFill>
                <a:latin typeface="Verdana"/>
                <a:cs typeface="Verdana"/>
              </a:rPr>
              <a:t>Multi-land-modeling &amp; land data assimilation system.</a:t>
            </a:r>
            <a:endParaRPr lang="en-US" sz="2400" dirty="0">
              <a:solidFill>
                <a:srgbClr val="000000"/>
              </a:solidFill>
              <a:latin typeface="Verdana"/>
              <a:cs typeface="Verdana"/>
            </a:endParaRPr>
          </a:p>
          <a:p>
            <a:pPr marL="283464" indent="-283464" eaLnBrk="0" hangingPunct="0">
              <a:spcAft>
                <a:spcPts val="800"/>
              </a:spcAft>
              <a:defRPr/>
            </a:pPr>
            <a:r>
              <a:rPr lang="en-US" sz="2400" dirty="0">
                <a:solidFill>
                  <a:srgbClr val="000000"/>
                </a:solidFill>
                <a:latin typeface="Verdana"/>
                <a:cs typeface="Verdana"/>
              </a:rPr>
              <a:t>• </a:t>
            </a:r>
            <a:r>
              <a:rPr lang="en-US" sz="2400" dirty="0">
                <a:solidFill>
                  <a:srgbClr val="000000"/>
                </a:solidFill>
                <a:latin typeface="Verdana"/>
                <a:cs typeface="Verdana"/>
              </a:rPr>
              <a:t>U</a:t>
            </a:r>
            <a:r>
              <a:rPr lang="en-US" sz="2400" dirty="0">
                <a:solidFill>
                  <a:srgbClr val="000000"/>
                </a:solidFill>
                <a:latin typeface="Verdana"/>
                <a:cs typeface="Verdana"/>
              </a:rPr>
              <a:t>ncoupled land model runs driven </a:t>
            </a:r>
            <a:r>
              <a:rPr lang="en-US" sz="2400" dirty="0">
                <a:solidFill>
                  <a:srgbClr val="000000"/>
                </a:solidFill>
                <a:latin typeface="Verdana"/>
                <a:cs typeface="Verdana"/>
              </a:rPr>
              <a:t>by atmospheric forcing </a:t>
            </a:r>
            <a:r>
              <a:rPr lang="en-US" sz="2400" dirty="0">
                <a:solidFill>
                  <a:srgbClr val="000000"/>
                </a:solidFill>
                <a:latin typeface="Verdana"/>
                <a:cs typeface="Verdana"/>
              </a:rPr>
              <a:t>using </a:t>
            </a:r>
            <a:r>
              <a:rPr lang="en-US" sz="2400" dirty="0">
                <a:solidFill>
                  <a:srgbClr val="000000"/>
                </a:solidFill>
                <a:latin typeface="Verdana"/>
                <a:cs typeface="Verdana"/>
              </a:rPr>
              <a:t>surface meteorology data </a:t>
            </a:r>
            <a:r>
              <a:rPr lang="en-US" sz="2400" dirty="0">
                <a:solidFill>
                  <a:srgbClr val="000000"/>
                </a:solidFill>
                <a:latin typeface="Verdana"/>
                <a:cs typeface="Verdana"/>
              </a:rPr>
              <a:t>sets.</a:t>
            </a:r>
            <a:endParaRPr lang="en-US" sz="2400" dirty="0">
              <a:solidFill>
                <a:srgbClr val="000000"/>
              </a:solidFill>
              <a:latin typeface="Verdana"/>
              <a:cs typeface="Verdana"/>
            </a:endParaRPr>
          </a:p>
        </p:txBody>
      </p:sp>
      <p:pic>
        <p:nvPicPr>
          <p:cNvPr id="20" name="Picture 19" descr="NLDAS-logo.jpg"/>
          <p:cNvPicPr>
            <a:picLocks/>
          </p:cNvPicPr>
          <p:nvPr/>
        </p:nvPicPr>
        <p:blipFill>
          <a:blip r:embed="rId2">
            <a:extLst>
              <a:ext uri="{28A0092B-C50C-407E-A947-70E740481C1C}">
                <a14:useLocalDpi xmlns:a14="http://schemas.microsoft.com/office/drawing/2010/main" val="0"/>
              </a:ext>
            </a:extLst>
          </a:blip>
          <a:stretch>
            <a:fillRect/>
          </a:stretch>
        </p:blipFill>
        <p:spPr>
          <a:xfrm>
            <a:off x="7696200" y="3200400"/>
            <a:ext cx="2514600" cy="3200400"/>
          </a:xfrm>
          <a:prstGeom prst="rect">
            <a:avLst/>
          </a:prstGeom>
        </p:spPr>
      </p:pic>
      <p:sp>
        <p:nvSpPr>
          <p:cNvPr id="21" name="Rectangle 20"/>
          <p:cNvSpPr/>
          <p:nvPr/>
        </p:nvSpPr>
        <p:spPr>
          <a:xfrm>
            <a:off x="1752598" y="3148216"/>
            <a:ext cx="6400800" cy="3354765"/>
          </a:xfrm>
          <a:prstGeom prst="rect">
            <a:avLst/>
          </a:prstGeom>
        </p:spPr>
        <p:txBody>
          <a:bodyPr wrap="square">
            <a:spAutoFit/>
          </a:bodyPr>
          <a:lstStyle/>
          <a:p>
            <a:pPr marL="283464" indent="-283464" eaLnBrk="0" hangingPunct="0">
              <a:spcAft>
                <a:spcPts val="800"/>
              </a:spcAft>
              <a:defRPr/>
            </a:pPr>
            <a:r>
              <a:rPr lang="en-US" sz="2400" dirty="0">
                <a:solidFill>
                  <a:srgbClr val="000000"/>
                </a:solidFill>
                <a:latin typeface="Verdana"/>
                <a:cs typeface="Verdana"/>
              </a:rPr>
              <a:t>• </a:t>
            </a:r>
            <a:r>
              <a:rPr lang="en-US" sz="2400" dirty="0">
                <a:latin typeface="Verdana"/>
                <a:cs typeface="Verdana"/>
              </a:rPr>
              <a:t>Land model output of water and energy budgets</a:t>
            </a:r>
            <a:r>
              <a:rPr lang="en-US" sz="2400" dirty="0">
                <a:latin typeface="Verdana" charset="0"/>
              </a:rPr>
              <a:t>.</a:t>
            </a:r>
          </a:p>
          <a:p>
            <a:pPr marL="283464" indent="-283464" eaLnBrk="0" hangingPunct="0">
              <a:spcAft>
                <a:spcPts val="800"/>
              </a:spcAft>
              <a:defRPr/>
            </a:pPr>
            <a:r>
              <a:rPr lang="en-US" sz="2400" dirty="0">
                <a:solidFill>
                  <a:srgbClr val="000000"/>
                </a:solidFill>
                <a:latin typeface="Verdana"/>
                <a:cs typeface="Verdana"/>
              </a:rPr>
              <a:t>• 30-year </a:t>
            </a:r>
            <a:r>
              <a:rPr lang="en-US" sz="2400" dirty="0">
                <a:latin typeface="Verdana" charset="0"/>
              </a:rPr>
              <a:t>land model runs provide </a:t>
            </a:r>
            <a:r>
              <a:rPr lang="en-US" sz="2400" b="1" dirty="0">
                <a:latin typeface="Verdana" charset="0"/>
              </a:rPr>
              <a:t>climatology</a:t>
            </a:r>
            <a:r>
              <a:rPr lang="en-US" sz="2400" dirty="0">
                <a:latin typeface="Verdana" charset="0"/>
              </a:rPr>
              <a:t>.</a:t>
            </a:r>
          </a:p>
          <a:p>
            <a:pPr marL="283464" indent="-283464" eaLnBrk="0" hangingPunct="0">
              <a:spcAft>
                <a:spcPts val="800"/>
              </a:spcAft>
              <a:defRPr/>
            </a:pPr>
            <a:r>
              <a:rPr lang="en-US" sz="2400" dirty="0">
                <a:solidFill>
                  <a:srgbClr val="000000"/>
                </a:solidFill>
                <a:latin typeface="Verdana"/>
                <a:cs typeface="Verdana"/>
              </a:rPr>
              <a:t>• </a:t>
            </a:r>
            <a:r>
              <a:rPr lang="en-US" sz="2400" b="1" dirty="0">
                <a:latin typeface="Verdana" charset="0"/>
              </a:rPr>
              <a:t>Anomalies</a:t>
            </a:r>
            <a:r>
              <a:rPr lang="en-US" sz="2400" dirty="0">
                <a:latin typeface="Verdana" charset="0"/>
              </a:rPr>
              <a:t> </a:t>
            </a:r>
            <a:r>
              <a:rPr lang="en-US" sz="2400" dirty="0">
                <a:latin typeface="Verdana" charset="0"/>
              </a:rPr>
              <a:t>used for </a:t>
            </a:r>
            <a:r>
              <a:rPr lang="en-US" sz="2400" b="1" dirty="0">
                <a:latin typeface="Verdana" charset="0"/>
              </a:rPr>
              <a:t>drought monitoring</a:t>
            </a:r>
            <a:r>
              <a:rPr lang="en-US" sz="2400" dirty="0">
                <a:latin typeface="Verdana" charset="0"/>
              </a:rPr>
              <a:t>.</a:t>
            </a:r>
          </a:p>
          <a:p>
            <a:pPr marL="283464" indent="-283464" eaLnBrk="0" hangingPunct="0">
              <a:spcAft>
                <a:spcPts val="800"/>
              </a:spcAft>
              <a:defRPr/>
            </a:pPr>
            <a:r>
              <a:rPr lang="en-US" sz="2400" dirty="0">
                <a:solidFill>
                  <a:srgbClr val="000000"/>
                </a:solidFill>
                <a:latin typeface="Verdana"/>
                <a:cs typeface="Verdana"/>
              </a:rPr>
              <a:t>• Multi-institute collaboration (NCEP, OHD, NASA, Princeton, Univ. </a:t>
            </a:r>
            <a:r>
              <a:rPr lang="en-US" sz="2400" dirty="0">
                <a:solidFill>
                  <a:srgbClr val="000000"/>
                </a:solidFill>
                <a:latin typeface="Verdana"/>
                <a:cs typeface="Verdana"/>
              </a:rPr>
              <a:t>Wash.)</a:t>
            </a:r>
            <a:r>
              <a:rPr lang="en-US" sz="2400" dirty="0">
                <a:solidFill>
                  <a:srgbClr val="000000"/>
                </a:solidFill>
                <a:latin typeface="Verdana"/>
                <a:cs typeface="Verdana"/>
              </a:rPr>
              <a:t>.</a:t>
            </a:r>
            <a:endParaRPr lang="en-GB" sz="2400" dirty="0">
              <a:latin typeface="Verdana" charset="0"/>
            </a:endParaRPr>
          </a:p>
        </p:txBody>
      </p:sp>
      <p:sp>
        <p:nvSpPr>
          <p:cNvPr id="22" name="Rectangle 21"/>
          <p:cNvSpPr/>
          <p:nvPr/>
        </p:nvSpPr>
        <p:spPr>
          <a:xfrm>
            <a:off x="1752598" y="2681627"/>
            <a:ext cx="8686800" cy="461665"/>
          </a:xfrm>
          <a:prstGeom prst="rect">
            <a:avLst/>
          </a:prstGeom>
        </p:spPr>
        <p:txBody>
          <a:bodyPr wrap="square">
            <a:spAutoFit/>
          </a:bodyPr>
          <a:lstStyle/>
          <a:p>
            <a:pPr marL="283464" indent="-283464" eaLnBrk="0" hangingPunct="0">
              <a:spcAft>
                <a:spcPts val="800"/>
              </a:spcAft>
              <a:defRPr/>
            </a:pPr>
            <a:r>
              <a:rPr lang="en-US" sz="2400" dirty="0">
                <a:solidFill>
                  <a:srgbClr val="000000"/>
                </a:solidFill>
                <a:latin typeface="Verdana"/>
                <a:cs typeface="Verdana"/>
              </a:rPr>
              <a:t>• Long-term retrospective and near real-time runs.</a:t>
            </a:r>
          </a:p>
        </p:txBody>
      </p:sp>
    </p:spTree>
    <p:extLst>
      <p:ext uri="{BB962C8B-B14F-4D97-AF65-F5344CB8AC3E}">
        <p14:creationId xmlns:p14="http://schemas.microsoft.com/office/powerpoint/2010/main" val="440545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28978" y="49756"/>
            <a:ext cx="11311466" cy="913070"/>
          </a:xfrm>
          <a:prstGeom prst="rect">
            <a:avLst/>
          </a:prstGeom>
          <a:noFill/>
          <a:ln w="9525">
            <a:noFill/>
            <a:miter lim="800000"/>
            <a:headEnd/>
            <a:tailEnd/>
          </a:ln>
        </p:spPr>
        <p:txBody>
          <a:bodyPr wrap="square" anchor="t" anchorCtr="0">
            <a:prstTxWarp prst="textNoShape">
              <a:avLst/>
            </a:prstTxWarp>
            <a:spAutoFit/>
          </a:bodyPr>
          <a:lstStyle/>
          <a:p>
            <a:pPr algn="ctr">
              <a:lnSpc>
                <a:spcPts val="3200"/>
              </a:lnSpc>
            </a:pPr>
            <a:r>
              <a:rPr lang="en-GB" sz="3600" b="1" i="1" dirty="0">
                <a:solidFill>
                  <a:srgbClr val="000000"/>
                </a:solidFill>
                <a:latin typeface="Verdana" charset="0"/>
                <a:ea typeface="Arial Unicode MS" pitchFamily="34" charset="-128"/>
                <a:cs typeface="Arial Unicode MS" pitchFamily="34" charset="-128"/>
              </a:rPr>
              <a:t>NLDAS:  </a:t>
            </a:r>
            <a:r>
              <a:rPr lang="en-GB" sz="3600" b="1" i="1" dirty="0" smtClean="0">
                <a:solidFill>
                  <a:srgbClr val="000000"/>
                </a:solidFill>
                <a:latin typeface="Verdana" charset="0"/>
                <a:ea typeface="Arial Unicode MS" pitchFamily="34" charset="-128"/>
                <a:cs typeface="Arial Unicode MS" pitchFamily="34" charset="-128"/>
              </a:rPr>
              <a:t>Applies Four Land Models</a:t>
            </a:r>
          </a:p>
          <a:p>
            <a:pPr algn="ctr">
              <a:lnSpc>
                <a:spcPts val="3200"/>
              </a:lnSpc>
            </a:pPr>
            <a:r>
              <a:rPr lang="en-GB" sz="3600" b="1" i="1" dirty="0">
                <a:solidFill>
                  <a:srgbClr val="0070C0"/>
                </a:solidFill>
                <a:latin typeface="Verdana" charset="0"/>
                <a:ea typeface="Arial Unicode MS" pitchFamily="34" charset="-128"/>
                <a:cs typeface="Arial Unicode MS" pitchFamily="34" charset="-128"/>
              </a:rPr>
              <a:t>t</a:t>
            </a:r>
            <a:r>
              <a:rPr lang="en-GB" sz="3600" b="1" i="1" dirty="0" smtClean="0">
                <a:solidFill>
                  <a:srgbClr val="0070C0"/>
                </a:solidFill>
                <a:latin typeface="Verdana" charset="0"/>
                <a:ea typeface="Arial Unicode MS" pitchFamily="34" charset="-128"/>
                <a:cs typeface="Arial Unicode MS" pitchFamily="34" charset="-128"/>
              </a:rPr>
              <a:t>o yield ensemble products </a:t>
            </a:r>
          </a:p>
        </p:txBody>
      </p:sp>
      <p:pic>
        <p:nvPicPr>
          <p:cNvPr id="18" name="Picture 4" descr="test"/>
          <p:cNvPicPr>
            <a:picLocks noChangeArrowheads="1"/>
          </p:cNvPicPr>
          <p:nvPr/>
        </p:nvPicPr>
        <p:blipFill rotWithShape="1">
          <a:blip r:embed="rId2">
            <a:extLst>
              <a:ext uri="{28A0092B-C50C-407E-A947-70E740481C1C}">
                <a14:useLocalDpi xmlns:a14="http://schemas.microsoft.com/office/drawing/2010/main" val="0"/>
              </a:ext>
            </a:extLst>
          </a:blip>
          <a:srcRect l="27471" t="17397" r="3008" b="43792"/>
          <a:stretch/>
        </p:blipFill>
        <p:spPr bwMode="auto">
          <a:xfrm>
            <a:off x="2645405" y="1230489"/>
            <a:ext cx="6945289" cy="261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037958" y="6105665"/>
            <a:ext cx="297066" cy="3028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2690646" y="4030132"/>
            <a:ext cx="6900048" cy="2660013"/>
            <a:chOff x="1201783" y="3670840"/>
            <a:chExt cx="7197634" cy="2834640"/>
          </a:xfrm>
        </p:grpSpPr>
        <p:pic>
          <p:nvPicPr>
            <p:cNvPr id="19" name="Picture 4" descr="test"/>
            <p:cNvPicPr>
              <a:picLocks noChangeArrowheads="1"/>
            </p:cNvPicPr>
            <p:nvPr/>
          </p:nvPicPr>
          <p:blipFill rotWithShape="1">
            <a:blip r:embed="rId2">
              <a:extLst>
                <a:ext uri="{28A0092B-C50C-407E-A947-70E740481C1C}">
                  <a14:useLocalDpi xmlns:a14="http://schemas.microsoft.com/office/drawing/2010/main" val="0"/>
                </a:ext>
              </a:extLst>
            </a:blip>
            <a:srcRect l="27471" t="57263" r="3008" b="3504"/>
            <a:stretch/>
          </p:blipFill>
          <p:spPr bwMode="auto">
            <a:xfrm>
              <a:off x="1201783" y="3670840"/>
              <a:ext cx="7197634"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917100" y="6122295"/>
              <a:ext cx="184731" cy="369332"/>
            </a:xfrm>
            <a:prstGeom prst="rect">
              <a:avLst/>
            </a:prstGeom>
            <a:solidFill>
              <a:schemeClr val="bg1"/>
            </a:solidFill>
          </p:spPr>
          <p:txBody>
            <a:bodyPr wrap="none" rtlCol="0">
              <a:spAutoFit/>
            </a:bodyPr>
            <a:lstStyle/>
            <a:p>
              <a:endParaRPr lang="en-US" dirty="0"/>
            </a:p>
          </p:txBody>
        </p:sp>
      </p:grpSp>
      <p:sp>
        <p:nvSpPr>
          <p:cNvPr id="2" name="TextBox 1"/>
          <p:cNvSpPr txBox="1"/>
          <p:nvPr/>
        </p:nvSpPr>
        <p:spPr>
          <a:xfrm rot="5400000">
            <a:off x="8903300" y="3173917"/>
            <a:ext cx="2658035" cy="523220"/>
          </a:xfrm>
          <a:prstGeom prst="rect">
            <a:avLst/>
          </a:prstGeom>
          <a:noFill/>
        </p:spPr>
        <p:txBody>
          <a:bodyPr wrap="non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Research Model</a:t>
            </a:r>
            <a:endParaRPr lang="en-US" sz="2800" b="1" dirty="0">
              <a:solidFill>
                <a:srgbClr val="00B0F0"/>
              </a:solidFill>
              <a:latin typeface="Times New Roman" panose="02020603050405020304" pitchFamily="18" charset="0"/>
              <a:cs typeface="Times New Roman" panose="02020603050405020304" pitchFamily="18" charset="0"/>
            </a:endParaRPr>
          </a:p>
        </p:txBody>
      </p:sp>
      <p:sp>
        <p:nvSpPr>
          <p:cNvPr id="8" name="TextBox 7"/>
          <p:cNvSpPr txBox="1"/>
          <p:nvPr/>
        </p:nvSpPr>
        <p:spPr>
          <a:xfrm rot="5400000">
            <a:off x="677333" y="3023077"/>
            <a:ext cx="3105337" cy="523220"/>
          </a:xfrm>
          <a:prstGeom prst="rect">
            <a:avLst/>
          </a:prstGeom>
          <a:noFill/>
        </p:spPr>
        <p:txBody>
          <a:bodyPr wrap="non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Operational Model</a:t>
            </a:r>
            <a:endParaRPr lang="en-US" sz="28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547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679514" y="-25400"/>
            <a:ext cx="8686800" cy="516381"/>
          </a:xfrm>
          <a:prstGeom prst="rect">
            <a:avLst/>
          </a:prstGeom>
          <a:noFill/>
          <a:ln w="9525">
            <a:noFill/>
            <a:miter lim="800000"/>
            <a:headEnd/>
            <a:tailEnd/>
          </a:ln>
        </p:spPr>
        <p:txBody>
          <a:bodyPr wrap="square" anchor="t" anchorCtr="0">
            <a:prstTxWarp prst="textNoShape">
              <a:avLst/>
            </a:prstTxWarp>
            <a:spAutoFit/>
          </a:bodyPr>
          <a:lstStyle/>
          <a:p>
            <a:pPr algn="ctr">
              <a:lnSpc>
                <a:spcPts val="3200"/>
              </a:lnSpc>
            </a:pPr>
            <a:r>
              <a:rPr lang="en-GB" sz="3200" b="1" i="1" dirty="0">
                <a:solidFill>
                  <a:srgbClr val="000000"/>
                </a:solidFill>
                <a:latin typeface="Verdana" charset="0"/>
                <a:ea typeface="Arial Unicode MS" pitchFamily="34" charset="-128"/>
                <a:cs typeface="Arial Unicode MS" pitchFamily="34" charset="-128"/>
              </a:rPr>
              <a:t>NLDAS:  Atmospheric Forcing</a:t>
            </a:r>
            <a:endParaRPr lang="en-US" sz="3200" b="1" i="1" dirty="0">
              <a:solidFill>
                <a:srgbClr val="000000"/>
              </a:solidFill>
              <a:latin typeface="Verdana" charset="0"/>
              <a:ea typeface="Arial Unicode MS" pitchFamily="34" charset="-128"/>
              <a:cs typeface="Arial Unicode MS" pitchFamily="34" charset="-128"/>
            </a:endParaRPr>
          </a:p>
        </p:txBody>
      </p:sp>
      <p:pic>
        <p:nvPicPr>
          <p:cNvPr id="5" name="Picture 6" descr="test"/>
          <p:cNvPicPr>
            <a:picLocks noChangeArrowheads="1"/>
          </p:cNvPicPr>
          <p:nvPr/>
        </p:nvPicPr>
        <p:blipFill rotWithShape="1">
          <a:blip r:embed="rId2">
            <a:extLst>
              <a:ext uri="{28A0092B-C50C-407E-A947-70E740481C1C}">
                <a14:useLocalDpi xmlns:a14="http://schemas.microsoft.com/office/drawing/2010/main" val="0"/>
              </a:ext>
            </a:extLst>
          </a:blip>
          <a:srcRect l="4386" t="12072" r="1754" b="42750"/>
          <a:stretch/>
        </p:blipFill>
        <p:spPr bwMode="auto">
          <a:xfrm>
            <a:off x="2032000" y="3392924"/>
            <a:ext cx="7962108" cy="34650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524000" y="486790"/>
            <a:ext cx="9431867" cy="2885022"/>
          </a:xfrm>
          <a:prstGeom prst="rect">
            <a:avLst/>
          </a:prstGeom>
          <a:noFill/>
          <a:ln w="9525">
            <a:noFill/>
            <a:miter lim="800000"/>
            <a:headEnd/>
            <a:tailEnd/>
          </a:ln>
        </p:spPr>
        <p:txBody>
          <a:bodyPr wrap="square" lIns="90000" tIns="46800" rIns="90000" bIns="46800">
            <a:prstTxWarp prst="textNoShape">
              <a:avLst/>
            </a:prstTxWarp>
            <a:spAutoFit/>
          </a:bodyPr>
          <a:lstStyle/>
          <a:p>
            <a:pPr marL="283464" indent="-283464">
              <a:spcAft>
                <a:spcPts val="8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Verdana" charset="0"/>
              </a:rPr>
              <a:t>Common atmospheric forcing from Regional Climate Data Assimilation System (real time extension of </a:t>
            </a:r>
            <a:r>
              <a:rPr lang="en-US" sz="2400" dirty="0">
                <a:solidFill>
                  <a:srgbClr val="00B0F0"/>
                </a:solidFill>
                <a:latin typeface="Verdana" charset="0"/>
              </a:rPr>
              <a:t>North American Regional Reanalysis -NARR</a:t>
            </a:r>
            <a:r>
              <a:rPr lang="en-US" sz="2400" dirty="0">
                <a:latin typeface="Verdana" charset="0"/>
              </a:rPr>
              <a:t>) - backbone.</a:t>
            </a:r>
          </a:p>
          <a:p>
            <a:pPr marL="283464" indent="-283464">
              <a:spcAft>
                <a:spcPts val="8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rgbClr val="00B0F0"/>
                </a:solidFill>
                <a:latin typeface="Verdana" charset="0"/>
              </a:rPr>
              <a:t>CPC gauge-based </a:t>
            </a:r>
            <a:r>
              <a:rPr lang="en-US" sz="2400" dirty="0">
                <a:latin typeface="Verdana" charset="0"/>
              </a:rPr>
              <a:t>observed precipitation, temporally disaggregated using radar/satellite data (</a:t>
            </a:r>
            <a:r>
              <a:rPr lang="en-US" sz="2400" dirty="0">
                <a:solidFill>
                  <a:srgbClr val="00B0F0"/>
                </a:solidFill>
                <a:latin typeface="Verdana" charset="0"/>
              </a:rPr>
              <a:t>stage IV, CMORPH</a:t>
            </a:r>
            <a:r>
              <a:rPr lang="en-US" sz="2400" dirty="0">
                <a:latin typeface="Verdana" charset="0"/>
              </a:rPr>
              <a:t>), bias-corrected with </a:t>
            </a:r>
            <a:r>
              <a:rPr lang="en-US" sz="2400" dirty="0">
                <a:solidFill>
                  <a:srgbClr val="00B0F0"/>
                </a:solidFill>
                <a:latin typeface="Verdana" charset="0"/>
              </a:rPr>
              <a:t>PRISM</a:t>
            </a:r>
            <a:r>
              <a:rPr lang="en-US" sz="2400" dirty="0">
                <a:latin typeface="Verdana" charset="0"/>
              </a:rPr>
              <a:t> monthly values.</a:t>
            </a:r>
          </a:p>
          <a:p>
            <a:pPr marL="283464" indent="-283464">
              <a:spcAft>
                <a:spcPts val="8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Verdana" charset="0"/>
              </a:rPr>
              <a:t>Bias-corrected NARR solar radiation with </a:t>
            </a:r>
            <a:r>
              <a:rPr lang="en-US" sz="2400" dirty="0">
                <a:solidFill>
                  <a:srgbClr val="00B0F0"/>
                </a:solidFill>
                <a:latin typeface="Verdana" charset="0"/>
              </a:rPr>
              <a:t>GOES</a:t>
            </a:r>
            <a:r>
              <a:rPr lang="en-US" sz="2400" dirty="0">
                <a:latin typeface="Verdana" charset="0"/>
              </a:rPr>
              <a:t> retrievals</a:t>
            </a:r>
          </a:p>
        </p:txBody>
      </p:sp>
    </p:spTree>
    <p:extLst>
      <p:ext uri="{BB962C8B-B14F-4D97-AF65-F5344CB8AC3E}">
        <p14:creationId xmlns:p14="http://schemas.microsoft.com/office/powerpoint/2010/main" val="93411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endParaRPr lang="en-US" altLang="en-US" dirty="0"/>
          </a:p>
        </p:txBody>
      </p:sp>
      <p:sp>
        <p:nvSpPr>
          <p:cNvPr id="35842" name="Rectangle 2"/>
          <p:cNvSpPr>
            <a:spLocks noGrp="1" noChangeArrowheads="1"/>
          </p:cNvSpPr>
          <p:nvPr>
            <p:ph type="title"/>
          </p:nvPr>
        </p:nvSpPr>
        <p:spPr>
          <a:xfrm>
            <a:off x="338667" y="228600"/>
            <a:ext cx="11424355" cy="990600"/>
          </a:xfrm>
        </p:spPr>
        <p:txBody>
          <a:bodyPr>
            <a:normAutofit/>
          </a:bodyPr>
          <a:lstStyle/>
          <a:p>
            <a:pPr algn="ctr"/>
            <a:r>
              <a:rPr lang="en-US" altLang="en-US" sz="5400" b="1" dirty="0" smtClean="0"/>
              <a:t>Operational NLDAS  Configuration</a:t>
            </a:r>
            <a:endParaRPr lang="en-US" altLang="en-US" sz="5400" b="1" dirty="0"/>
          </a:p>
        </p:txBody>
      </p:sp>
      <p:sp>
        <p:nvSpPr>
          <p:cNvPr id="35843" name="Rectangle 3"/>
          <p:cNvSpPr>
            <a:spLocks noGrp="1" noChangeArrowheads="1"/>
          </p:cNvSpPr>
          <p:nvPr>
            <p:ph type="body" idx="1"/>
          </p:nvPr>
        </p:nvSpPr>
        <p:spPr>
          <a:xfrm>
            <a:off x="1919111" y="1660525"/>
            <a:ext cx="8839200" cy="5060950"/>
          </a:xfrm>
        </p:spPr>
        <p:txBody>
          <a:bodyPr/>
          <a:lstStyle/>
          <a:p>
            <a:r>
              <a:rPr lang="en-US" altLang="en-US" u="sng" dirty="0"/>
              <a:t>Uncoupled land model simulations</a:t>
            </a:r>
          </a:p>
          <a:p>
            <a:pPr lvl="1"/>
            <a:r>
              <a:rPr lang="en-US" altLang="en-US" dirty="0"/>
              <a:t>four land models: </a:t>
            </a:r>
            <a:r>
              <a:rPr lang="en-US" altLang="en-US" u="sng" dirty="0">
                <a:solidFill>
                  <a:srgbClr val="FF6600"/>
                </a:solidFill>
                <a:hlinkClick r:id="" action="ppaction://hlinkshowjump?jump=nextslide"/>
              </a:rPr>
              <a:t>Noah, VIC, Mosaic, SAC</a:t>
            </a:r>
            <a:endParaRPr lang="en-US" altLang="en-US" u="sng" dirty="0">
              <a:solidFill>
                <a:srgbClr val="FF6600"/>
              </a:solidFill>
            </a:endParaRPr>
          </a:p>
          <a:p>
            <a:r>
              <a:rPr lang="en-US" altLang="en-US" u="sng" dirty="0"/>
              <a:t>CONUS domain</a:t>
            </a:r>
          </a:p>
          <a:p>
            <a:pPr lvl="1"/>
            <a:r>
              <a:rPr lang="en-US" altLang="en-US" dirty="0"/>
              <a:t>1/8</a:t>
            </a:r>
            <a:r>
              <a:rPr lang="en-US" altLang="en-US" baseline="30000" dirty="0"/>
              <a:t>th</a:t>
            </a:r>
            <a:r>
              <a:rPr lang="en-US" altLang="en-US" dirty="0"/>
              <a:t> degree resolution (daily gauge precipitation)</a:t>
            </a:r>
          </a:p>
          <a:p>
            <a:r>
              <a:rPr lang="en-US" altLang="en-US" u="sng" dirty="0"/>
              <a:t>Common land surface forcing</a:t>
            </a:r>
          </a:p>
          <a:p>
            <a:pPr lvl="1"/>
            <a:r>
              <a:rPr lang="en-US" altLang="en-US" dirty="0"/>
              <a:t>hourly and 1/8</a:t>
            </a:r>
            <a:r>
              <a:rPr lang="en-US" altLang="en-US" baseline="30000" dirty="0"/>
              <a:t>th</a:t>
            </a:r>
            <a:r>
              <a:rPr lang="en-US" altLang="en-US" dirty="0"/>
              <a:t> degree</a:t>
            </a:r>
          </a:p>
          <a:p>
            <a:pPr lvl="1"/>
            <a:r>
              <a:rPr lang="en-US" altLang="en-US" dirty="0"/>
              <a:t>Jan 1979 to present realtime</a:t>
            </a:r>
          </a:p>
          <a:p>
            <a:r>
              <a:rPr lang="en-US" altLang="en-US" u="sng" dirty="0"/>
              <a:t>Retrospective mode</a:t>
            </a:r>
            <a:r>
              <a:rPr lang="en-US" altLang="en-US" dirty="0"/>
              <a:t> </a:t>
            </a:r>
            <a:endParaRPr lang="en-US" altLang="en-US" dirty="0">
              <a:solidFill>
                <a:srgbClr val="CC0000"/>
              </a:solidFill>
            </a:endParaRPr>
          </a:p>
          <a:p>
            <a:pPr lvl="1"/>
            <a:r>
              <a:rPr lang="en-US" altLang="en-US" dirty="0"/>
              <a:t>30-year: 1979-2008</a:t>
            </a:r>
          </a:p>
          <a:p>
            <a:pPr lvl="1"/>
            <a:r>
              <a:rPr lang="en-US" altLang="en-US" dirty="0"/>
              <a:t>15-year spin-up</a:t>
            </a:r>
          </a:p>
          <a:p>
            <a:pPr lvl="1"/>
            <a:r>
              <a:rPr lang="en-US" altLang="en-US" dirty="0">
                <a:solidFill>
                  <a:srgbClr val="CC0000"/>
                </a:solidFill>
              </a:rPr>
              <a:t>30-year climatology for each land model (1979-2008)</a:t>
            </a:r>
          </a:p>
        </p:txBody>
      </p:sp>
    </p:spTree>
    <p:extLst>
      <p:ext uri="{BB962C8B-B14F-4D97-AF65-F5344CB8AC3E}">
        <p14:creationId xmlns:p14="http://schemas.microsoft.com/office/powerpoint/2010/main" val="3402799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Effect transition="in" filter="box(in)">
                                      <p:cBhvr>
                                        <p:cTn id="7" dur="500"/>
                                        <p:tgtEl>
                                          <p:spTgt spid="35843">
                                            <p:txEl>
                                              <p:pRg st="1" end="1"/>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5843">
                                            <p:txEl>
                                              <p:pRg st="3" end="3"/>
                                            </p:txEl>
                                          </p:spTgt>
                                        </p:tgtEl>
                                        <p:attrNameLst>
                                          <p:attrName>style.visibility</p:attrName>
                                        </p:attrNameLst>
                                      </p:cBhvr>
                                      <p:to>
                                        <p:strVal val="visible"/>
                                      </p:to>
                                    </p:set>
                                    <p:animEffect transition="in" filter="box(in)">
                                      <p:cBhvr>
                                        <p:cTn id="10" dur="500"/>
                                        <p:tgtEl>
                                          <p:spTgt spid="35843">
                                            <p:txEl>
                                              <p:pRg st="3" end="3"/>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5843">
                                            <p:txEl>
                                              <p:pRg st="5" end="5"/>
                                            </p:txEl>
                                          </p:spTgt>
                                        </p:tgtEl>
                                        <p:attrNameLst>
                                          <p:attrName>style.visibility</p:attrName>
                                        </p:attrNameLst>
                                      </p:cBhvr>
                                      <p:to>
                                        <p:strVal val="visible"/>
                                      </p:to>
                                    </p:set>
                                    <p:animEffect transition="in" filter="box(in)">
                                      <p:cBhvr>
                                        <p:cTn id="13" dur="500"/>
                                        <p:tgtEl>
                                          <p:spTgt spid="35843">
                                            <p:txEl>
                                              <p:pRg st="5" end="5"/>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5843">
                                            <p:txEl>
                                              <p:pRg st="6" end="6"/>
                                            </p:txEl>
                                          </p:spTgt>
                                        </p:tgtEl>
                                        <p:attrNameLst>
                                          <p:attrName>style.visibility</p:attrName>
                                        </p:attrNameLst>
                                      </p:cBhvr>
                                      <p:to>
                                        <p:strVal val="visible"/>
                                      </p:to>
                                    </p:set>
                                    <p:animEffect transition="in" filter="box(in)">
                                      <p:cBhvr>
                                        <p:cTn id="16" dur="500"/>
                                        <p:tgtEl>
                                          <p:spTgt spid="35843">
                                            <p:txEl>
                                              <p:pRg st="6" end="6"/>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5843">
                                            <p:txEl>
                                              <p:pRg st="8" end="8"/>
                                            </p:txEl>
                                          </p:spTgt>
                                        </p:tgtEl>
                                        <p:attrNameLst>
                                          <p:attrName>style.visibility</p:attrName>
                                        </p:attrNameLst>
                                      </p:cBhvr>
                                      <p:to>
                                        <p:strVal val="visible"/>
                                      </p:to>
                                    </p:set>
                                    <p:animEffect transition="in" filter="box(in)">
                                      <p:cBhvr>
                                        <p:cTn id="19" dur="500"/>
                                        <p:tgtEl>
                                          <p:spTgt spid="35843">
                                            <p:txEl>
                                              <p:pRg st="8" end="8"/>
                                            </p:txEl>
                                          </p:spTgt>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35843">
                                            <p:txEl>
                                              <p:pRg st="9" end="9"/>
                                            </p:txEl>
                                          </p:spTgt>
                                        </p:tgtEl>
                                        <p:attrNameLst>
                                          <p:attrName>style.visibility</p:attrName>
                                        </p:attrNameLst>
                                      </p:cBhvr>
                                      <p:to>
                                        <p:strVal val="visible"/>
                                      </p:to>
                                    </p:set>
                                    <p:animEffect transition="in" filter="box(in)">
                                      <p:cBhvr>
                                        <p:cTn id="22" dur="500"/>
                                        <p:tgtEl>
                                          <p:spTgt spid="35843">
                                            <p:txEl>
                                              <p:pRg st="9" end="9"/>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35843">
                                            <p:txEl>
                                              <p:pRg st="10" end="10"/>
                                            </p:txEl>
                                          </p:spTgt>
                                        </p:tgtEl>
                                        <p:attrNameLst>
                                          <p:attrName>style.visibility</p:attrName>
                                        </p:attrNameLst>
                                      </p:cBhvr>
                                      <p:to>
                                        <p:strVal val="visible"/>
                                      </p:to>
                                    </p:set>
                                    <p:animEffect transition="in" filter="box(in)">
                                      <p:cBhvr>
                                        <p:cTn id="25" dur="500"/>
                                        <p:tgtEl>
                                          <p:spTgt spid="3584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4394</TotalTime>
  <Words>2735</Words>
  <Application>Microsoft Office PowerPoint</Application>
  <PresentationFormat>Widescreen</PresentationFormat>
  <Paragraphs>459</Paragraphs>
  <Slides>48</Slides>
  <Notes>16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1" baseType="lpstr">
      <vt:lpstr>Arial Unicode MS</vt:lpstr>
      <vt:lpstr>Arial</vt:lpstr>
      <vt:lpstr>Calibri</vt:lpstr>
      <vt:lpstr>Calibri Light</vt:lpstr>
      <vt:lpstr>ＭＳ Ｐゴシック</vt:lpstr>
      <vt:lpstr>ＭＳ Ｐゴシック</vt:lpstr>
      <vt:lpstr>Perpetua</vt:lpstr>
      <vt:lpstr>Times</vt:lpstr>
      <vt:lpstr>Times New Roman</vt:lpstr>
      <vt:lpstr>Verdana</vt:lpstr>
      <vt:lpstr>Wingdings</vt:lpstr>
      <vt:lpstr>Office Theme</vt:lpstr>
      <vt:lpstr>Equation</vt:lpstr>
      <vt:lpstr>Drought Monitoring with the NCEP North American Land Data Assimilation (NLDAS):</vt:lpstr>
      <vt:lpstr>Presenter</vt:lpstr>
      <vt:lpstr>Motivation for this Presentation</vt:lpstr>
      <vt:lpstr>Outline of Presentation</vt:lpstr>
      <vt:lpstr>What is NLDAS?</vt:lpstr>
      <vt:lpstr>PowerPoint Presentation</vt:lpstr>
      <vt:lpstr>PowerPoint Presentation</vt:lpstr>
      <vt:lpstr>PowerPoint Presentation</vt:lpstr>
      <vt:lpstr>Operational NLDAS  Configuration</vt:lpstr>
      <vt:lpstr>PowerPoint Presentation</vt:lpstr>
      <vt:lpstr>PowerPoint Presentation</vt:lpstr>
      <vt:lpstr>PowerPoint Presentation</vt:lpstr>
      <vt:lpstr>NOAA Climate Program Office (CPO): Long Term Supporter of NLDAS &amp; GLDAS Development (significantly augments EMC in-house support)</vt:lpstr>
      <vt:lpstr>NOAA Climate Program Office (CPO): Long Term Supporter of NLDAS &amp; GLDAS Development (significantly augments EMC in-house support)</vt:lpstr>
      <vt:lpstr>Long Term Support from NASA/GFSC/HSL Hydrological Sciences Lab: Christa Peters-Lidard</vt:lpstr>
      <vt:lpstr>PowerPoint Presentation</vt:lpstr>
      <vt:lpstr>Future Work: NLDAS-3 Generation</vt:lpstr>
      <vt:lpstr>Drought Monitoring with the Operational NLDAS-2</vt:lpstr>
      <vt:lpstr>Characteristics of Next Two Slides</vt:lpstr>
      <vt:lpstr>PowerPoint Presentation</vt:lpstr>
      <vt:lpstr>PowerPoint Presentation</vt:lpstr>
      <vt:lpstr>PowerPoint Presentation</vt:lpstr>
      <vt:lpstr>PowerPoint Presentation</vt:lpstr>
      <vt:lpstr>PowerPoint Presentation</vt:lpstr>
      <vt:lpstr>The current and new NLDADS-2 climatologies:  Operational:    30-year  (1980-2009) Experimental: 36-year  (1979-2014)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Kenneth Mitchell</dc:creator>
  <cp:lastModifiedBy>Kenneth Mitchell</cp:lastModifiedBy>
  <cp:revision>55</cp:revision>
  <dcterms:created xsi:type="dcterms:W3CDTF">2015-11-05T19:45:50Z</dcterms:created>
  <dcterms:modified xsi:type="dcterms:W3CDTF">2015-11-19T12:46:11Z</dcterms:modified>
</cp:coreProperties>
</file>