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258" r:id="rId3"/>
    <p:sldId id="307" r:id="rId4"/>
    <p:sldId id="292" r:id="rId5"/>
    <p:sldId id="293" r:id="rId6"/>
    <p:sldId id="294" r:id="rId7"/>
    <p:sldId id="295" r:id="rId8"/>
    <p:sldId id="314" r:id="rId9"/>
    <p:sldId id="296" r:id="rId10"/>
    <p:sldId id="257" r:id="rId11"/>
    <p:sldId id="316" r:id="rId12"/>
    <p:sldId id="260" r:id="rId13"/>
    <p:sldId id="278" r:id="rId14"/>
    <p:sldId id="286" r:id="rId15"/>
    <p:sldId id="279" r:id="rId16"/>
    <p:sldId id="263" r:id="rId17"/>
    <p:sldId id="280" r:id="rId18"/>
    <p:sldId id="309" r:id="rId19"/>
    <p:sldId id="265" r:id="rId20"/>
    <p:sldId id="288" r:id="rId21"/>
    <p:sldId id="275" r:id="rId22"/>
    <p:sldId id="313" r:id="rId23"/>
    <p:sldId id="284" r:id="rId24"/>
    <p:sldId id="312" r:id="rId25"/>
    <p:sldId id="271" r:id="rId26"/>
    <p:sldId id="283" r:id="rId27"/>
    <p:sldId id="272" r:id="rId28"/>
    <p:sldId id="285" r:id="rId29"/>
    <p:sldId id="291" r:id="rId30"/>
    <p:sldId id="297" r:id="rId31"/>
    <p:sldId id="302" r:id="rId32"/>
    <p:sldId id="298" r:id="rId33"/>
    <p:sldId id="299" r:id="rId34"/>
    <p:sldId id="318" r:id="rId35"/>
    <p:sldId id="306" r:id="rId36"/>
    <p:sldId id="323" r:id="rId37"/>
    <p:sldId id="324" r:id="rId38"/>
    <p:sldId id="320" r:id="rId39"/>
    <p:sldId id="321" r:id="rId40"/>
    <p:sldId id="319" r:id="rId41"/>
    <p:sldId id="322" r:id="rId42"/>
    <p:sldId id="300" r:id="rId43"/>
    <p:sldId id="301" r:id="rId44"/>
    <p:sldId id="305" r:id="rId45"/>
    <p:sldId id="276" r:id="rId46"/>
    <p:sldId id="303" r:id="rId47"/>
    <p:sldId id="311" r:id="rId48"/>
    <p:sldId id="315" r:id="rId49"/>
    <p:sldId id="317" r:id="rId50"/>
    <p:sldId id="264" r:id="rId5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866" y="-4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B7B49-8063-4162-A4FA-E746216ADDDE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1266B-3E8A-4E9F-94C7-294E88EE3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96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F28216A-0A2E-4C34-A84D-10EB8C2AF4D0}" type="datetimeFigureOut">
              <a:rPr lang="en-US" smtClean="0"/>
              <a:t>6/8/2016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84D4332-B249-4F80-88DD-A3DE58194C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0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D0A2E-B9BC-4F9B-ACEB-24E8D7E640B5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B6AAA-586C-4C8D-A913-C6A0410B7F76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43F3E-21DD-408A-87E2-90D15DFA6F1C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D1F5-BDC0-4D7B-AACC-F618189D5B4F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CD58-14BD-47DE-88E2-F80F58B0C1A8}" type="datetime1">
              <a:rPr lang="en-US" smtClean="0"/>
              <a:t>6/8/2016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F0ADC-5DF1-4A74-BFED-D945121D6700}" type="datetime1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4B0C-D81F-4C7A-8369-72EAB7CAF3C6}" type="datetime1">
              <a:rPr lang="en-US" smtClean="0"/>
              <a:t>6/8/2016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F873-934C-4459-9B1B-C486E0CE2887}" type="datetime1">
              <a:rPr lang="en-US" smtClean="0"/>
              <a:t>6/8/2016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83F7A-C496-4FD8-BF2B-8DB857BF8DF5}" type="datetime1">
              <a:rPr lang="en-US" smtClean="0"/>
              <a:t>6/8/2016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8A69F-385F-4993-AB15-B61DC70ABEB8}" type="datetime1">
              <a:rPr lang="en-US" smtClean="0"/>
              <a:t>6/8/2016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B599-9D60-49FE-A44D-15DFDE10C453}" type="datetime1">
              <a:rPr lang="en-US" smtClean="0"/>
              <a:t>6/8/2016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0B3F5D5-598D-430B-9BC0-787D2E590E0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4B99DF5-CFD3-49DC-96C9-FDADAD23D01D}" type="datetime1">
              <a:rPr lang="en-US" smtClean="0"/>
              <a:t>6/8/2016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ma.usda.gov/dat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33400"/>
            <a:ext cx="8001000" cy="1470025"/>
          </a:xfrm>
        </p:spPr>
        <p:txBody>
          <a:bodyPr/>
          <a:lstStyle/>
          <a:p>
            <a:r>
              <a:rPr lang="en-US" sz="3600" dirty="0" smtClean="0"/>
              <a:t>        Flash Droughts over the United States</a:t>
            </a:r>
            <a:br>
              <a:rPr lang="en-US" sz="3600" dirty="0" smtClean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209800"/>
            <a:ext cx="7010400" cy="38862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                                  </a:t>
            </a:r>
            <a:r>
              <a:rPr lang="en-US" sz="2800" dirty="0" err="1" smtClean="0">
                <a:solidFill>
                  <a:schemeClr val="tx1"/>
                </a:solidFill>
              </a:rPr>
              <a:t>Kingtse</a:t>
            </a:r>
            <a:r>
              <a:rPr lang="en-US" sz="2800" dirty="0" smtClean="0">
                <a:solidFill>
                  <a:schemeClr val="tx1"/>
                </a:solidFill>
              </a:rPr>
              <a:t> C. Mo  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Climate Prediction Center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               &amp;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Dennis  P. </a:t>
            </a:r>
            <a:r>
              <a:rPr lang="en-US" sz="2800" dirty="0" err="1" smtClean="0">
                <a:solidFill>
                  <a:schemeClr val="tx1"/>
                </a:solidFill>
              </a:rPr>
              <a:t>Lettenmaier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                           UCLA</a:t>
            </a:r>
          </a:p>
          <a:p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             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25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sets from UCLA/UW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848600" cy="464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period: 1916-2013</a:t>
            </a:r>
          </a:p>
          <a:p>
            <a:r>
              <a:rPr lang="en-US" sz="3200" dirty="0" smtClean="0"/>
              <a:t>Interval: Pentads (5-day means)</a:t>
            </a:r>
          </a:p>
          <a:p>
            <a:r>
              <a:rPr lang="en-US" sz="3200" dirty="0" smtClean="0"/>
              <a:t>Four variables (</a:t>
            </a:r>
            <a:r>
              <a:rPr lang="en-US" sz="3200" dirty="0" err="1" smtClean="0"/>
              <a:t>T</a:t>
            </a:r>
            <a:r>
              <a:rPr lang="en-US" sz="3200" baseline="-25000" dirty="0" err="1" smtClean="0"/>
              <a:t>air</a:t>
            </a:r>
            <a:r>
              <a:rPr lang="en-US" sz="3200" dirty="0" smtClean="0"/>
              <a:t>, P, ET and SM ):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err="1" smtClean="0"/>
              <a:t>T</a:t>
            </a:r>
            <a:r>
              <a:rPr lang="en-US" sz="3200" baseline="-25000" dirty="0" err="1" smtClean="0"/>
              <a:t>air</a:t>
            </a:r>
            <a:r>
              <a:rPr lang="en-US" sz="3200" dirty="0" smtClean="0"/>
              <a:t> , P (from observed stations),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 smtClean="0"/>
              <a:t>ET and total SM (reconstructed from land models: Noah, Catchment, SAC and VIC). 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we will use ensemble mean of four models  for our study  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3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  -- standardized anomalies</a:t>
            </a:r>
          </a:p>
          <a:p>
            <a:r>
              <a:rPr lang="en-US" dirty="0" smtClean="0"/>
              <a:t>P --percentiles </a:t>
            </a:r>
          </a:p>
          <a:p>
            <a:r>
              <a:rPr lang="en-US" dirty="0" smtClean="0"/>
              <a:t>ET -- anomalies</a:t>
            </a:r>
          </a:p>
          <a:p>
            <a:r>
              <a:rPr lang="en-US" dirty="0" smtClean="0"/>
              <a:t>SM –percentiles</a:t>
            </a:r>
          </a:p>
          <a:p>
            <a:endParaRPr lang="en-US" dirty="0"/>
          </a:p>
          <a:p>
            <a:r>
              <a:rPr lang="en-US" dirty="0" smtClean="0"/>
              <a:t>We processed for each model and compute frequency of occurrence </a:t>
            </a:r>
          </a:p>
          <a:p>
            <a:r>
              <a:rPr lang="en-US" dirty="0" smtClean="0"/>
              <a:t>All composites are the ensemble means of four models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6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wave flash drought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95400" y="5181600"/>
            <a:ext cx="617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400" dirty="0" smtClean="0"/>
              <a:t> </a:t>
            </a:r>
            <a:r>
              <a:rPr lang="en-US" sz="2400" dirty="0"/>
              <a:t>High temperature ==  </a:t>
            </a:r>
            <a:r>
              <a:rPr lang="en-US" sz="2400" dirty="0" err="1"/>
              <a:t>Tair</a:t>
            </a:r>
            <a:r>
              <a:rPr lang="en-US" sz="2400" dirty="0"/>
              <a:t>&gt; 1 standard dev</a:t>
            </a:r>
          </a:p>
          <a:p>
            <a:r>
              <a:rPr lang="en-US" sz="2400" dirty="0" smtClean="0"/>
              <a:t>  ET increases (anomaly &gt;0.)</a:t>
            </a:r>
            <a:endParaRPr lang="en-US" sz="2400" dirty="0"/>
          </a:p>
          <a:p>
            <a:r>
              <a:rPr lang="en-US" sz="2400" dirty="0" smtClean="0"/>
              <a:t>  SM </a:t>
            </a:r>
            <a:r>
              <a:rPr lang="en-US" sz="2400" dirty="0"/>
              <a:t>decreases– to </a:t>
            </a:r>
            <a:r>
              <a:rPr lang="en-US" sz="2400" dirty="0" smtClean="0"/>
              <a:t>30</a:t>
            </a:r>
            <a:r>
              <a:rPr lang="en-US" sz="2400" dirty="0"/>
              <a:t>% or lower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812268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Definition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7717" b="68686"/>
          <a:stretch/>
        </p:blipFill>
        <p:spPr>
          <a:xfrm>
            <a:off x="1594757" y="1447889"/>
            <a:ext cx="4800600" cy="358131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80117" y="2286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4-5% max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876800" y="2384399"/>
            <a:ext cx="1289957" cy="4394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00200" y="1241843"/>
            <a:ext cx="488006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Frequency of occurrence=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Number of events/record length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4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4572000" cy="601937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791200" y="1143000"/>
            <a:ext cx="2438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High temperature=&gt; </a:t>
            </a:r>
          </a:p>
          <a:p>
            <a:r>
              <a:rPr lang="en-US" sz="2000" dirty="0" smtClean="0">
                <a:latin typeface="+mj-lt"/>
              </a:rPr>
              <a:t>Increase of  the transpiration  and (ET)</a:t>
            </a:r>
          </a:p>
          <a:p>
            <a:r>
              <a:rPr lang="en-US" sz="2000" dirty="0" smtClean="0">
                <a:latin typeface="+mj-lt"/>
              </a:rPr>
              <a:t>That needs vegetation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 heat wave flash drought occurs in the vegetation dense areas</a:t>
            </a:r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733800" y="1600200"/>
            <a:ext cx="76200" cy="3124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791200" y="304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Heat wave flash drought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6248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us look at the evolution—next slide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3276600"/>
            <a:ext cx="3048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Vegetation coverage (</a:t>
            </a:r>
            <a:r>
              <a:rPr lang="en-US" dirty="0" err="1" smtClean="0"/>
              <a:t>Clim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87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14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1786" b="43198"/>
          <a:stretch/>
        </p:blipFill>
        <p:spPr>
          <a:xfrm>
            <a:off x="133160" y="128070"/>
            <a:ext cx="9182480" cy="5867400"/>
          </a:xfrm>
        </p:spPr>
      </p:pic>
      <p:sp>
        <p:nvSpPr>
          <p:cNvPr id="9" name="TextBox 8"/>
          <p:cNvSpPr txBox="1"/>
          <p:nvPr/>
        </p:nvSpPr>
        <p:spPr>
          <a:xfrm>
            <a:off x="609600" y="433008"/>
            <a:ext cx="69537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9800" y="665676"/>
            <a:ext cx="228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Lag -2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42406" y="2186464"/>
            <a:ext cx="6953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Tair</a:t>
            </a:r>
            <a:r>
              <a:rPr lang="en-US" b="1" dirty="0" smtClean="0"/>
              <a:t> starts to increase   at </a:t>
            </a:r>
            <a:r>
              <a:rPr lang="en-US" sz="2400" b="1" dirty="0" smtClean="0">
                <a:solidFill>
                  <a:srgbClr val="FF0000"/>
                </a:solidFill>
              </a:rPr>
              <a:t>Lag -1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406" y="4038209"/>
            <a:ext cx="68209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ET responds and increases  and SM drops  to below 30% at </a:t>
            </a:r>
            <a:r>
              <a:rPr lang="en-US" sz="2400" b="1" dirty="0" smtClean="0">
                <a:solidFill>
                  <a:srgbClr val="FF0000"/>
                </a:solidFill>
              </a:rPr>
              <a:t>onset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52011" y="4222875"/>
            <a:ext cx="1181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752011" y="5410200"/>
            <a:ext cx="9535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Lag +2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433009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  deficits  appear and SM  </a:t>
            </a:r>
            <a:r>
              <a:rPr lang="en-US" b="1" dirty="0" err="1" smtClean="0"/>
              <a:t>anom</a:t>
            </a:r>
            <a:r>
              <a:rPr lang="en-US" b="1" dirty="0" smtClean="0"/>
              <a:t> is negative   at </a:t>
            </a:r>
            <a:r>
              <a:rPr lang="en-US" sz="2400" b="1" dirty="0" smtClean="0">
                <a:solidFill>
                  <a:srgbClr val="FF0000"/>
                </a:solidFill>
              </a:rPr>
              <a:t>Lag -2 pentads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64770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Evolution of heat wave flash droughts</a:t>
            </a:r>
            <a:endParaRPr lang="en-US" sz="2000" b="1" dirty="0"/>
          </a:p>
        </p:txBody>
      </p:sp>
      <p:pic>
        <p:nvPicPr>
          <p:cNvPr id="21" name="Content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7" t="91401" r="-5744" b="-805"/>
          <a:stretch/>
        </p:blipFill>
        <p:spPr>
          <a:xfrm>
            <a:off x="228600" y="5943600"/>
            <a:ext cx="8268787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71800" y="5779532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 is negative  before the onset of droughts</a:t>
            </a:r>
            <a:endParaRPr lang="en-US" b="1" dirty="0">
              <a:solidFill>
                <a:srgbClr val="C0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524000" y="3100251"/>
            <a:ext cx="76200" cy="1828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562100" y="5105400"/>
            <a:ext cx="4021183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7391400" y="2939360"/>
            <a:ext cx="438694" cy="244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25273" y="2286000"/>
            <a:ext cx="1218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 deficits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7563394" y="2486711"/>
            <a:ext cx="0" cy="6974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7162800" y="990600"/>
            <a:ext cx="914400" cy="33679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724400" y="2186464"/>
            <a:ext cx="1618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 is  &gt;40%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4914900" y="1158997"/>
            <a:ext cx="419100" cy="10274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3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 wave flash droughts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Occur over the North Central and the Pacific Northwest over the vegetation dense areas</a:t>
            </a:r>
          </a:p>
          <a:p>
            <a:r>
              <a:rPr lang="en-US" sz="2800" dirty="0" smtClean="0"/>
              <a:t>Start from High temperature=&gt; i</a:t>
            </a:r>
            <a:r>
              <a:rPr lang="en-US" sz="2800" dirty="0" smtClean="0">
                <a:solidFill>
                  <a:srgbClr val="FF0000"/>
                </a:solidFill>
              </a:rPr>
              <a:t>ncrease of ET anomalies</a:t>
            </a:r>
            <a:r>
              <a:rPr lang="en-US" sz="2800" dirty="0" smtClean="0"/>
              <a:t>=&gt; decreases of SM 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P  deficits start before the occurrence of heat wave flash drought to drive down SM to create favorable conditions for drought to occur</a:t>
            </a:r>
          </a:p>
          <a:p>
            <a:r>
              <a:rPr lang="en-US" sz="2800" dirty="0" smtClean="0"/>
              <a:t>P plays an indirect but important role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0200" y="0"/>
            <a:ext cx="3048000" cy="1219200"/>
          </a:xfrm>
        </p:spPr>
        <p:txBody>
          <a:bodyPr/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8098" b="46293"/>
          <a:stretch/>
        </p:blipFill>
        <p:spPr>
          <a:xfrm>
            <a:off x="292826" y="511319"/>
            <a:ext cx="8376168" cy="539884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152400"/>
            <a:ext cx="6858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          P                            SM                           ET                       </a:t>
            </a:r>
            <a:r>
              <a:rPr lang="en-US" sz="2000" b="1" dirty="0" err="1" smtClean="0"/>
              <a:t>Tair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38800" y="9906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 smtClean="0"/>
              <a:t>1-15Jul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8800" y="5562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219200" y="3483428"/>
            <a:ext cx="24003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219200" y="990599"/>
            <a:ext cx="0" cy="24928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133600" y="2237013"/>
            <a:ext cx="533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P deficits=&gt; drop of SM</a:t>
            </a:r>
            <a:endParaRPr lang="en-US" b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05200" y="3666309"/>
            <a:ext cx="0" cy="1447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505200" y="5257800"/>
            <a:ext cx="3505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667000" y="4038600"/>
            <a:ext cx="4800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SM deficits=&gt; ET decreases=&gt; high temperature</a:t>
            </a:r>
            <a:endParaRPr lang="en-US" b="1" dirty="0"/>
          </a:p>
        </p:txBody>
      </p:sp>
      <p:pic>
        <p:nvPicPr>
          <p:cNvPr id="2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64" r="3473" b="-6499"/>
          <a:stretch/>
        </p:blipFill>
        <p:spPr>
          <a:xfrm>
            <a:off x="914400" y="5894847"/>
            <a:ext cx="7293429" cy="16304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05600" y="0"/>
            <a:ext cx="1502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1980 case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67000" y="552510"/>
            <a:ext cx="449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461663"/>
            <a:ext cx="1676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a) 1-15Jun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6019800"/>
            <a:ext cx="211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 deficit flash droughts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31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 deficit flash droughts</a:t>
            </a:r>
            <a:br>
              <a:rPr lang="en-US" sz="2800" dirty="0" smtClean="0"/>
            </a:br>
            <a:r>
              <a:rPr lang="en-US" sz="2800" dirty="0" smtClean="0"/>
              <a:t>Different from the heat wave flash droughts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starts from the lack of precipitation (P)</a:t>
            </a:r>
          </a:p>
          <a:p>
            <a:r>
              <a:rPr lang="en-US" dirty="0" smtClean="0"/>
              <a:t>P deficits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= &gt;  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decreases of SM </a:t>
            </a:r>
          </a:p>
          <a:p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=&gt; decreases of ET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=&gt; balanced by increases of sensible heat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 =&gt; increases of Temperature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critical element  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relationship btw SM and ET</a:t>
            </a:r>
            <a:endParaRPr lang="en-US" sz="28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114300" indent="0">
              <a:buNone/>
            </a:pPr>
            <a:r>
              <a:rPr lang="en-US" sz="2800" dirty="0" smtClean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92162"/>
          </a:xfrm>
        </p:spPr>
        <p:txBody>
          <a:bodyPr/>
          <a:lstStyle/>
          <a:p>
            <a:r>
              <a:rPr lang="en-US" sz="3200" dirty="0" smtClean="0"/>
              <a:t>Two types of flash droughts</a:t>
            </a:r>
            <a:endParaRPr lang="en-US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5886" b="15585"/>
          <a:stretch/>
        </p:blipFill>
        <p:spPr>
          <a:xfrm>
            <a:off x="381000" y="838200"/>
            <a:ext cx="5638800" cy="651584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22140-CD60-4766-8780-E053CDE8FE26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38800" y="1066800"/>
            <a:ext cx="25908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Definition</a:t>
            </a:r>
          </a:p>
          <a:p>
            <a:endParaRPr lang="en-US" dirty="0"/>
          </a:p>
          <a:p>
            <a:r>
              <a:rPr lang="en-US" sz="2800" dirty="0" smtClean="0"/>
              <a:t>P&lt;40%</a:t>
            </a:r>
          </a:p>
          <a:p>
            <a:r>
              <a:rPr lang="en-US" sz="2800" dirty="0" smtClean="0"/>
              <a:t>ET&lt;0</a:t>
            </a:r>
          </a:p>
          <a:p>
            <a:r>
              <a:rPr lang="en-US" sz="2800" dirty="0" err="1" smtClean="0"/>
              <a:t>Tair</a:t>
            </a:r>
            <a:r>
              <a:rPr lang="en-US" sz="2800" dirty="0" smtClean="0"/>
              <a:t>&gt;1SD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67400" y="4267200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SM&lt;40%</a:t>
            </a:r>
          </a:p>
          <a:p>
            <a:r>
              <a:rPr lang="en-US" sz="2400" dirty="0" smtClean="0"/>
              <a:t>ET&gt;0</a:t>
            </a:r>
          </a:p>
          <a:p>
            <a:r>
              <a:rPr lang="en-US" sz="2400" dirty="0" err="1" smtClean="0"/>
              <a:t>Tair</a:t>
            </a:r>
            <a:r>
              <a:rPr lang="en-US" sz="2400" dirty="0" smtClean="0"/>
              <a:t>&lt;1SD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32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3117" b="32487"/>
          <a:stretch/>
        </p:blipFill>
        <p:spPr>
          <a:xfrm>
            <a:off x="381000" y="990600"/>
            <a:ext cx="4343400" cy="53006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524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Physical mechanisms for P deficit flash drought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315502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Monthly mean correlation (</a:t>
            </a:r>
            <a:r>
              <a:rPr lang="en-US" dirty="0" err="1" smtClean="0"/>
              <a:t>apr-sep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24400" y="1390977"/>
            <a:ext cx="3124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In the areas where the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lack of SM</a:t>
            </a:r>
            <a:r>
              <a:rPr lang="en-US" sz="2400" dirty="0" smtClean="0">
                <a:sym typeface="Wingdings" panose="05000000000000000000" pitchFamily="2" charset="2"/>
              </a:rPr>
              <a:t>=&gt; </a:t>
            </a:r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increase of </a:t>
            </a:r>
            <a:r>
              <a:rPr lang="en-US" sz="2400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Tair</a:t>
            </a:r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olidFill>
                  <a:srgbClr val="FF0000"/>
                </a:solidFill>
                <a:sym typeface="Wingdings" panose="05000000000000000000" pitchFamily="2" charset="2"/>
              </a:rPr>
              <a:t>Pathway through ET</a:t>
            </a:r>
            <a:endParaRPr lang="en-US" sz="24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en-US" sz="2400" dirty="0" smtClean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Only occurs in the areas where ET and SM have a near linear relationship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2362200" cy="37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4114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14400" y="4299466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Too dry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002314" y="5334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Lack of variability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3352800" y="4800600"/>
            <a:ext cx="1371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724400" y="5748942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Koster</a:t>
            </a:r>
            <a:r>
              <a:rPr lang="en-US" dirty="0" smtClean="0"/>
              <a:t> et al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6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What is flash drought?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           Heat waves</a:t>
            </a:r>
          </a:p>
          <a:p>
            <a:pPr marL="114300" indent="0"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                 meet </a:t>
            </a:r>
          </a:p>
          <a:p>
            <a:pPr marL="114300" indent="0">
              <a:buNone/>
            </a:pPr>
            <a:r>
              <a:rPr lang="en-US" sz="3200" dirty="0" smtClean="0">
                <a:solidFill>
                  <a:srgbClr val="FF0000"/>
                </a:solidFill>
              </a:rPr>
              <a:t>                     Lack of soil moisture 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pPr marL="114300" indent="0">
              <a:buNone/>
            </a:pPr>
            <a:r>
              <a:rPr lang="en-US" sz="2800" dirty="0" smtClean="0"/>
              <a:t>It occurs in Spring or summer (April-September)</a:t>
            </a:r>
          </a:p>
          <a:p>
            <a:pPr marL="114300" indent="0">
              <a:buNone/>
            </a:pPr>
            <a:r>
              <a:rPr lang="en-US" sz="2800" dirty="0" smtClean="0"/>
              <a:t>It does not last long (</a:t>
            </a:r>
            <a:r>
              <a:rPr lang="en-US" sz="2800" dirty="0" smtClean="0">
                <a:solidFill>
                  <a:srgbClr val="FF0000"/>
                </a:solidFill>
              </a:rPr>
              <a:t>flash)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39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361" b="45995"/>
          <a:stretch/>
        </p:blipFill>
        <p:spPr>
          <a:xfrm>
            <a:off x="-21771" y="78768"/>
            <a:ext cx="9190710" cy="56801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" y="5528101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Evolution of P deficit drought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-6531"/>
            <a:ext cx="5257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P                         SM                   ET                   </a:t>
            </a:r>
            <a:r>
              <a:rPr lang="en-US" b="1" dirty="0" err="1" smtClean="0"/>
              <a:t>Tair</a:t>
            </a:r>
            <a:endParaRPr lang="en-US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0134600" y="22098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963194" y="59436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39" r="3299"/>
          <a:stretch/>
        </p:blipFill>
        <p:spPr>
          <a:xfrm>
            <a:off x="228600" y="5959813"/>
            <a:ext cx="7391400" cy="10174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65760" y="362802"/>
            <a:ext cx="72542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At lag -2 </a:t>
            </a:r>
            <a:r>
              <a:rPr lang="en-US" dirty="0" smtClean="0"/>
              <a:t>P deficits appear , SM negative and ET starts to decrease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3400" y="0"/>
            <a:ext cx="670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                                   SM                          ET                                </a:t>
            </a:r>
            <a:r>
              <a:rPr lang="en-US" b="1" dirty="0" err="1" smtClean="0">
                <a:solidFill>
                  <a:srgbClr val="C00000"/>
                </a:solidFill>
              </a:rPr>
              <a:t>Tair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FF0000"/>
                </a:solidFill>
              </a:rPr>
              <a:t>At lag -1,</a:t>
            </a:r>
            <a:r>
              <a:rPr lang="en-US" dirty="0" smtClean="0"/>
              <a:t> P deficits  and SM deficits increase  and ET decreases more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1000" y="3886201"/>
            <a:ext cx="7239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At onset</a:t>
            </a:r>
            <a:r>
              <a:rPr lang="en-US" dirty="0" smtClean="0"/>
              <a:t>, P  and SM deficits reach maxima and   ET decreases =&gt; T increases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0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Persistence  1-2 pentads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4" r="-19783" b="74094"/>
          <a:stretch/>
        </p:blipFill>
        <p:spPr>
          <a:xfrm>
            <a:off x="152400" y="2057400"/>
            <a:ext cx="8656687" cy="1981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82486" y="1411792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Heat wave </a:t>
            </a:r>
            <a:r>
              <a:rPr lang="en-US" sz="2400" dirty="0" smtClean="0">
                <a:solidFill>
                  <a:srgbClr val="FF0000"/>
                </a:solidFill>
              </a:rPr>
              <a:t>flash</a:t>
            </a:r>
            <a:r>
              <a:rPr lang="en-US" sz="2400" dirty="0" smtClean="0"/>
              <a:t> drought</a:t>
            </a:r>
            <a:endParaRPr lang="en-US" sz="24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796" b="69814"/>
          <a:stretch/>
        </p:blipFill>
        <p:spPr>
          <a:xfrm>
            <a:off x="228599" y="4419600"/>
            <a:ext cx="3481251" cy="199208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0" r="-122" b="35600"/>
          <a:stretch/>
        </p:blipFill>
        <p:spPr>
          <a:xfrm>
            <a:off x="3732708" y="4152596"/>
            <a:ext cx="3585754" cy="23493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1971" y="3957935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 deficit </a:t>
            </a:r>
            <a:r>
              <a:rPr lang="en-US" sz="2400" dirty="0" smtClean="0">
                <a:solidFill>
                  <a:srgbClr val="FF0000"/>
                </a:solidFill>
              </a:rPr>
              <a:t>flash </a:t>
            </a:r>
            <a:r>
              <a:rPr lang="en-US" sz="2400" dirty="0" smtClean="0"/>
              <a:t>drought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93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8763000" cy="1371600"/>
          </a:xfrm>
        </p:spPr>
        <p:txBody>
          <a:bodyPr/>
          <a:lstStyle/>
          <a:p>
            <a:r>
              <a:rPr lang="en-US" sz="3200" dirty="0" smtClean="0"/>
              <a:t>Differences between flash droughts and  </a:t>
            </a:r>
            <a:br>
              <a:rPr lang="en-US" sz="3200" dirty="0" smtClean="0"/>
            </a:br>
            <a:r>
              <a:rPr lang="en-US" sz="3200" dirty="0" smtClean="0"/>
              <a:t>agricultural droughts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Flash droughts do not last. The duration is about few pentads. Agricultural drought lasts  longer than 3 months or longer</a:t>
            </a:r>
          </a:p>
          <a:p>
            <a:pPr marL="628650" indent="-514350">
              <a:buFont typeface="+mj-lt"/>
              <a:buAutoNum type="arabicPeriod"/>
            </a:pPr>
            <a:r>
              <a:rPr lang="en-US" sz="2800" dirty="0" smtClean="0"/>
              <a:t> Flash droughts are linked to heat waves, but  heat waves do not always develop during agricultural drought. </a:t>
            </a:r>
          </a:p>
          <a:p>
            <a:pPr marL="114300" indent="0"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99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Do  heat wave or P deficit flash drought events  have trends?</a:t>
            </a:r>
          </a:p>
          <a:p>
            <a:r>
              <a:rPr lang="en-US" sz="2400" dirty="0" smtClean="0"/>
              <a:t>If so, do the trends related to trends of forcing such as P or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air</a:t>
            </a:r>
            <a:r>
              <a:rPr lang="en-US" sz="2400" dirty="0" smtClean="0"/>
              <a:t>? </a:t>
            </a:r>
          </a:p>
          <a:p>
            <a:endParaRPr lang="en-US" sz="2400" dirty="0"/>
          </a:p>
          <a:p>
            <a:r>
              <a:rPr lang="en-US" sz="2400" dirty="0" smtClean="0"/>
              <a:t>We use </a:t>
            </a:r>
            <a:r>
              <a:rPr lang="en-US" sz="2400" dirty="0" smtClean="0">
                <a:solidFill>
                  <a:srgbClr val="FF0000"/>
                </a:solidFill>
              </a:rPr>
              <a:t>the Mann-Kendall test </a:t>
            </a:r>
            <a:r>
              <a:rPr lang="en-US" sz="2400" dirty="0" smtClean="0"/>
              <a:t>to detect trends and assess the statistical significance. 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Mann Kendall test of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029" y="2831064"/>
                <a:ext cx="4800600" cy="91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𝑆</m:t>
                      </m:r>
                      <m:r>
                        <a:rPr lang="en-US" i="1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nary>
                            <m:naryPr>
                              <m:chr m:val="∑"/>
                              <m:limLoc m:val="undOvr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+1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𝑠𝑖𝑔𝑛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 </m:t>
                                      </m:r>
                                    </m:sub>
                                  </m:sSub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i="1">
                          <a:latin typeface="Cambria Math"/>
                        </a:rPr>
                        <m:t>− 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29" y="2831064"/>
                <a:ext cx="4800600" cy="91339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85800" y="1066800"/>
            <a:ext cx="58673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r>
              <a:rPr lang="en-US" sz="2400" dirty="0" smtClean="0"/>
              <a:t>For time series T  of length n , we test sign of difference of any two pairs.</a:t>
            </a:r>
          </a:p>
          <a:p>
            <a:r>
              <a:rPr lang="en-US" sz="2400" dirty="0" smtClean="0"/>
              <a:t>If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j</a:t>
            </a:r>
            <a:r>
              <a:rPr lang="en-US" sz="2400" dirty="0" smtClean="0"/>
              <a:t>&gt;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sign is +1; </a:t>
            </a:r>
            <a:r>
              <a:rPr lang="en-US" sz="2400" dirty="0"/>
              <a:t>If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j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&lt;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/>
              <a:t>sign is </a:t>
            </a:r>
            <a:r>
              <a:rPr lang="en-US" sz="2400" dirty="0" smtClean="0"/>
              <a:t>-1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23899" y="4034135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S&gt;0   increase trend</a:t>
            </a:r>
          </a:p>
          <a:p>
            <a:r>
              <a:rPr lang="en-US" dirty="0" smtClean="0"/>
              <a:t>S&lt;0   decrease trends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38699" y="5762617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Ref</a:t>
            </a:r>
          </a:p>
          <a:p>
            <a:r>
              <a:rPr lang="en-US" dirty="0" err="1" smtClean="0"/>
              <a:t>Lettenmaier</a:t>
            </a:r>
            <a:r>
              <a:rPr lang="en-US" dirty="0" smtClean="0"/>
              <a:t> et al 1994 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720272" y="4808968"/>
            <a:ext cx="5529942" cy="1322479"/>
          </a:xfrm>
          <a:custGeom>
            <a:avLst/>
            <a:gdLst>
              <a:gd name="connsiteX0" fmla="*/ 0 w 5529942"/>
              <a:gd name="connsiteY0" fmla="*/ 901564 h 1322479"/>
              <a:gd name="connsiteX1" fmla="*/ 319314 w 5529942"/>
              <a:gd name="connsiteY1" fmla="*/ 437107 h 1322479"/>
              <a:gd name="connsiteX2" fmla="*/ 406400 w 5529942"/>
              <a:gd name="connsiteY2" fmla="*/ 379050 h 1322479"/>
              <a:gd name="connsiteX3" fmla="*/ 624114 w 5529942"/>
              <a:gd name="connsiteY3" fmla="*/ 422593 h 1322479"/>
              <a:gd name="connsiteX4" fmla="*/ 856342 w 5529942"/>
              <a:gd name="connsiteY4" fmla="*/ 538707 h 1322479"/>
              <a:gd name="connsiteX5" fmla="*/ 1103085 w 5529942"/>
              <a:gd name="connsiteY5" fmla="*/ 669336 h 1322479"/>
              <a:gd name="connsiteX6" fmla="*/ 1233714 w 5529942"/>
              <a:gd name="connsiteY6" fmla="*/ 756421 h 1322479"/>
              <a:gd name="connsiteX7" fmla="*/ 1378857 w 5529942"/>
              <a:gd name="connsiteY7" fmla="*/ 814479 h 1322479"/>
              <a:gd name="connsiteX8" fmla="*/ 1538514 w 5529942"/>
              <a:gd name="connsiteY8" fmla="*/ 916079 h 1322479"/>
              <a:gd name="connsiteX9" fmla="*/ 1799771 w 5529942"/>
              <a:gd name="connsiteY9" fmla="*/ 1046707 h 1322479"/>
              <a:gd name="connsiteX10" fmla="*/ 2046514 w 5529942"/>
              <a:gd name="connsiteY10" fmla="*/ 1206364 h 1322479"/>
              <a:gd name="connsiteX11" fmla="*/ 2162628 w 5529942"/>
              <a:gd name="connsiteY11" fmla="*/ 1264421 h 1322479"/>
              <a:gd name="connsiteX12" fmla="*/ 2264228 w 5529942"/>
              <a:gd name="connsiteY12" fmla="*/ 1322479 h 1322479"/>
              <a:gd name="connsiteX13" fmla="*/ 2641600 w 5529942"/>
              <a:gd name="connsiteY13" fmla="*/ 1307964 h 1322479"/>
              <a:gd name="connsiteX14" fmla="*/ 2757714 w 5529942"/>
              <a:gd name="connsiteY14" fmla="*/ 1278936 h 1322479"/>
              <a:gd name="connsiteX15" fmla="*/ 2859314 w 5529942"/>
              <a:gd name="connsiteY15" fmla="*/ 1264421 h 1322479"/>
              <a:gd name="connsiteX16" fmla="*/ 3077028 w 5529942"/>
              <a:gd name="connsiteY16" fmla="*/ 1206364 h 1322479"/>
              <a:gd name="connsiteX17" fmla="*/ 3236685 w 5529942"/>
              <a:gd name="connsiteY17" fmla="*/ 1177336 h 1322479"/>
              <a:gd name="connsiteX18" fmla="*/ 3381828 w 5529942"/>
              <a:gd name="connsiteY18" fmla="*/ 1119279 h 1322479"/>
              <a:gd name="connsiteX19" fmla="*/ 3468914 w 5529942"/>
              <a:gd name="connsiteY19" fmla="*/ 1104764 h 1322479"/>
              <a:gd name="connsiteX20" fmla="*/ 3526971 w 5529942"/>
              <a:gd name="connsiteY20" fmla="*/ 1061221 h 1322479"/>
              <a:gd name="connsiteX21" fmla="*/ 3585028 w 5529942"/>
              <a:gd name="connsiteY21" fmla="*/ 1032193 h 1322479"/>
              <a:gd name="connsiteX22" fmla="*/ 3672114 w 5529942"/>
              <a:gd name="connsiteY22" fmla="*/ 945107 h 1322479"/>
              <a:gd name="connsiteX23" fmla="*/ 3773714 w 5529942"/>
              <a:gd name="connsiteY23" fmla="*/ 828993 h 1322479"/>
              <a:gd name="connsiteX24" fmla="*/ 3875314 w 5529942"/>
              <a:gd name="connsiteY24" fmla="*/ 756421 h 1322479"/>
              <a:gd name="connsiteX25" fmla="*/ 3933371 w 5529942"/>
              <a:gd name="connsiteY25" fmla="*/ 712879 h 1322479"/>
              <a:gd name="connsiteX26" fmla="*/ 3976914 w 5529942"/>
              <a:gd name="connsiteY26" fmla="*/ 669336 h 1322479"/>
              <a:gd name="connsiteX27" fmla="*/ 4049485 w 5529942"/>
              <a:gd name="connsiteY27" fmla="*/ 625793 h 1322479"/>
              <a:gd name="connsiteX28" fmla="*/ 4165600 w 5529942"/>
              <a:gd name="connsiteY28" fmla="*/ 495164 h 1322479"/>
              <a:gd name="connsiteX29" fmla="*/ 4252685 w 5529942"/>
              <a:gd name="connsiteY29" fmla="*/ 393564 h 1322479"/>
              <a:gd name="connsiteX30" fmla="*/ 4354285 w 5529942"/>
              <a:gd name="connsiteY30" fmla="*/ 291964 h 1322479"/>
              <a:gd name="connsiteX31" fmla="*/ 4426857 w 5529942"/>
              <a:gd name="connsiteY31" fmla="*/ 262936 h 1322479"/>
              <a:gd name="connsiteX32" fmla="*/ 4557485 w 5529942"/>
              <a:gd name="connsiteY32" fmla="*/ 175850 h 1322479"/>
              <a:gd name="connsiteX33" fmla="*/ 4804228 w 5529942"/>
              <a:gd name="connsiteY33" fmla="*/ 103279 h 1322479"/>
              <a:gd name="connsiteX34" fmla="*/ 4920342 w 5529942"/>
              <a:gd name="connsiteY34" fmla="*/ 59736 h 1322479"/>
              <a:gd name="connsiteX35" fmla="*/ 5007428 w 5529942"/>
              <a:gd name="connsiteY35" fmla="*/ 30707 h 1322479"/>
              <a:gd name="connsiteX36" fmla="*/ 5167085 w 5529942"/>
              <a:gd name="connsiteY36" fmla="*/ 1679 h 1322479"/>
              <a:gd name="connsiteX37" fmla="*/ 5529942 w 5529942"/>
              <a:gd name="connsiteY37" fmla="*/ 1679 h 1322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529942" h="1322479">
                <a:moveTo>
                  <a:pt x="0" y="901564"/>
                </a:moveTo>
                <a:cubicBezTo>
                  <a:pt x="95883" y="728975"/>
                  <a:pt x="164883" y="591538"/>
                  <a:pt x="319314" y="437107"/>
                </a:cubicBezTo>
                <a:cubicBezTo>
                  <a:pt x="373675" y="382746"/>
                  <a:pt x="343384" y="400055"/>
                  <a:pt x="406400" y="379050"/>
                </a:cubicBezTo>
                <a:cubicBezTo>
                  <a:pt x="491486" y="391205"/>
                  <a:pt x="540128" y="394597"/>
                  <a:pt x="624114" y="422593"/>
                </a:cubicBezTo>
                <a:cubicBezTo>
                  <a:pt x="715972" y="453213"/>
                  <a:pt x="768568" y="492239"/>
                  <a:pt x="856342" y="538707"/>
                </a:cubicBezTo>
                <a:cubicBezTo>
                  <a:pt x="975352" y="601712"/>
                  <a:pt x="982581" y="595694"/>
                  <a:pt x="1103085" y="669336"/>
                </a:cubicBezTo>
                <a:cubicBezTo>
                  <a:pt x="1147739" y="696625"/>
                  <a:pt x="1187404" y="732048"/>
                  <a:pt x="1233714" y="756421"/>
                </a:cubicBezTo>
                <a:cubicBezTo>
                  <a:pt x="1279825" y="780690"/>
                  <a:pt x="1332698" y="790300"/>
                  <a:pt x="1378857" y="814479"/>
                </a:cubicBezTo>
                <a:cubicBezTo>
                  <a:pt x="1434736" y="843749"/>
                  <a:pt x="1483282" y="885606"/>
                  <a:pt x="1538514" y="916079"/>
                </a:cubicBezTo>
                <a:cubicBezTo>
                  <a:pt x="1623764" y="963114"/>
                  <a:pt x="1718027" y="993814"/>
                  <a:pt x="1799771" y="1046707"/>
                </a:cubicBezTo>
                <a:cubicBezTo>
                  <a:pt x="1882019" y="1099926"/>
                  <a:pt x="1958892" y="1162553"/>
                  <a:pt x="2046514" y="1206364"/>
                </a:cubicBezTo>
                <a:cubicBezTo>
                  <a:pt x="2085219" y="1225716"/>
                  <a:pt x="2125250" y="1242617"/>
                  <a:pt x="2162628" y="1264421"/>
                </a:cubicBezTo>
                <a:cubicBezTo>
                  <a:pt x="2279792" y="1332767"/>
                  <a:pt x="2168094" y="1290433"/>
                  <a:pt x="2264228" y="1322479"/>
                </a:cubicBezTo>
                <a:cubicBezTo>
                  <a:pt x="2390019" y="1317641"/>
                  <a:pt x="2516204" y="1319028"/>
                  <a:pt x="2641600" y="1307964"/>
                </a:cubicBezTo>
                <a:cubicBezTo>
                  <a:pt x="2681341" y="1304457"/>
                  <a:pt x="2718593" y="1286760"/>
                  <a:pt x="2757714" y="1278936"/>
                </a:cubicBezTo>
                <a:cubicBezTo>
                  <a:pt x="2791260" y="1272227"/>
                  <a:pt x="2825689" y="1270726"/>
                  <a:pt x="2859314" y="1264421"/>
                </a:cubicBezTo>
                <a:cubicBezTo>
                  <a:pt x="3290192" y="1183631"/>
                  <a:pt x="2762146" y="1280454"/>
                  <a:pt x="3077028" y="1206364"/>
                </a:cubicBezTo>
                <a:cubicBezTo>
                  <a:pt x="3129682" y="1193975"/>
                  <a:pt x="3183466" y="1187012"/>
                  <a:pt x="3236685" y="1177336"/>
                </a:cubicBezTo>
                <a:cubicBezTo>
                  <a:pt x="3285066" y="1157984"/>
                  <a:pt x="3332092" y="1134822"/>
                  <a:pt x="3381828" y="1119279"/>
                </a:cubicBezTo>
                <a:cubicBezTo>
                  <a:pt x="3409917" y="1110501"/>
                  <a:pt x="3441590" y="1115694"/>
                  <a:pt x="3468914" y="1104764"/>
                </a:cubicBezTo>
                <a:cubicBezTo>
                  <a:pt x="3491374" y="1095780"/>
                  <a:pt x="3506458" y="1074042"/>
                  <a:pt x="3526971" y="1061221"/>
                </a:cubicBezTo>
                <a:cubicBezTo>
                  <a:pt x="3545319" y="1049754"/>
                  <a:pt x="3565676" y="1041869"/>
                  <a:pt x="3585028" y="1032193"/>
                </a:cubicBezTo>
                <a:cubicBezTo>
                  <a:pt x="3653441" y="929575"/>
                  <a:pt x="3564095" y="1053126"/>
                  <a:pt x="3672114" y="945107"/>
                </a:cubicBezTo>
                <a:cubicBezTo>
                  <a:pt x="3825546" y="791675"/>
                  <a:pt x="3592805" y="987289"/>
                  <a:pt x="3773714" y="828993"/>
                </a:cubicBezTo>
                <a:cubicBezTo>
                  <a:pt x="3815874" y="792103"/>
                  <a:pt x="3833171" y="786523"/>
                  <a:pt x="3875314" y="756421"/>
                </a:cubicBezTo>
                <a:cubicBezTo>
                  <a:pt x="3894998" y="742361"/>
                  <a:pt x="3915004" y="728622"/>
                  <a:pt x="3933371" y="712879"/>
                </a:cubicBezTo>
                <a:cubicBezTo>
                  <a:pt x="3948956" y="699521"/>
                  <a:pt x="3960493" y="681652"/>
                  <a:pt x="3976914" y="669336"/>
                </a:cubicBezTo>
                <a:cubicBezTo>
                  <a:pt x="3999482" y="652410"/>
                  <a:pt x="4027217" y="643113"/>
                  <a:pt x="4049485" y="625793"/>
                </a:cubicBezTo>
                <a:cubicBezTo>
                  <a:pt x="4083924" y="599007"/>
                  <a:pt x="4141974" y="528915"/>
                  <a:pt x="4165600" y="495164"/>
                </a:cubicBezTo>
                <a:cubicBezTo>
                  <a:pt x="4234530" y="396693"/>
                  <a:pt x="4175520" y="445008"/>
                  <a:pt x="4252685" y="393564"/>
                </a:cubicBezTo>
                <a:cubicBezTo>
                  <a:pt x="4288112" y="340424"/>
                  <a:pt x="4287247" y="332186"/>
                  <a:pt x="4354285" y="291964"/>
                </a:cubicBezTo>
                <a:cubicBezTo>
                  <a:pt x="4376626" y="278559"/>
                  <a:pt x="4404082" y="275589"/>
                  <a:pt x="4426857" y="262936"/>
                </a:cubicBezTo>
                <a:cubicBezTo>
                  <a:pt x="4511763" y="215766"/>
                  <a:pt x="4459178" y="216329"/>
                  <a:pt x="4557485" y="175850"/>
                </a:cubicBezTo>
                <a:cubicBezTo>
                  <a:pt x="4681884" y="124627"/>
                  <a:pt x="4701146" y="123895"/>
                  <a:pt x="4804228" y="103279"/>
                </a:cubicBezTo>
                <a:cubicBezTo>
                  <a:pt x="4901563" y="54611"/>
                  <a:pt x="4821531" y="89379"/>
                  <a:pt x="4920342" y="59736"/>
                </a:cubicBezTo>
                <a:cubicBezTo>
                  <a:pt x="4949650" y="50943"/>
                  <a:pt x="4978120" y="39500"/>
                  <a:pt x="5007428" y="30707"/>
                </a:cubicBezTo>
                <a:cubicBezTo>
                  <a:pt x="5052313" y="17241"/>
                  <a:pt x="5125246" y="2986"/>
                  <a:pt x="5167085" y="1679"/>
                </a:cubicBezTo>
                <a:cubicBezTo>
                  <a:pt x="5287978" y="-2099"/>
                  <a:pt x="5408990" y="1679"/>
                  <a:pt x="5529942" y="167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71600" y="495746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</a:t>
            </a:r>
            <a:r>
              <a:rPr lang="en-US" dirty="0" err="1" smtClean="0"/>
              <a:t>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67000" y="5716450"/>
            <a:ext cx="952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 j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7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715000"/>
            <a:ext cx="7620000" cy="11430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# of heat wave flash drought events/</a:t>
            </a:r>
            <a:r>
              <a:rPr lang="en-US" sz="2400" dirty="0" err="1" smtClean="0">
                <a:solidFill>
                  <a:schemeClr val="tx1"/>
                </a:solidFill>
              </a:rPr>
              <a:t>yr</a:t>
            </a:r>
            <a:r>
              <a:rPr lang="en-US" sz="2400" dirty="0" smtClean="0">
                <a:solidFill>
                  <a:schemeClr val="tx1"/>
                </a:solidFill>
              </a:rPr>
              <a:t> North central 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                                          (36-42N, 80-100W)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3050" r="2056"/>
          <a:stretch/>
        </p:blipFill>
        <p:spPr>
          <a:xfrm>
            <a:off x="481149" y="1371600"/>
            <a:ext cx="7620000" cy="439728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371600" y="3733800"/>
            <a:ext cx="5562600" cy="1600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4572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of trends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447800" y="1524001"/>
            <a:ext cx="5257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Heat wave flash drought </a:t>
            </a:r>
            <a:r>
              <a:rPr lang="en-US" dirty="0" smtClean="0"/>
              <a:t>events/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5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396" b="59864"/>
          <a:stretch/>
        </p:blipFill>
        <p:spPr>
          <a:xfrm>
            <a:off x="787037" y="3335066"/>
            <a:ext cx="7010400" cy="354066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26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898469" y="4648200"/>
            <a:ext cx="4959531" cy="457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" name="Picture 1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7" t="63050" r="2056"/>
          <a:stretch/>
        </p:blipFill>
        <p:spPr>
          <a:xfrm>
            <a:off x="1129937" y="228600"/>
            <a:ext cx="6324600" cy="32004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2057400" y="2057400"/>
            <a:ext cx="457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854234" y="0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# of Heat wav flash drought events/year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6477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Over the North Central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810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Trends: decreasing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3429000"/>
            <a:ext cx="2196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SM </a:t>
            </a:r>
            <a:r>
              <a:rPr lang="en-US" dirty="0" err="1" smtClean="0">
                <a:solidFill>
                  <a:srgbClr val="FF0000"/>
                </a:solidFill>
              </a:rPr>
              <a:t>anom</a:t>
            </a:r>
            <a:r>
              <a:rPr lang="en-US" dirty="0" smtClean="0">
                <a:solidFill>
                  <a:srgbClr val="FF0000"/>
                </a:solidFill>
              </a:rPr>
              <a:t> increasing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6477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ref </a:t>
            </a:r>
            <a:r>
              <a:rPr lang="en-US" dirty="0" err="1" smtClean="0"/>
              <a:t>Andreadis</a:t>
            </a:r>
            <a:r>
              <a:rPr lang="en-US" dirty="0" smtClean="0"/>
              <a:t> et at 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3041" r="48154" b="36341"/>
          <a:stretch/>
        </p:blipFill>
        <p:spPr>
          <a:xfrm>
            <a:off x="609600" y="533401"/>
            <a:ext cx="3584448" cy="6058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24400" y="5410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Orange – decreasing trends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Green – increasing trends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9601200" y="4648200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96166" y="900671"/>
            <a:ext cx="346579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Mann Kendall tests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349963"/>
            <a:ext cx="532485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Heat wave drought Annual events                     </a:t>
            </a:r>
            <a:endParaRPr lang="en-US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7162800" y="6591909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800600" y="1752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decreasing</a:t>
            </a:r>
            <a:endParaRPr lang="en-US" sz="2800" dirty="0"/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 flipV="1">
            <a:off x="2904744" y="1640452"/>
            <a:ext cx="1895856" cy="3737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992624" y="4340352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Increasing  wetness</a:t>
            </a:r>
            <a:endParaRPr lang="en-US" sz="24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2971800" y="4572000"/>
            <a:ext cx="18288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371600" y="6056531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Increase of P trends=&gt; increase of SM trends=&gt; less heat wave flash drought events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3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28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7" b="67509"/>
          <a:stretch/>
        </p:blipFill>
        <p:spPr>
          <a:xfrm>
            <a:off x="349096" y="1524000"/>
            <a:ext cx="7607608" cy="2797433"/>
          </a:xfrm>
        </p:spPr>
      </p:pic>
      <p:sp>
        <p:nvSpPr>
          <p:cNvPr id="9" name="TextBox 8"/>
          <p:cNvSpPr txBox="1"/>
          <p:nvPr/>
        </p:nvSpPr>
        <p:spPr>
          <a:xfrm>
            <a:off x="1524000" y="694900"/>
            <a:ext cx="1981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MK test events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29200" y="6949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MK test </a:t>
            </a:r>
            <a:r>
              <a:rPr lang="en-US" dirty="0" err="1" smtClean="0"/>
              <a:t>Tair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0" y="230833"/>
            <a:ext cx="502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Trends in P deficit flash drought events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4572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Upward trends in the Southwest related to trends in </a:t>
            </a:r>
            <a:r>
              <a:rPr lang="en-US" b="1" dirty="0" err="1" smtClean="0">
                <a:solidFill>
                  <a:srgbClr val="C00000"/>
                </a:solidFill>
              </a:rPr>
              <a:t>Tair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5800" y="3886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warming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71288" y="2944368"/>
            <a:ext cx="4572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990600" y="4070866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Increases of occurrence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295400" y="2944368"/>
            <a:ext cx="457200" cy="112649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295400" y="51816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 increases , it is easier to reach </a:t>
            </a:r>
            <a:r>
              <a:rPr lang="en-US" dirty="0" err="1" smtClean="0"/>
              <a:t>Tanom</a:t>
            </a:r>
            <a:r>
              <a:rPr lang="en-US" dirty="0" smtClean="0"/>
              <a:t>&gt;1SD so more P deficit flash droughts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50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29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011" y="1000065"/>
            <a:ext cx="82296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/>
              <a:t>Features</a:t>
            </a:r>
            <a:r>
              <a:rPr lang="en-US" sz="2000" u="sng" dirty="0"/>
              <a:t>           </a:t>
            </a:r>
            <a:r>
              <a:rPr lang="en-US" sz="2000" u="sng" dirty="0" smtClean="0"/>
              <a:t>      </a:t>
            </a:r>
            <a:r>
              <a:rPr lang="en-US" sz="2000" b="1" u="sng" dirty="0"/>
              <a:t>Heat wave flash drought       P deficit flash </a:t>
            </a:r>
            <a:r>
              <a:rPr lang="en-US" sz="2000" b="1" u="sng" dirty="0" smtClean="0"/>
              <a:t>drought</a:t>
            </a:r>
          </a:p>
          <a:p>
            <a:r>
              <a:rPr lang="en-US" sz="2000" dirty="0"/>
              <a:t> </a:t>
            </a:r>
            <a:r>
              <a:rPr lang="en-US" sz="2000" dirty="0">
                <a:solidFill>
                  <a:srgbClr val="FF0000"/>
                </a:solidFill>
              </a:rPr>
              <a:t>Forcing                    Temperature driven                P deficit </a:t>
            </a:r>
            <a:r>
              <a:rPr lang="en-US" sz="2000" dirty="0" smtClean="0">
                <a:solidFill>
                  <a:srgbClr val="FF0000"/>
                </a:solidFill>
              </a:rPr>
              <a:t>driven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 Conditions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/>
              <a:t> </a:t>
            </a:r>
            <a:r>
              <a:rPr lang="en-US" sz="2000" dirty="0"/>
              <a:t>Temperature       </a:t>
            </a:r>
            <a:r>
              <a:rPr lang="en-US" sz="2000" dirty="0" smtClean="0"/>
              <a:t>  above </a:t>
            </a:r>
            <a:r>
              <a:rPr lang="en-US" sz="2000" dirty="0"/>
              <a:t>1SD                                 above 1SD</a:t>
            </a:r>
          </a:p>
          <a:p>
            <a:r>
              <a:rPr lang="en-US" sz="2000" dirty="0"/>
              <a:t> Soil moisture       </a:t>
            </a:r>
            <a:r>
              <a:rPr lang="en-US" sz="2000" dirty="0" smtClean="0"/>
              <a:t>  below </a:t>
            </a:r>
            <a:r>
              <a:rPr lang="en-US" sz="2000" dirty="0"/>
              <a:t>40%                                 below 40%</a:t>
            </a:r>
          </a:p>
          <a:p>
            <a:r>
              <a:rPr lang="en-US" sz="2000" dirty="0"/>
              <a:t> Precipitation        </a:t>
            </a:r>
            <a:r>
              <a:rPr lang="en-US" sz="2000" dirty="0" smtClean="0"/>
              <a:t> below </a:t>
            </a:r>
            <a:r>
              <a:rPr lang="en-US" sz="2000" dirty="0"/>
              <a:t>normal before onset    below normal before </a:t>
            </a:r>
            <a:r>
              <a:rPr lang="en-US" sz="2000" dirty="0" smtClean="0"/>
              <a:t> onset    </a:t>
            </a:r>
            <a:endParaRPr lang="en-US" sz="2000" dirty="0"/>
          </a:p>
          <a:p>
            <a:r>
              <a:rPr lang="en-US" sz="2000" dirty="0"/>
              <a:t>                                                                                     </a:t>
            </a:r>
            <a:r>
              <a:rPr lang="en-US" sz="2000" dirty="0" smtClean="0"/>
              <a:t> reaches </a:t>
            </a:r>
            <a:r>
              <a:rPr lang="en-US" sz="2000" dirty="0"/>
              <a:t>a min during </a:t>
            </a:r>
            <a:r>
              <a:rPr lang="en-US" sz="2000" dirty="0" smtClean="0"/>
              <a:t>onset</a:t>
            </a:r>
          </a:p>
          <a:p>
            <a:r>
              <a:rPr lang="en-US" sz="2000" dirty="0" smtClean="0"/>
              <a:t>  </a:t>
            </a:r>
            <a:r>
              <a:rPr lang="en-US" sz="2000" dirty="0">
                <a:solidFill>
                  <a:srgbClr val="FF0000"/>
                </a:solidFill>
              </a:rPr>
              <a:t>ET anomalies        </a:t>
            </a:r>
            <a:r>
              <a:rPr lang="en-US" sz="2000" dirty="0" smtClean="0">
                <a:solidFill>
                  <a:srgbClr val="FF0000"/>
                </a:solidFill>
              </a:rPr>
              <a:t>positive                                        negative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 Locations of           North Central and                   </a:t>
            </a:r>
            <a:r>
              <a:rPr lang="en-US" sz="2000" dirty="0" smtClean="0"/>
              <a:t> Great </a:t>
            </a:r>
            <a:r>
              <a:rPr lang="en-US" sz="2000" dirty="0"/>
              <a:t>Plains and southern </a:t>
            </a:r>
            <a:r>
              <a:rPr lang="en-US" sz="2000" dirty="0" smtClean="0"/>
              <a:t>                 </a:t>
            </a:r>
            <a:endParaRPr lang="en-US" sz="2000" dirty="0"/>
          </a:p>
          <a:p>
            <a:r>
              <a:rPr lang="en-US" sz="2000" dirty="0"/>
              <a:t> Max occurrence    the Pacific Northwest  </a:t>
            </a:r>
            <a:r>
              <a:rPr lang="en-US" sz="2000" dirty="0" smtClean="0"/>
              <a:t>             states</a:t>
            </a:r>
          </a:p>
          <a:p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 Max FOC                 4-5%                                           8-9%</a:t>
            </a:r>
          </a:p>
          <a:p>
            <a:r>
              <a:rPr lang="en-US" sz="2000" dirty="0"/>
              <a:t> </a:t>
            </a:r>
          </a:p>
          <a:p>
            <a:r>
              <a:rPr lang="en-US" sz="2000" dirty="0"/>
              <a:t> Persistence             </a:t>
            </a:r>
            <a:r>
              <a:rPr lang="en-US" sz="2000" dirty="0" smtClean="0"/>
              <a:t>1 pentad                                    </a:t>
            </a:r>
            <a:r>
              <a:rPr lang="en-US" sz="2000" dirty="0"/>
              <a:t>1pentad</a:t>
            </a:r>
          </a:p>
          <a:p>
            <a:r>
              <a:rPr lang="en-US" sz="2000" dirty="0" smtClean="0"/>
              <a:t> </a:t>
            </a:r>
            <a:r>
              <a:rPr lang="en-US" sz="2000" dirty="0"/>
              <a:t>Trends                     </a:t>
            </a:r>
            <a:r>
              <a:rPr lang="en-US" sz="2000" dirty="0" smtClean="0"/>
              <a:t>decreasing </a:t>
            </a:r>
            <a:r>
              <a:rPr lang="en-US" sz="2000" dirty="0"/>
              <a:t>over the                 increasing over the 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                 North Central                            Southwest                                    </a:t>
            </a:r>
            <a:endParaRPr lang="en-US" sz="200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152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Comparison between heat wave and P deficit flash droughts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02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Why should we study flash droughts 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It tends to occur in spring and summer which are the crop growing season</a:t>
            </a:r>
          </a:p>
          <a:p>
            <a:r>
              <a:rPr lang="en-US" sz="2800" dirty="0" smtClean="0"/>
              <a:t>High temperature and sudden drop of soil moisture withered the just panned crops </a:t>
            </a:r>
          </a:p>
          <a:p>
            <a:r>
              <a:rPr lang="en-US" sz="2800" dirty="0" smtClean="0"/>
              <a:t>The economic losses to crops and livestock reported by the USDA are in the </a:t>
            </a:r>
            <a:r>
              <a:rPr lang="en-US" sz="2800" dirty="0"/>
              <a:t>billions of $US [</a:t>
            </a:r>
            <a:r>
              <a:rPr lang="en-US" sz="2800" i="1" dirty="0" err="1"/>
              <a:t>Wallander</a:t>
            </a:r>
            <a:r>
              <a:rPr lang="en-US" sz="2800" i="1" dirty="0"/>
              <a:t> et al. 2012 and USDA Risk Management agency </a:t>
            </a:r>
            <a:r>
              <a:rPr lang="en-US" sz="2800" dirty="0"/>
              <a:t>  (</a:t>
            </a:r>
            <a:r>
              <a:rPr lang="en-US" sz="2800" u="sng" dirty="0">
                <a:hlinkClick r:id="rId2"/>
              </a:rPr>
              <a:t>http://www.rma.usda.gov/data</a:t>
            </a:r>
            <a:r>
              <a:rPr lang="en-US" sz="2800" dirty="0"/>
              <a:t>)]. </a:t>
            </a: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06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CFSv2 seasonal forecasts predict flash droughts?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 CFSv2 seasonal (first 90-day)  forecasts  from April to July  </a:t>
            </a:r>
          </a:p>
          <a:p>
            <a:r>
              <a:rPr lang="en-US" sz="2800" dirty="0" smtClean="0"/>
              <a:t>A) whether forecasts can predict the preferred regions for flash droughts to occur?</a:t>
            </a:r>
          </a:p>
          <a:p>
            <a:r>
              <a:rPr lang="en-US" sz="2800" dirty="0" smtClean="0"/>
              <a:t>B) whether the CFSV2 can predict each event?</a:t>
            </a:r>
          </a:p>
          <a:p>
            <a:r>
              <a:rPr lang="en-US" sz="2800" dirty="0" smtClean="0"/>
              <a:t>C) if B is too much to ask, then whether the CFSV2 can predict the occurrence of flash droughts in 3 categories: below, normal and above?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 Data from CFSV2 </a:t>
            </a:r>
            <a:r>
              <a:rPr lang="en-US" sz="3200" dirty="0" err="1" smtClean="0"/>
              <a:t>hindcasts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For each month and each year, we took total  12 ensemble members </a:t>
            </a:r>
          </a:p>
          <a:p>
            <a:r>
              <a:rPr lang="en-US" sz="2800" dirty="0" smtClean="0"/>
              <a:t>Each season has 18 pentads (90day)</a:t>
            </a:r>
          </a:p>
          <a:p>
            <a:r>
              <a:rPr lang="en-US" sz="2800" dirty="0" smtClean="0"/>
              <a:t>There are 29 years (1982-2010)  so we have total 12 x 18 *29 members</a:t>
            </a:r>
          </a:p>
          <a:p>
            <a:pPr marL="114300" indent="0">
              <a:buNone/>
            </a:pPr>
            <a:r>
              <a:rPr lang="en-US" sz="2800" dirty="0" smtClean="0"/>
              <a:t>For example April 1 case</a:t>
            </a:r>
          </a:p>
          <a:p>
            <a:pPr marL="114300" indent="0">
              <a:buNone/>
            </a:pPr>
            <a:r>
              <a:rPr lang="en-US" sz="2800" dirty="0" smtClean="0"/>
              <a:t> </a:t>
            </a:r>
            <a:r>
              <a:rPr lang="en-US" sz="2800" i="1" dirty="0" smtClean="0"/>
              <a:t>we have forecasts with initial conditions ( April 1 0z,6z,12z and 18z) and 4 cases from March 27 and 4 cases from March 11</a:t>
            </a:r>
          </a:p>
          <a:p>
            <a:pPr marL="114300" indent="0"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7620000" cy="1143000"/>
          </a:xfrm>
        </p:spPr>
        <p:txBody>
          <a:bodyPr/>
          <a:lstStyle/>
          <a:p>
            <a:r>
              <a:rPr lang="en-US" dirty="0" smtClean="0"/>
              <a:t>Procedures to get ET and 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CFSv2 seasonal forecast daily archive from 1982-2010  with runs from ICs from April 1, May 1, June 5 and July 5 </a:t>
            </a:r>
          </a:p>
          <a:p>
            <a:r>
              <a:rPr lang="en-US" sz="2800" dirty="0" smtClean="0"/>
              <a:t>Bias corrected monthly mean P and T2m and equally distribute values  to daily P and T anomalies</a:t>
            </a:r>
          </a:p>
          <a:p>
            <a:r>
              <a:rPr lang="en-US" sz="2800" dirty="0" smtClean="0"/>
              <a:t>Derive daily forcing from P and T (wind speed taken from climatological 850 winds from CDAS)</a:t>
            </a:r>
          </a:p>
          <a:p>
            <a:r>
              <a:rPr lang="en-US" sz="2800" dirty="0" smtClean="0"/>
              <a:t>Drive VIC model to get daily SM and ET</a:t>
            </a:r>
          </a:p>
          <a:p>
            <a:r>
              <a:rPr lang="en-US" sz="2800" dirty="0" smtClean="0"/>
              <a:t>Bias corrected SM and ET anomalies</a:t>
            </a:r>
          </a:p>
          <a:p>
            <a:r>
              <a:rPr lang="en-US" sz="2800" dirty="0" smtClean="0"/>
              <a:t>Using 12 members (e.g. April 1: April 1, March 27 and March 22) 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0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forecasted flash droughts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pool all 12 members </a:t>
            </a:r>
          </a:p>
          <a:p>
            <a:r>
              <a:rPr lang="en-US" sz="2800" dirty="0" smtClean="0"/>
              <a:t>Calculate the ET anomalies, T2m standardized anomalies, SM and P percentiles in a cross validated way</a:t>
            </a:r>
          </a:p>
          <a:p>
            <a:r>
              <a:rPr lang="en-US" sz="2800" dirty="0" smtClean="0"/>
              <a:t>Use the same criteria as analysis to select heat wave flash drought and P deficit flash drought events </a:t>
            </a:r>
          </a:p>
          <a:p>
            <a:r>
              <a:rPr lang="en-US" sz="2800" dirty="0" smtClean="0"/>
              <a:t>We compare with VIC (SIM)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2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FOC predicted by the CFSv2 seasonal </a:t>
            </a:r>
            <a:r>
              <a:rPr lang="en-US" sz="3600" dirty="0" err="1" smtClean="0"/>
              <a:t>fcsts</a:t>
            </a:r>
            <a:endParaRPr lang="en-US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1" b="38095"/>
          <a:stretch/>
        </p:blipFill>
        <p:spPr>
          <a:xfrm>
            <a:off x="381000" y="1295400"/>
            <a:ext cx="7460901" cy="5410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942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5" t="749" r="-1612" b="-7554"/>
          <a:stretch/>
        </p:blipFill>
        <p:spPr>
          <a:xfrm>
            <a:off x="3629" y="116114"/>
            <a:ext cx="5207000" cy="723310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35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410200" y="228600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Heidke</a:t>
            </a:r>
            <a:r>
              <a:rPr lang="en-US" sz="2000" dirty="0" smtClean="0">
                <a:solidFill>
                  <a:srgbClr val="FF0000"/>
                </a:solidFill>
              </a:rPr>
              <a:t> skill  in the 3-category forecasts averaged over the U.S.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9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CFSv2 seasonal forecasts predict flash droughts?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A) whether forecasts can predict the preferred regions for flash droughts to occur? </a:t>
            </a:r>
            <a:r>
              <a:rPr lang="en-US" sz="2800" dirty="0" smtClean="0">
                <a:solidFill>
                  <a:srgbClr val="FF0000"/>
                </a:solidFill>
              </a:rPr>
              <a:t>YES</a:t>
            </a:r>
          </a:p>
          <a:p>
            <a:r>
              <a:rPr lang="en-US" sz="2800" dirty="0" smtClean="0"/>
              <a:t>B) whether the CFSV2 can predict each event?  </a:t>
            </a:r>
            <a:r>
              <a:rPr lang="en-US" sz="2800" dirty="0" smtClean="0">
                <a:solidFill>
                  <a:srgbClr val="FF0000"/>
                </a:solidFill>
              </a:rPr>
              <a:t>NO</a:t>
            </a:r>
          </a:p>
          <a:p>
            <a:r>
              <a:rPr lang="en-US" sz="2800" dirty="0" smtClean="0"/>
              <a:t>C) if B is too much to ask, then whether the CFSV2 can predict whether there are flash drought events in the coming season?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4953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Skill is similar to the 5-10 day forecasts of temperature and precipitation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Are there flash droughts over South America? Or other places around the globe?</a:t>
            </a:r>
          </a:p>
          <a:p>
            <a:r>
              <a:rPr lang="en-US" dirty="0" smtClean="0"/>
              <a:t>2. If so, can the same criteria apply? are the physical mechanisms associated with flash droughts still the same?</a:t>
            </a:r>
          </a:p>
          <a:p>
            <a:r>
              <a:rPr lang="en-US" dirty="0" smtClean="0"/>
              <a:t>3. Can the GEFS (short term forecasts ) predict flash droughts ? So we can issue warning </a:t>
            </a:r>
          </a:p>
          <a:p>
            <a:r>
              <a:rPr lang="en-US" dirty="0" smtClean="0"/>
              <a:t>4.  are flash droughts forced? </a:t>
            </a:r>
            <a:r>
              <a:rPr lang="en-US" dirty="0" err="1" smtClean="0"/>
              <a:t>Sst</a:t>
            </a:r>
            <a:r>
              <a:rPr lang="en-US" dirty="0" smtClean="0"/>
              <a:t> forcing?  (our first look did not find </a:t>
            </a:r>
            <a:r>
              <a:rPr lang="en-US" dirty="0" err="1" smtClean="0"/>
              <a:t>enso</a:t>
            </a:r>
            <a:r>
              <a:rPr lang="en-US" dirty="0" smtClean="0"/>
              <a:t> connection</a:t>
            </a:r>
            <a:r>
              <a:rPr lang="en-US" smtClean="0"/>
              <a:t>, but  ----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2101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rms</a:t>
            </a:r>
            <a:r>
              <a:rPr lang="en-US" dirty="0" smtClean="0"/>
              <a:t> of  total flash drought events/</a:t>
            </a:r>
            <a:r>
              <a:rPr lang="en-US" dirty="0" err="1" smtClean="0"/>
              <a:t>yr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4222" b="63190"/>
          <a:stretch/>
        </p:blipFill>
        <p:spPr>
          <a:xfrm>
            <a:off x="304800" y="2057400"/>
            <a:ext cx="8187698" cy="3124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" y="54102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5594866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RMS are normalized by the standard dev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92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 score of total flash drought /</a:t>
            </a:r>
            <a:r>
              <a:rPr lang="en-US" dirty="0" err="1" smtClean="0"/>
              <a:t>yr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ETS= hit/(</a:t>
            </a:r>
            <a:r>
              <a:rPr lang="en-US" sz="3200" dirty="0" err="1" smtClean="0"/>
              <a:t>hit+miss+false</a:t>
            </a:r>
            <a:r>
              <a:rPr lang="en-US" sz="3200" dirty="0" smtClean="0"/>
              <a:t> alarm)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Corrected for the random chances</a:t>
            </a:r>
          </a:p>
          <a:p>
            <a:r>
              <a:rPr lang="en-US" dirty="0" smtClean="0"/>
              <a:t>Hit--- both </a:t>
            </a:r>
            <a:r>
              <a:rPr lang="en-US" dirty="0" err="1" smtClean="0"/>
              <a:t>obs</a:t>
            </a:r>
            <a:r>
              <a:rPr lang="en-US" dirty="0" smtClean="0"/>
              <a:t> and </a:t>
            </a:r>
            <a:r>
              <a:rPr lang="en-US" dirty="0" err="1" smtClean="0"/>
              <a:t>fcst</a:t>
            </a:r>
            <a:r>
              <a:rPr lang="en-US" dirty="0" smtClean="0"/>
              <a:t> indicate there are flash drought events in the following season</a:t>
            </a:r>
          </a:p>
          <a:p>
            <a:r>
              <a:rPr lang="en-US" dirty="0" smtClean="0"/>
              <a:t>Miss- </a:t>
            </a:r>
            <a:r>
              <a:rPr lang="en-US" dirty="0" err="1" smtClean="0"/>
              <a:t>obs</a:t>
            </a:r>
            <a:r>
              <a:rPr lang="en-US" dirty="0" smtClean="0"/>
              <a:t> indicates events, but not forecasts</a:t>
            </a:r>
          </a:p>
          <a:p>
            <a:r>
              <a:rPr lang="en-US" dirty="0" smtClean="0"/>
              <a:t>False alarm- </a:t>
            </a:r>
            <a:r>
              <a:rPr lang="en-US" dirty="0" err="1" smtClean="0"/>
              <a:t>fcst</a:t>
            </a:r>
            <a:r>
              <a:rPr lang="en-US" dirty="0" smtClean="0"/>
              <a:t> indicates events, but not </a:t>
            </a:r>
            <a:r>
              <a:rPr lang="en-US" dirty="0" err="1" smtClean="0"/>
              <a:t>obs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63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 story : how did flash drought become  a hot topic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2012 late May, heat waves and low soil moisture wither just planned crops </a:t>
            </a:r>
          </a:p>
          <a:p>
            <a:r>
              <a:rPr lang="en-US" sz="2800" dirty="0" smtClean="0"/>
              <a:t>When reporters knocked on the CPC door, our Anthony </a:t>
            </a:r>
            <a:r>
              <a:rPr lang="en-US" sz="2800" dirty="0" err="1" smtClean="0"/>
              <a:t>Artusa</a:t>
            </a:r>
            <a:r>
              <a:rPr lang="en-US" sz="2800" dirty="0" smtClean="0"/>
              <a:t> called  that  </a:t>
            </a:r>
            <a:r>
              <a:rPr lang="en-US" sz="2800" dirty="0" smtClean="0">
                <a:solidFill>
                  <a:srgbClr val="FF0000"/>
                </a:solidFill>
              </a:rPr>
              <a:t>Flash Drought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dirty="0" smtClean="0"/>
              <a:t>Meanwhile, Jason </a:t>
            </a:r>
            <a:r>
              <a:rPr lang="en-US" sz="2800" dirty="0" err="1" smtClean="0"/>
              <a:t>Otkins</a:t>
            </a:r>
            <a:r>
              <a:rPr lang="en-US" sz="2800" dirty="0" smtClean="0"/>
              <a:t> and Martha Anderson also detected the 2012 event using the satellite derived Evaporative Stress Index  (ESI)</a:t>
            </a:r>
          </a:p>
          <a:p>
            <a:r>
              <a:rPr lang="en-US" sz="2800" dirty="0" smtClean="0">
                <a:solidFill>
                  <a:srgbClr val="C00000"/>
                </a:solidFill>
              </a:rPr>
              <a:t>Now, the flash drought 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 smtClean="0">
                <a:solidFill>
                  <a:srgbClr val="C00000"/>
                </a:solidFill>
              </a:rPr>
              <a:t>had arrived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00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57200"/>
            <a:ext cx="6172200" cy="715842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4208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 scores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393" b="62585"/>
          <a:stretch/>
        </p:blipFill>
        <p:spPr>
          <a:xfrm>
            <a:off x="0" y="2743200"/>
            <a:ext cx="9328160" cy="35052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103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4953000" cy="6217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57200" y="73354"/>
            <a:ext cx="434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Analysis                            Forecasts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381000"/>
            <a:ext cx="259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Forecast FOC for heat wave flash droughts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19300" y="261649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April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72607" y="3088753"/>
            <a:ext cx="87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72607" y="1600200"/>
            <a:ext cx="7991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May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0" y="4726632"/>
            <a:ext cx="952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July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1600" y="1969532"/>
            <a:ext cx="2971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Cfsv2 is a able to capture the patterns of the FOC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It also capture the </a:t>
            </a:r>
            <a:r>
              <a:rPr lang="en-US" sz="2400" dirty="0" smtClean="0">
                <a:solidFill>
                  <a:srgbClr val="FF0000"/>
                </a:solidFill>
              </a:rPr>
              <a:t>seasonal variability </a:t>
            </a:r>
            <a:r>
              <a:rPr lang="en-US" sz="2400" dirty="0" smtClean="0"/>
              <a:t>of the FOC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Forecasts have more events than analysis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773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4953000" cy="6217784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Analysis                        Forecasts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3600" y="39032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April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17526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0943" y="32788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June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0943" y="469397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July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05400" y="621153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FOC for P deficit flash droughts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0" y="1983433"/>
            <a:ext cx="2057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Cfsv2 is able to capture the patterns of the FOC well</a:t>
            </a:r>
          </a:p>
          <a:p>
            <a:endParaRPr lang="en-US" dirty="0"/>
          </a:p>
          <a:p>
            <a:r>
              <a:rPr lang="en-US" dirty="0" smtClean="0"/>
              <a:t>Cfsv2 has more flash drought events than VIC(SIM)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04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341588" cy="6705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2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b="1" dirty="0" smtClean="0"/>
              <a:t>There are two types of flash droughts</a:t>
            </a:r>
          </a:p>
          <a:p>
            <a:pPr marL="114300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Heat wave flash drought</a:t>
            </a:r>
          </a:p>
          <a:p>
            <a:r>
              <a:rPr lang="en-US" dirty="0" smtClean="0"/>
              <a:t>Occurs in the North Central and the Pacific Northwest</a:t>
            </a:r>
          </a:p>
          <a:p>
            <a:r>
              <a:rPr lang="en-US" dirty="0" smtClean="0"/>
              <a:t>Max frequency of occurrence  is 4-5% </a:t>
            </a:r>
          </a:p>
          <a:p>
            <a:r>
              <a:rPr lang="en-US" dirty="0" smtClean="0"/>
              <a:t>Temperature driven</a:t>
            </a:r>
          </a:p>
          <a:p>
            <a:r>
              <a:rPr lang="en-US" dirty="0" smtClean="0"/>
              <a:t>High temp=&gt; increasing ET=&gt; decreasing SM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2. P deficit flash drought</a:t>
            </a:r>
          </a:p>
          <a:p>
            <a:r>
              <a:rPr lang="en-US" dirty="0" smtClean="0"/>
              <a:t>Occur over the Great Plains and southern states  with a maximum over Texas</a:t>
            </a:r>
          </a:p>
          <a:p>
            <a:r>
              <a:rPr lang="en-US" dirty="0" smtClean="0"/>
              <a:t>Max frequency of occurrence is 8-10%</a:t>
            </a:r>
          </a:p>
          <a:p>
            <a:r>
              <a:rPr lang="en-US" dirty="0" smtClean="0"/>
              <a:t>Precipitation driven</a:t>
            </a:r>
          </a:p>
          <a:p>
            <a:r>
              <a:rPr lang="en-US" dirty="0" smtClean="0"/>
              <a:t>P  deficits=&gt; Decreasing SM=&gt; decreasing ET =&gt; Temp increases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45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annual total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 each year, we have 12 members and 18 pentads </a:t>
            </a:r>
          </a:p>
          <a:p>
            <a:pPr marL="114300" indent="0">
              <a:buNone/>
            </a:pPr>
            <a:r>
              <a:rPr lang="en-US" dirty="0" smtClean="0"/>
              <a:t>(e.g. for 1982 April 1 initial conditions, we have 90days (seasonal forecasts) so 18 pentads and we have 12 members)</a:t>
            </a:r>
          </a:p>
          <a:p>
            <a:r>
              <a:rPr lang="en-US" dirty="0" smtClean="0"/>
              <a:t>We can compute the flash drought events for each year, each member and each pentad</a:t>
            </a:r>
          </a:p>
          <a:p>
            <a:r>
              <a:rPr lang="en-US" dirty="0" smtClean="0"/>
              <a:t>We took the ensemble mean of 12 members  and compute the number of events/per year (add up 18 pentads)</a:t>
            </a:r>
          </a:p>
          <a:p>
            <a:r>
              <a:rPr lang="en-US" dirty="0" smtClean="0"/>
              <a:t>And compare with VIC (SIM)</a:t>
            </a:r>
          </a:p>
          <a:p>
            <a:pPr marL="114300" indent="0">
              <a:buNone/>
            </a:pPr>
            <a:r>
              <a:rPr lang="en-US" dirty="0"/>
              <a:t> </a:t>
            </a:r>
            <a:r>
              <a:rPr lang="en-US" dirty="0" smtClean="0"/>
              <a:t>  the next slide displays</a:t>
            </a:r>
          </a:p>
          <a:p>
            <a:pPr marL="114300" indent="0">
              <a:buNone/>
            </a:pPr>
            <a:r>
              <a:rPr lang="en-US" dirty="0" smtClean="0"/>
              <a:t>Root mean square difference </a:t>
            </a:r>
            <a:r>
              <a:rPr lang="en-US" dirty="0" err="1" smtClean="0"/>
              <a:t>bwt</a:t>
            </a:r>
            <a:r>
              <a:rPr lang="en-US" dirty="0" smtClean="0"/>
              <a:t> the  number of events(</a:t>
            </a:r>
            <a:r>
              <a:rPr lang="en-US" dirty="0" err="1" smtClean="0"/>
              <a:t>yr</a:t>
            </a:r>
            <a:r>
              <a:rPr lang="en-US" dirty="0" smtClean="0"/>
              <a:t>) from CFSv2 and the number of events/</a:t>
            </a:r>
            <a:r>
              <a:rPr lang="en-US" dirty="0" err="1" smtClean="0"/>
              <a:t>yr</a:t>
            </a:r>
            <a:r>
              <a:rPr lang="en-US" dirty="0" smtClean="0"/>
              <a:t> (</a:t>
            </a:r>
            <a:r>
              <a:rPr lang="en-US" dirty="0" err="1" smtClean="0"/>
              <a:t>vic</a:t>
            </a:r>
            <a:r>
              <a:rPr lang="en-US" dirty="0" smtClean="0"/>
              <a:t>(sim))</a:t>
            </a:r>
            <a:endParaRPr lang="en-US" dirty="0"/>
          </a:p>
          <a:p>
            <a:pPr marL="11430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Areas where ET and SM interact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5997" r="-9375"/>
          <a:stretch/>
        </p:blipFill>
        <p:spPr>
          <a:xfrm>
            <a:off x="762000" y="1752600"/>
            <a:ext cx="6640014" cy="2667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47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267200" y="4953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Koster</a:t>
            </a:r>
            <a:r>
              <a:rPr lang="en-US" dirty="0" smtClean="0"/>
              <a:t> et al.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46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7367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2007  case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03" y="15061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Tair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ET                           SM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-1223"/>
          <a:stretch/>
        </p:blipFill>
        <p:spPr>
          <a:xfrm>
            <a:off x="228600" y="566410"/>
            <a:ext cx="5141790" cy="6215390"/>
          </a:xfrm>
        </p:spPr>
      </p:pic>
      <p:sp>
        <p:nvSpPr>
          <p:cNvPr id="10" name="TextBox 9"/>
          <p:cNvSpPr txBox="1"/>
          <p:nvPr/>
        </p:nvSpPr>
        <p:spPr>
          <a:xfrm>
            <a:off x="56388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1: high </a:t>
            </a:r>
            <a:r>
              <a:rPr lang="en-US" dirty="0" err="1" smtClean="0"/>
              <a:t>Tair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11: ET increased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21: SM decreased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029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31: Temp cooled down, only SM was positive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1373832"/>
            <a:ext cx="2819400" cy="2893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12920" y="4267200"/>
            <a:ext cx="0" cy="154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800" y="609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High </a:t>
            </a:r>
            <a:r>
              <a:rPr lang="en-US" dirty="0" err="1" smtClean="0">
                <a:solidFill>
                  <a:srgbClr val="FF0000"/>
                </a:solidFill>
              </a:rPr>
              <a:t>Tair</a:t>
            </a:r>
            <a:r>
              <a:rPr lang="en-US" dirty="0" smtClean="0">
                <a:solidFill>
                  <a:srgbClr val="FF0000"/>
                </a:solidFill>
              </a:rPr>
              <a:t> increases ET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49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73670"/>
            <a:ext cx="304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2007  case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5503" y="150614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Tair</a:t>
            </a:r>
            <a:r>
              <a:rPr lang="en-US" b="1" dirty="0" smtClean="0">
                <a:solidFill>
                  <a:srgbClr val="FF0000"/>
                </a:solidFill>
              </a:rPr>
              <a:t>                         ET                           SM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2" b="-1223"/>
          <a:stretch/>
        </p:blipFill>
        <p:spPr>
          <a:xfrm>
            <a:off x="228600" y="566410"/>
            <a:ext cx="5141790" cy="6215390"/>
          </a:xfrm>
        </p:spPr>
      </p:pic>
      <p:sp>
        <p:nvSpPr>
          <p:cNvPr id="10" name="TextBox 9"/>
          <p:cNvSpPr txBox="1"/>
          <p:nvPr/>
        </p:nvSpPr>
        <p:spPr>
          <a:xfrm>
            <a:off x="5638800" y="1143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1: high </a:t>
            </a:r>
            <a:r>
              <a:rPr lang="en-US" dirty="0" err="1" smtClean="0"/>
              <a:t>Tair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22860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11: ET increased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7338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21: SM decreased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502920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31: Temp cooled down, only SM was positive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447800" y="1373832"/>
            <a:ext cx="2819400" cy="2893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312920" y="4267200"/>
            <a:ext cx="0" cy="1546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638800" y="60960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High </a:t>
            </a:r>
            <a:r>
              <a:rPr lang="en-US" dirty="0" err="1" smtClean="0">
                <a:solidFill>
                  <a:srgbClr val="FF0000"/>
                </a:solidFill>
              </a:rPr>
              <a:t>Tair</a:t>
            </a:r>
            <a:r>
              <a:rPr lang="en-US" dirty="0" smtClean="0">
                <a:solidFill>
                  <a:srgbClr val="FF0000"/>
                </a:solidFill>
              </a:rPr>
              <a:t> increases ET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70" y="373380"/>
            <a:ext cx="5255260" cy="626364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172200" y="3810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2012 case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228600"/>
            <a:ext cx="4724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T2m                            ET                         SMP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1295400"/>
            <a:ext cx="1752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Temperature increased and reached a maximum in 21-25May</a:t>
            </a:r>
          </a:p>
          <a:p>
            <a:pPr marL="342900" indent="-342900">
              <a:buAutoNum type="arabicPeriod"/>
            </a:pPr>
            <a:r>
              <a:rPr lang="en-US" dirty="0" smtClean="0"/>
              <a:t>ET followed T2m and increased</a:t>
            </a:r>
          </a:p>
          <a:p>
            <a:pPr marL="342900" indent="-342900">
              <a:buAutoNum type="arabicPeriod"/>
            </a:pPr>
            <a:r>
              <a:rPr lang="en-US" dirty="0" smtClean="0"/>
              <a:t>SM started to drop when T2m reached a max </a:t>
            </a:r>
          </a:p>
          <a:p>
            <a:pPr marL="342900" indent="-342900">
              <a:buAutoNum type="arabicPeriod"/>
            </a:pPr>
            <a:r>
              <a:rPr lang="en-US" dirty="0" smtClean="0"/>
              <a:t>Heat waves did not last but SM continued 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4876800" y="990600"/>
            <a:ext cx="762000" cy="3048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64261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</a:p>
          <a:p>
            <a:r>
              <a:rPr lang="en-US" dirty="0"/>
              <a:t>1</a:t>
            </a:r>
            <a:r>
              <a:rPr lang="en-US" dirty="0" smtClean="0"/>
              <a:t>1-15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1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</a:p>
          <a:p>
            <a:r>
              <a:rPr lang="en-US" dirty="0" smtClean="0"/>
              <a:t>16-20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5052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</a:p>
          <a:p>
            <a:r>
              <a:rPr lang="en-US" dirty="0" smtClean="0"/>
              <a:t>21-25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487680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</a:p>
          <a:p>
            <a:r>
              <a:rPr lang="en-US" dirty="0" smtClean="0"/>
              <a:t>26-30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8961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 deficit flash drought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" b="60952"/>
          <a:stretch/>
        </p:blipFill>
        <p:spPr>
          <a:xfrm>
            <a:off x="695895" y="1524000"/>
            <a:ext cx="5469774" cy="33528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50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15" t="40876" r="-4284" b="6059"/>
          <a:stretch/>
        </p:blipFill>
        <p:spPr>
          <a:xfrm>
            <a:off x="6165669" y="2057400"/>
            <a:ext cx="744582" cy="33179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9669" y="4636702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Max 8-10% in the Great Plains and southern states. </a:t>
            </a:r>
          </a:p>
          <a:p>
            <a:pPr marL="342900" indent="-342900">
              <a:buAutoNum type="arabicPeriod"/>
            </a:pPr>
            <a:r>
              <a:rPr lang="en-US" dirty="0" smtClean="0"/>
              <a:t>Min at locations that have large heat wave flash drought events.</a:t>
            </a:r>
          </a:p>
          <a:p>
            <a:pPr marL="342900" indent="-342900">
              <a:buAutoNum type="arabicPeriod"/>
            </a:pPr>
            <a:r>
              <a:rPr lang="en-US" dirty="0" smtClean="0"/>
              <a:t>Max in the areas where atmosphere-land interaction is strong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636702"/>
            <a:ext cx="327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Definition</a:t>
            </a:r>
          </a:p>
          <a:p>
            <a:r>
              <a:rPr lang="en-US" sz="2400" dirty="0" smtClean="0"/>
              <a:t>P deficits  &lt; 40%</a:t>
            </a:r>
          </a:p>
          <a:p>
            <a:r>
              <a:rPr lang="en-US" sz="2400" dirty="0" err="1" smtClean="0"/>
              <a:t>Tair</a:t>
            </a:r>
            <a:r>
              <a:rPr lang="en-US" sz="2400" dirty="0" smtClean="0"/>
              <a:t>&gt; 1std</a:t>
            </a:r>
          </a:p>
          <a:p>
            <a:r>
              <a:rPr lang="en-US" sz="2400" dirty="0" smtClean="0"/>
              <a:t>ET </a:t>
            </a:r>
            <a:r>
              <a:rPr lang="en-US" sz="2400" dirty="0" err="1" smtClean="0"/>
              <a:t>anom</a:t>
            </a:r>
            <a:r>
              <a:rPr lang="en-US" sz="2400" dirty="0" smtClean="0"/>
              <a:t>&lt;0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28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Flash drought is----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sz="2800" dirty="0" smtClean="0">
                <a:solidFill>
                  <a:srgbClr val="C00000"/>
                </a:solidFill>
              </a:rPr>
              <a:t>Flash droughts can be defined as</a:t>
            </a:r>
          </a:p>
          <a:p>
            <a:endParaRPr lang="en-US" dirty="0"/>
          </a:p>
          <a:p>
            <a:r>
              <a:rPr lang="en-US" sz="2800" dirty="0" smtClean="0"/>
              <a:t>Heat waves  -- high temperature </a:t>
            </a:r>
            <a:r>
              <a:rPr lang="en-US" sz="2800" dirty="0" err="1" smtClean="0"/>
              <a:t>Tair</a:t>
            </a:r>
            <a:r>
              <a:rPr lang="en-US" sz="2800" dirty="0" smtClean="0"/>
              <a:t>&gt;1SD</a:t>
            </a:r>
          </a:p>
          <a:p>
            <a:r>
              <a:rPr lang="en-US" sz="2800" dirty="0" smtClean="0"/>
              <a:t>ET--- increases so  ET anomalies are positive ET </a:t>
            </a:r>
            <a:r>
              <a:rPr lang="en-US" sz="2800" dirty="0" err="1" smtClean="0"/>
              <a:t>anom</a:t>
            </a:r>
            <a:r>
              <a:rPr lang="en-US" sz="2800" dirty="0" smtClean="0"/>
              <a:t> &gt;0</a:t>
            </a:r>
          </a:p>
          <a:p>
            <a:r>
              <a:rPr lang="en-US" sz="2800" dirty="0" smtClean="0"/>
              <a:t>SM drops --- SM% is below 30%</a:t>
            </a:r>
          </a:p>
          <a:p>
            <a:endParaRPr lang="en-US" sz="2800" dirty="0"/>
          </a:p>
          <a:p>
            <a:r>
              <a:rPr lang="en-US" sz="2800" dirty="0" smtClean="0"/>
              <a:t> </a:t>
            </a: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66800" y="4876800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Heat wave flash drought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4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337066"/>
            <a:ext cx="2819400" cy="1080572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1" t="22088" r="1257" b="-1188"/>
          <a:stretch/>
        </p:blipFill>
        <p:spPr>
          <a:xfrm>
            <a:off x="426357" y="823686"/>
            <a:ext cx="5495471" cy="54814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19800" y="533400"/>
            <a:ext cx="2286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TEXAS 2011 drought</a:t>
            </a:r>
          </a:p>
          <a:p>
            <a:endParaRPr lang="en-US" dirty="0"/>
          </a:p>
          <a:p>
            <a:r>
              <a:rPr lang="en-US" dirty="0" err="1" smtClean="0"/>
              <a:t>Rong</a:t>
            </a:r>
            <a:r>
              <a:rPr lang="en-US" dirty="0" smtClean="0"/>
              <a:t> Fu  , Yang</a:t>
            </a:r>
          </a:p>
          <a:p>
            <a:endParaRPr lang="en-US" dirty="0"/>
          </a:p>
          <a:p>
            <a:r>
              <a:rPr lang="en-US" dirty="0" smtClean="0"/>
              <a:t>Also called the 2011 Texas drought a flash drought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65239"/>
            <a:ext cx="510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                         SM                     ET                     </a:t>
            </a:r>
            <a:r>
              <a:rPr lang="en-US" dirty="0" err="1" smtClean="0"/>
              <a:t>Tair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990601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219912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838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356973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aug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" y="4815366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Oct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50857" y="3385067"/>
            <a:ext cx="1981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started with the Lack of P=&gt; SM decreases</a:t>
            </a:r>
          </a:p>
          <a:p>
            <a:r>
              <a:rPr lang="en-US" dirty="0" smtClean="0"/>
              <a:t>ET decreased=&gt;</a:t>
            </a:r>
          </a:p>
          <a:p>
            <a:r>
              <a:rPr lang="en-US" dirty="0" err="1" smtClean="0"/>
              <a:t>Tair</a:t>
            </a:r>
            <a:r>
              <a:rPr lang="en-US" dirty="0" smtClean="0"/>
              <a:t> increased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Occur in  regions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SM &amp; ET are related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9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Precipitation Deficit flash drought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T&gt;1SD</a:t>
            </a:r>
          </a:p>
          <a:p>
            <a:r>
              <a:rPr lang="en-US" sz="3200" dirty="0" smtClean="0"/>
              <a:t>ET </a:t>
            </a:r>
            <a:r>
              <a:rPr lang="en-US" sz="3200" dirty="0" err="1" smtClean="0"/>
              <a:t>anom</a:t>
            </a:r>
            <a:r>
              <a:rPr lang="en-US" sz="3200" dirty="0" smtClean="0"/>
              <a:t> &lt;0</a:t>
            </a:r>
          </a:p>
          <a:p>
            <a:r>
              <a:rPr lang="en-US" sz="3200" dirty="0" smtClean="0"/>
              <a:t>P &lt; 40%</a:t>
            </a:r>
          </a:p>
          <a:p>
            <a:r>
              <a:rPr lang="en-US" sz="3200" dirty="0" smtClean="0"/>
              <a:t> </a:t>
            </a:r>
            <a:r>
              <a:rPr lang="en-US" sz="3200" dirty="0"/>
              <a:t>Heat waves are the  consequence of the lack of Precipitation</a:t>
            </a:r>
          </a:p>
          <a:p>
            <a:endParaRPr lang="en-US" sz="3200" dirty="0"/>
          </a:p>
          <a:p>
            <a:r>
              <a:rPr lang="en-US" sz="3200" dirty="0" smtClean="0"/>
              <a:t> </a:t>
            </a:r>
          </a:p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flash droughts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>
                <a:solidFill>
                  <a:srgbClr val="C00000"/>
                </a:solidFill>
              </a:rPr>
              <a:t>The similarities 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High temperature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And Decrease of SM</a:t>
            </a:r>
          </a:p>
          <a:p>
            <a:pPr marL="11430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Differences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Physical mechanisms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One starts with heat waves--- Heat wave flash drought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One starts with P deficits----P deficit flash drought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3F5D5-598D-430B-9BC0-787D2E590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6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1497</TotalTime>
  <Words>2262</Words>
  <Application>Microsoft Office PowerPoint</Application>
  <PresentationFormat>On-screen Show (4:3)</PresentationFormat>
  <Paragraphs>406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Adjacency</vt:lpstr>
      <vt:lpstr>        Flash Droughts over the United States  </vt:lpstr>
      <vt:lpstr>        What is flash drought?</vt:lpstr>
      <vt:lpstr> Why should we study flash droughts  ?</vt:lpstr>
      <vt:lpstr> A story : how did flash drought become  a hot topic ?</vt:lpstr>
      <vt:lpstr>PowerPoint Presentation</vt:lpstr>
      <vt:lpstr> Flash drought is----</vt:lpstr>
      <vt:lpstr> </vt:lpstr>
      <vt:lpstr>Precipitation Deficit flash drought</vt:lpstr>
      <vt:lpstr>Two types of flash droughts</vt:lpstr>
      <vt:lpstr>Data sets from UCLA/UW</vt:lpstr>
      <vt:lpstr>variables</vt:lpstr>
      <vt:lpstr>Heat wave flash drought</vt:lpstr>
      <vt:lpstr>PowerPoint Presentation</vt:lpstr>
      <vt:lpstr>PowerPoint Presentation</vt:lpstr>
      <vt:lpstr>Heat wave flash droughts</vt:lpstr>
      <vt:lpstr> </vt:lpstr>
      <vt:lpstr>P deficit flash droughts Different from the heat wave flash droughts</vt:lpstr>
      <vt:lpstr>Two types of flash droughts</vt:lpstr>
      <vt:lpstr>PowerPoint Presentation</vt:lpstr>
      <vt:lpstr>PowerPoint Presentation</vt:lpstr>
      <vt:lpstr>Persistence  1-2 pentads</vt:lpstr>
      <vt:lpstr>Differences between flash droughts and   agricultural droughts</vt:lpstr>
      <vt:lpstr>trends</vt:lpstr>
      <vt:lpstr>Mann Kendall test of trends</vt:lpstr>
      <vt:lpstr># of heat wave flash drought events/yr North central                                             (36-42N, 80-100W)</vt:lpstr>
      <vt:lpstr>PowerPoint Presentation</vt:lpstr>
      <vt:lpstr>PowerPoint Presentation</vt:lpstr>
      <vt:lpstr>PowerPoint Presentation</vt:lpstr>
      <vt:lpstr>PowerPoint Presentation</vt:lpstr>
      <vt:lpstr>Can CFSv2 seasonal forecasts predict flash droughts?</vt:lpstr>
      <vt:lpstr> Data from CFSV2 hindcasts</vt:lpstr>
      <vt:lpstr>Procedures to get ET and SM</vt:lpstr>
      <vt:lpstr>Model forecasted flash droughts </vt:lpstr>
      <vt:lpstr>FOC predicted by the CFSv2 seasonal fcsts</vt:lpstr>
      <vt:lpstr>PowerPoint Presentation</vt:lpstr>
      <vt:lpstr>Can CFSv2 seasonal forecasts predict flash droughts?</vt:lpstr>
      <vt:lpstr>Next??</vt:lpstr>
      <vt:lpstr>rms of  total flash drought events/yr</vt:lpstr>
      <vt:lpstr>ETS score of total flash drought /yr</vt:lpstr>
      <vt:lpstr>PowerPoint Presentation</vt:lpstr>
      <vt:lpstr>ETS scores</vt:lpstr>
      <vt:lpstr>PowerPoint Presentation</vt:lpstr>
      <vt:lpstr>PowerPoint Presentation</vt:lpstr>
      <vt:lpstr>PowerPoint Presentation</vt:lpstr>
      <vt:lpstr>Summary</vt:lpstr>
      <vt:lpstr>annual total events</vt:lpstr>
      <vt:lpstr>Areas where ET and SM interact</vt:lpstr>
      <vt:lpstr>PowerPoint Presentation</vt:lpstr>
      <vt:lpstr>PowerPoint Presentation</vt:lpstr>
      <vt:lpstr>P deficit flash drought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NIDIS related activity Kingtse Mo—Climate Prediction Center</dc:title>
  <dc:creator>Kingtse Mo</dc:creator>
  <cp:lastModifiedBy>Kingtse Mo</cp:lastModifiedBy>
  <cp:revision>115</cp:revision>
  <cp:lastPrinted>2015-10-21T12:05:04Z</cp:lastPrinted>
  <dcterms:created xsi:type="dcterms:W3CDTF">2015-05-12T13:15:56Z</dcterms:created>
  <dcterms:modified xsi:type="dcterms:W3CDTF">2016-06-08T15:06:32Z</dcterms:modified>
</cp:coreProperties>
</file>