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4">
  <p:sldMasterIdLst>
    <p:sldMasterId id="2147483648" r:id="rId1"/>
    <p:sldMasterId id="2147483677" r:id="rId2"/>
  </p:sldMasterIdLst>
  <p:notesMasterIdLst>
    <p:notesMasterId r:id="rId33"/>
  </p:notesMasterIdLst>
  <p:handoutMasterIdLst>
    <p:handoutMasterId r:id="rId34"/>
  </p:handoutMasterIdLst>
  <p:sldIdLst>
    <p:sldId id="421" r:id="rId3"/>
    <p:sldId id="419" r:id="rId4"/>
    <p:sldId id="417" r:id="rId5"/>
    <p:sldId id="418" r:id="rId6"/>
    <p:sldId id="412" r:id="rId7"/>
    <p:sldId id="321" r:id="rId8"/>
    <p:sldId id="414" r:id="rId9"/>
    <p:sldId id="415" r:id="rId10"/>
    <p:sldId id="382" r:id="rId11"/>
    <p:sldId id="383" r:id="rId12"/>
    <p:sldId id="384" r:id="rId13"/>
    <p:sldId id="422" r:id="rId14"/>
    <p:sldId id="361" r:id="rId15"/>
    <p:sldId id="367" r:id="rId16"/>
    <p:sldId id="368" r:id="rId17"/>
    <p:sldId id="406" r:id="rId18"/>
    <p:sldId id="398" r:id="rId19"/>
    <p:sldId id="423" r:id="rId20"/>
    <p:sldId id="407" r:id="rId21"/>
    <p:sldId id="424" r:id="rId22"/>
    <p:sldId id="404" r:id="rId23"/>
    <p:sldId id="411" r:id="rId24"/>
    <p:sldId id="408" r:id="rId25"/>
    <p:sldId id="401" r:id="rId26"/>
    <p:sldId id="395" r:id="rId27"/>
    <p:sldId id="425" r:id="rId28"/>
    <p:sldId id="402" r:id="rId29"/>
    <p:sldId id="373" r:id="rId30"/>
    <p:sldId id="374" r:id="rId31"/>
    <p:sldId id="390" r:id="rId32"/>
  </p:sldIdLst>
  <p:sldSz cx="9144000" cy="6858000" type="screen4x3"/>
  <p:notesSz cx="6858000" cy="994568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76">
          <p15:clr>
            <a:srgbClr val="A4A3A4"/>
          </p15:clr>
        </p15:guide>
        <p15:guide id="2" orient="horz" pos="1967">
          <p15:clr>
            <a:srgbClr val="A4A3A4"/>
          </p15:clr>
        </p15:guide>
        <p15:guide id="3" orient="horz" pos="804">
          <p15:clr>
            <a:srgbClr val="A4A3A4"/>
          </p15:clr>
        </p15:guide>
        <p15:guide id="4" pos="2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CDB"/>
    <a:srgbClr val="FF9999"/>
    <a:srgbClr val="C0C0C0"/>
    <a:srgbClr val="5F5F5F"/>
    <a:srgbClr val="CCECFF"/>
    <a:srgbClr val="CFE5F5"/>
    <a:srgbClr val="DCF2DB"/>
    <a:srgbClr val="0066FF"/>
    <a:srgbClr val="77777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26" autoAdjust="0"/>
    <p:restoredTop sz="94660" autoAdjust="0"/>
  </p:normalViewPr>
  <p:slideViewPr>
    <p:cSldViewPr snapToGrid="0" snapToObjects="1">
      <p:cViewPr varScale="1">
        <p:scale>
          <a:sx n="89" d="100"/>
          <a:sy n="89" d="100"/>
        </p:scale>
        <p:origin x="1440" y="77"/>
      </p:cViewPr>
      <p:guideLst>
        <p:guide orient="horz" pos="3676"/>
        <p:guide orient="horz" pos="1967"/>
        <p:guide orient="horz" pos="804"/>
        <p:guide pos="2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2060"/>
    </p:cViewPr>
  </p:sorterViewPr>
  <p:notesViewPr>
    <p:cSldViewPr snapToGrid="0" snapToObjects="1">
      <p:cViewPr varScale="1">
        <p:scale>
          <a:sx n="85" d="100"/>
          <a:sy n="85" d="100"/>
        </p:scale>
        <p:origin x="-3834" y="-84"/>
      </p:cViewPr>
      <p:guideLst>
        <p:guide orient="horz" pos="3133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ch537\Dropbox\Schepen_PhD\Paper%203%20-%20GCM%20intercomparison\bridging_improvemen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ch537\Dropbox\Schepen_PhD\Paper%203%20-%20GCM%20intercomparison\bridging_improvemen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1800" b="0" i="0" baseline="0">
                <a:effectLst/>
              </a:rPr>
              <a:t>Skill significantly reduced by bridging</a:t>
            </a:r>
            <a:endParaRPr lang="en-AU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Sheet1!$C$9</c:f>
              <c:strCache>
                <c:ptCount val="1"/>
                <c:pt idx="0">
                  <c:v>Rainfall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Sheet1!$D$2:$F$2</c:f>
              <c:strCache>
                <c:ptCount val="3"/>
                <c:pt idx="0">
                  <c:v>POAMA2.4</c:v>
                </c:pt>
                <c:pt idx="1">
                  <c:v>ECMWF Sys4</c:v>
                </c:pt>
                <c:pt idx="2">
                  <c:v>NOAA CFS2</c:v>
                </c:pt>
              </c:strCache>
            </c:strRef>
          </c:cat>
          <c:val>
            <c:numRef>
              <c:f>Sheet1!$D$9:$F$9</c:f>
              <c:numCache>
                <c:formatCode>General</c:formatCode>
                <c:ptCount val="3"/>
                <c:pt idx="0">
                  <c:v>1.639344262295082</c:v>
                </c:pt>
                <c:pt idx="1">
                  <c:v>1.2295081967213115</c:v>
                </c:pt>
                <c:pt idx="2">
                  <c:v>1.5710382513661203</c:v>
                </c:pt>
              </c:numCache>
            </c:numRef>
          </c:val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Tmin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Sheet1!$D$2:$F$2</c:f>
              <c:strCache>
                <c:ptCount val="3"/>
                <c:pt idx="0">
                  <c:v>POAMA2.4</c:v>
                </c:pt>
                <c:pt idx="1">
                  <c:v>ECMWF Sys4</c:v>
                </c:pt>
                <c:pt idx="2">
                  <c:v>NOAA CFS2</c:v>
                </c:pt>
              </c:strCache>
            </c:strRef>
          </c:cat>
          <c:val>
            <c:numRef>
              <c:f>Sheet1!$D$10:$F$10</c:f>
              <c:numCache>
                <c:formatCode>General</c:formatCode>
                <c:ptCount val="3"/>
                <c:pt idx="0">
                  <c:v>0.61475409836065575</c:v>
                </c:pt>
                <c:pt idx="1">
                  <c:v>0.68306010928961747</c:v>
                </c:pt>
                <c:pt idx="2">
                  <c:v>0.47814207650273227</c:v>
                </c:pt>
              </c:numCache>
            </c:numRef>
          </c:val>
        </c:ser>
        <c:ser>
          <c:idx val="2"/>
          <c:order val="2"/>
          <c:tx>
            <c:strRef>
              <c:f>Sheet1!$C$5</c:f>
              <c:strCache>
                <c:ptCount val="1"/>
                <c:pt idx="0">
                  <c:v>Tmax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Sheet1!$D$2:$F$2</c:f>
              <c:strCache>
                <c:ptCount val="3"/>
                <c:pt idx="0">
                  <c:v>POAMA2.4</c:v>
                </c:pt>
                <c:pt idx="1">
                  <c:v>ECMWF Sys4</c:v>
                </c:pt>
                <c:pt idx="2">
                  <c:v>NOAA CFS2</c:v>
                </c:pt>
              </c:strCache>
            </c:strRef>
          </c:cat>
          <c:val>
            <c:numRef>
              <c:f>Sheet1!$D$11:$F$11</c:f>
              <c:numCache>
                <c:formatCode>General</c:formatCode>
                <c:ptCount val="3"/>
                <c:pt idx="0">
                  <c:v>0.27322404371584702</c:v>
                </c:pt>
                <c:pt idx="1">
                  <c:v>0.34153005464480873</c:v>
                </c:pt>
                <c:pt idx="2">
                  <c:v>0.95628415300546454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2979808"/>
        <c:axId val="172980368"/>
      </c:barChart>
      <c:catAx>
        <c:axId val="172979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980368"/>
        <c:crosses val="autoZero"/>
        <c:auto val="1"/>
        <c:lblAlgn val="ctr"/>
        <c:lblOffset val="100"/>
        <c:noMultiLvlLbl val="0"/>
      </c:catAx>
      <c:valAx>
        <c:axId val="172980368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200" b="0" i="0" baseline="0">
                    <a:effectLst/>
                  </a:rPr>
                  <a:t>Proportion of grid cells (%)</a:t>
                </a:r>
                <a:endParaRPr lang="en-AU" sz="120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979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1800" b="0" i="0" baseline="0">
                <a:effectLst/>
              </a:rPr>
              <a:t>Skill significantly increased by bridging</a:t>
            </a:r>
            <a:endParaRPr lang="en-AU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Rainfall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Sheet1!$D$2:$F$2</c:f>
              <c:strCache>
                <c:ptCount val="3"/>
                <c:pt idx="0">
                  <c:v>POAMA2.4</c:v>
                </c:pt>
                <c:pt idx="1">
                  <c:v>ECMWF Sys4</c:v>
                </c:pt>
                <c:pt idx="2">
                  <c:v>NOAA CFS2</c:v>
                </c:pt>
              </c:strCache>
            </c:strRef>
          </c:cat>
          <c:val>
            <c:numRef>
              <c:f>Sheet1!$D$3:$F$3</c:f>
              <c:numCache>
                <c:formatCode>General</c:formatCode>
                <c:ptCount val="3"/>
                <c:pt idx="0">
                  <c:v>10.792349726775956</c:v>
                </c:pt>
                <c:pt idx="1">
                  <c:v>6.8306010928961758</c:v>
                </c:pt>
                <c:pt idx="2">
                  <c:v>16.87158469945355</c:v>
                </c:pt>
              </c:numCache>
            </c:numRef>
          </c:val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Tmin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Sheet1!$D$2:$F$2</c:f>
              <c:strCache>
                <c:ptCount val="3"/>
                <c:pt idx="0">
                  <c:v>POAMA2.4</c:v>
                </c:pt>
                <c:pt idx="1">
                  <c:v>ECMWF Sys4</c:v>
                </c:pt>
                <c:pt idx="2">
                  <c:v>NOAA CFS2</c:v>
                </c:pt>
              </c:strCache>
            </c:strRef>
          </c:cat>
          <c:val>
            <c:numRef>
              <c:f>Sheet1!$D$4:$F$4</c:f>
              <c:numCache>
                <c:formatCode>General</c:formatCode>
                <c:ptCount val="3"/>
                <c:pt idx="0">
                  <c:v>14.412568306010929</c:v>
                </c:pt>
                <c:pt idx="1">
                  <c:v>7.9234972677595632</c:v>
                </c:pt>
                <c:pt idx="2">
                  <c:v>8.8797814207650276</c:v>
                </c:pt>
              </c:numCache>
            </c:numRef>
          </c:val>
        </c:ser>
        <c:ser>
          <c:idx val="2"/>
          <c:order val="2"/>
          <c:tx>
            <c:strRef>
              <c:f>Sheet1!$C$5</c:f>
              <c:strCache>
                <c:ptCount val="1"/>
                <c:pt idx="0">
                  <c:v>Tmax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Sheet1!$D$2:$F$2</c:f>
              <c:strCache>
                <c:ptCount val="3"/>
                <c:pt idx="0">
                  <c:v>POAMA2.4</c:v>
                </c:pt>
                <c:pt idx="1">
                  <c:v>ECMWF Sys4</c:v>
                </c:pt>
                <c:pt idx="2">
                  <c:v>NOAA CFS2</c:v>
                </c:pt>
              </c:strCache>
            </c:strRef>
          </c:cat>
          <c:val>
            <c:numRef>
              <c:f>Sheet1!$D$5:$F$5</c:f>
              <c:numCache>
                <c:formatCode>General</c:formatCode>
                <c:ptCount val="3"/>
                <c:pt idx="0">
                  <c:v>3.8934426229508197</c:v>
                </c:pt>
                <c:pt idx="1">
                  <c:v>6.2841530054644812</c:v>
                </c:pt>
                <c:pt idx="2">
                  <c:v>14.617486338797814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485760"/>
        <c:axId val="107486320"/>
      </c:barChart>
      <c:catAx>
        <c:axId val="107485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486320"/>
        <c:crosses val="autoZero"/>
        <c:auto val="1"/>
        <c:lblAlgn val="ctr"/>
        <c:lblOffset val="100"/>
        <c:noMultiLvlLbl val="0"/>
      </c:catAx>
      <c:valAx>
        <c:axId val="107486320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200" b="0" i="0" baseline="0">
                    <a:effectLst/>
                  </a:rPr>
                  <a:t>Proportion of grid cells (%)</a:t>
                </a:r>
                <a:endParaRPr lang="en-AU" sz="120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485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1800" cy="497285"/>
          </a:xfrm>
          <a:prstGeom prst="rect">
            <a:avLst/>
          </a:prstGeom>
        </p:spPr>
        <p:txBody>
          <a:bodyPr vert="horz" lIns="91862" tIns="45931" rIns="91862" bIns="459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5" y="1"/>
            <a:ext cx="2971800" cy="497285"/>
          </a:xfrm>
          <a:prstGeom prst="rect">
            <a:avLst/>
          </a:prstGeom>
        </p:spPr>
        <p:txBody>
          <a:bodyPr vert="horz" lIns="91862" tIns="45931" rIns="91862" bIns="459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3F3AE43-4B8B-42E2-AD8D-8893E6575599}" type="datetimeFigureOut">
              <a:rPr lang="en-US"/>
              <a:pPr>
                <a:defRPr/>
              </a:pPr>
              <a:t>6/2/2016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6678"/>
            <a:ext cx="2971800" cy="497285"/>
          </a:xfrm>
          <a:prstGeom prst="rect">
            <a:avLst/>
          </a:prstGeom>
        </p:spPr>
        <p:txBody>
          <a:bodyPr vert="horz" lIns="91862" tIns="45931" rIns="91862" bIns="459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5" y="9446678"/>
            <a:ext cx="2971800" cy="497285"/>
          </a:xfrm>
          <a:prstGeom prst="rect">
            <a:avLst/>
          </a:prstGeom>
        </p:spPr>
        <p:txBody>
          <a:bodyPr vert="horz" lIns="91862" tIns="45931" rIns="91862" bIns="459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35623A5-B868-4679-8144-13E280634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0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1800" cy="497285"/>
          </a:xfrm>
          <a:prstGeom prst="rect">
            <a:avLst/>
          </a:prstGeom>
        </p:spPr>
        <p:txBody>
          <a:bodyPr vert="horz" lIns="91862" tIns="45931" rIns="91862" bIns="459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5" y="1"/>
            <a:ext cx="2971800" cy="497285"/>
          </a:xfrm>
          <a:prstGeom prst="rect">
            <a:avLst/>
          </a:prstGeom>
        </p:spPr>
        <p:txBody>
          <a:bodyPr vert="horz" lIns="91862" tIns="45931" rIns="91862" bIns="459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69BDDD4-07A3-49C3-8D04-6377578ADC4E}" type="datetimeFigureOut">
              <a:rPr lang="en-US"/>
              <a:pPr>
                <a:defRPr/>
              </a:pPr>
              <a:t>6/2/2016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62" tIns="45931" rIns="91862" bIns="459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724204"/>
            <a:ext cx="5486400" cy="4475559"/>
          </a:xfrm>
          <a:prstGeom prst="rect">
            <a:avLst/>
          </a:prstGeom>
        </p:spPr>
        <p:txBody>
          <a:bodyPr vert="horz" lIns="91862" tIns="45931" rIns="91862" bIns="45931" rtlCol="0">
            <a:normAutofit/>
          </a:bodyPr>
          <a:lstStyle/>
          <a:p>
            <a:pPr lvl="0"/>
            <a:r>
              <a:rPr lang="en-AU" noProof="0" smtClean="0"/>
              <a:t>Click to edit Master text styles</a:t>
            </a:r>
          </a:p>
          <a:p>
            <a:pPr lvl="1"/>
            <a:r>
              <a:rPr lang="en-AU" noProof="0" smtClean="0"/>
              <a:t>Second level</a:t>
            </a:r>
          </a:p>
          <a:p>
            <a:pPr lvl="2"/>
            <a:r>
              <a:rPr lang="en-AU" noProof="0" smtClean="0"/>
              <a:t>Third level</a:t>
            </a:r>
          </a:p>
          <a:p>
            <a:pPr lvl="3"/>
            <a:r>
              <a:rPr lang="en-AU" noProof="0" smtClean="0"/>
              <a:t>Fourth level</a:t>
            </a:r>
          </a:p>
          <a:p>
            <a:pPr lvl="4"/>
            <a:r>
              <a:rPr lang="en-AU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6678"/>
            <a:ext cx="2971800" cy="497285"/>
          </a:xfrm>
          <a:prstGeom prst="rect">
            <a:avLst/>
          </a:prstGeom>
        </p:spPr>
        <p:txBody>
          <a:bodyPr vert="horz" lIns="91862" tIns="45931" rIns="91862" bIns="459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5" y="9446678"/>
            <a:ext cx="2971800" cy="497285"/>
          </a:xfrm>
          <a:prstGeom prst="rect">
            <a:avLst/>
          </a:prstGeom>
        </p:spPr>
        <p:txBody>
          <a:bodyPr vert="horz" lIns="91862" tIns="45931" rIns="91862" bIns="459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48E5230-3F12-4A60-B83A-70DD9883D0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042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3125" y="736600"/>
            <a:ext cx="4821238" cy="3616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4817" indent="-2672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68950" indent="-21379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96530" indent="-21379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24110" indent="-21379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51689" indent="-213790" defTabSz="427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79269" indent="-213790" defTabSz="427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6849" indent="-213790" defTabSz="427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34429" indent="-213790" defTabSz="427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911F0D9-C824-4022-830C-8390D964881F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1</a:t>
            </a:fld>
            <a:endParaRPr lang="en-US" altLang="en-US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668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81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1497" y="5500319"/>
            <a:ext cx="9170984" cy="1357681"/>
            <a:chOff x="1497" y="5500319"/>
            <a:chExt cx="9170984" cy="1357681"/>
          </a:xfrm>
        </p:grpSpPr>
        <p:sp>
          <p:nvSpPr>
            <p:cNvPr id="2" name="Rectangle 1"/>
            <p:cNvSpPr/>
            <p:nvPr userDrawn="1"/>
          </p:nvSpPr>
          <p:spPr>
            <a:xfrm>
              <a:off x="1497" y="5940320"/>
              <a:ext cx="9158377" cy="917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5" name="Freeform 7"/>
            <p:cNvSpPr>
              <a:spLocks noEditPoints="1"/>
            </p:cNvSpPr>
            <p:nvPr userDrawn="1"/>
          </p:nvSpPr>
          <p:spPr bwMode="auto">
            <a:xfrm>
              <a:off x="1497" y="5563679"/>
              <a:ext cx="9170984" cy="932871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0" y="117"/>
                </a:cxn>
                <a:cxn ang="0">
                  <a:pos x="0" y="137"/>
                </a:cxn>
                <a:cxn ang="0">
                  <a:pos x="2030" y="137"/>
                </a:cxn>
                <a:cxn ang="0">
                  <a:pos x="2313" y="117"/>
                </a:cxn>
                <a:cxn ang="0">
                  <a:pos x="2880" y="0"/>
                </a:cxn>
                <a:cxn ang="0">
                  <a:pos x="2880" y="0"/>
                </a:cxn>
                <a:cxn ang="0">
                  <a:pos x="2880" y="117"/>
                </a:cxn>
                <a:cxn ang="0">
                  <a:pos x="2313" y="117"/>
                </a:cxn>
                <a:cxn ang="0">
                  <a:pos x="2784" y="293"/>
                </a:cxn>
                <a:cxn ang="0">
                  <a:pos x="2880" y="293"/>
                </a:cxn>
                <a:cxn ang="0">
                  <a:pos x="2880" y="0"/>
                </a:cxn>
              </a:cxnLst>
              <a:rect l="0" t="0" r="r" b="b"/>
              <a:pathLst>
                <a:path w="2880" h="293">
                  <a:moveTo>
                    <a:pt x="2313" y="117"/>
                  </a:moveTo>
                  <a:cubicBezTo>
                    <a:pt x="0" y="117"/>
                    <a:pt x="0" y="117"/>
                    <a:pt x="0" y="11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030" y="137"/>
                    <a:pt x="2030" y="137"/>
                    <a:pt x="2030" y="137"/>
                  </a:cubicBezTo>
                  <a:cubicBezTo>
                    <a:pt x="2214" y="137"/>
                    <a:pt x="2274" y="132"/>
                    <a:pt x="2313" y="117"/>
                  </a:cubicBezTo>
                  <a:moveTo>
                    <a:pt x="2880" y="0"/>
                  </a:moveTo>
                  <a:cubicBezTo>
                    <a:pt x="2880" y="0"/>
                    <a:pt x="2880" y="0"/>
                    <a:pt x="2880" y="0"/>
                  </a:cubicBezTo>
                  <a:cubicBezTo>
                    <a:pt x="2880" y="117"/>
                    <a:pt x="2880" y="117"/>
                    <a:pt x="2880" y="117"/>
                  </a:cubicBezTo>
                  <a:cubicBezTo>
                    <a:pt x="2313" y="117"/>
                    <a:pt x="2313" y="117"/>
                    <a:pt x="2313" y="117"/>
                  </a:cubicBezTo>
                  <a:cubicBezTo>
                    <a:pt x="2411" y="197"/>
                    <a:pt x="2542" y="293"/>
                    <a:pt x="2784" y="293"/>
                  </a:cubicBezTo>
                  <a:cubicBezTo>
                    <a:pt x="2842" y="293"/>
                    <a:pt x="2880" y="293"/>
                    <a:pt x="2880" y="293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rgbClr val="BFBFB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6" name="Freeform 8"/>
            <p:cNvSpPr>
              <a:spLocks noEditPoints="1"/>
            </p:cNvSpPr>
            <p:nvPr userDrawn="1"/>
          </p:nvSpPr>
          <p:spPr bwMode="auto">
            <a:xfrm>
              <a:off x="1497" y="5500319"/>
              <a:ext cx="9170984" cy="435430"/>
            </a:xfrm>
            <a:custGeom>
              <a:avLst/>
              <a:gdLst/>
              <a:ahLst/>
              <a:cxnLst>
                <a:cxn ang="0">
                  <a:pos x="2880" y="20"/>
                </a:cxn>
                <a:cxn ang="0">
                  <a:pos x="2789" y="20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880" y="137"/>
                </a:cxn>
                <a:cxn ang="0">
                  <a:pos x="2880" y="20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1860" y="0"/>
                </a:cxn>
              </a:cxnLst>
              <a:rect l="0" t="0" r="r" b="b"/>
              <a:pathLst>
                <a:path w="2880" h="137">
                  <a:moveTo>
                    <a:pt x="2880" y="20"/>
                  </a:moveTo>
                  <a:cubicBezTo>
                    <a:pt x="2789" y="20"/>
                    <a:pt x="2789" y="20"/>
                    <a:pt x="2789" y="20"/>
                  </a:cubicBezTo>
                  <a:cubicBezTo>
                    <a:pt x="2500" y="20"/>
                    <a:pt x="2393" y="10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880" y="137"/>
                    <a:pt x="2880" y="137"/>
                    <a:pt x="2880" y="137"/>
                  </a:cubicBezTo>
                  <a:cubicBezTo>
                    <a:pt x="2880" y="20"/>
                    <a:pt x="2880" y="20"/>
                    <a:pt x="2880" y="20"/>
                  </a:cubicBezTo>
                  <a:moveTo>
                    <a:pt x="18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216" y="57"/>
                    <a:pt x="2053" y="0"/>
                    <a:pt x="186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7" name="Freeform 9"/>
            <p:cNvSpPr>
              <a:spLocks/>
            </p:cNvSpPr>
            <p:nvPr userDrawn="1"/>
          </p:nvSpPr>
          <p:spPr bwMode="auto">
            <a:xfrm>
              <a:off x="1497" y="5563679"/>
              <a:ext cx="7365906" cy="432734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2030" y="136"/>
                </a:cxn>
                <a:cxn ang="0">
                  <a:pos x="2313" y="117"/>
                </a:cxn>
              </a:cxnLst>
              <a:rect l="0" t="0" r="r" b="b"/>
              <a:pathLst>
                <a:path w="2313" h="136">
                  <a:moveTo>
                    <a:pt x="2313" y="117"/>
                  </a:moveTo>
                  <a:cubicBezTo>
                    <a:pt x="2204" y="55"/>
                    <a:pt x="2053" y="0"/>
                    <a:pt x="18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2030" y="136"/>
                    <a:pt x="2030" y="136"/>
                    <a:pt x="2030" y="136"/>
                  </a:cubicBezTo>
                  <a:cubicBezTo>
                    <a:pt x="2214" y="136"/>
                    <a:pt x="2274" y="132"/>
                    <a:pt x="2313" y="117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8" name="Freeform 10"/>
            <p:cNvSpPr>
              <a:spLocks/>
            </p:cNvSpPr>
            <p:nvPr userDrawn="1"/>
          </p:nvSpPr>
          <p:spPr bwMode="auto">
            <a:xfrm>
              <a:off x="7367402" y="5563679"/>
              <a:ext cx="1805078" cy="869511"/>
            </a:xfrm>
            <a:custGeom>
              <a:avLst/>
              <a:gdLst/>
              <a:ahLst/>
              <a:cxnLst>
                <a:cxn ang="0">
                  <a:pos x="476" y="0"/>
                </a:cxn>
                <a:cxn ang="0">
                  <a:pos x="0" y="117"/>
                </a:cxn>
                <a:cxn ang="0">
                  <a:pos x="471" y="273"/>
                </a:cxn>
                <a:cxn ang="0">
                  <a:pos x="567" y="273"/>
                </a:cxn>
                <a:cxn ang="0">
                  <a:pos x="567" y="0"/>
                </a:cxn>
                <a:cxn ang="0">
                  <a:pos x="476" y="0"/>
                </a:cxn>
              </a:cxnLst>
              <a:rect l="0" t="0" r="r" b="b"/>
              <a:pathLst>
                <a:path w="567" h="273">
                  <a:moveTo>
                    <a:pt x="476" y="0"/>
                  </a:moveTo>
                  <a:cubicBezTo>
                    <a:pt x="187" y="0"/>
                    <a:pt x="80" y="87"/>
                    <a:pt x="0" y="117"/>
                  </a:cubicBezTo>
                  <a:cubicBezTo>
                    <a:pt x="128" y="190"/>
                    <a:pt x="229" y="273"/>
                    <a:pt x="471" y="273"/>
                  </a:cubicBezTo>
                  <a:cubicBezTo>
                    <a:pt x="529" y="273"/>
                    <a:pt x="567" y="273"/>
                    <a:pt x="567" y="273"/>
                  </a:cubicBezTo>
                  <a:cubicBezTo>
                    <a:pt x="567" y="0"/>
                    <a:pt x="567" y="0"/>
                    <a:pt x="567" y="0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pic>
          <p:nvPicPr>
            <p:cNvPr id="10" name="Picture 78"/>
            <p:cNvPicPr>
              <a:picLocks noChangeAspect="1" noChangeArrowheads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12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3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4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6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8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9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0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1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2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3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4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5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9" name="Text Placeholder 8"/>
          <p:cNvSpPr>
            <a:spLocks noGrp="1"/>
          </p:cNvSpPr>
          <p:nvPr userDrawn="1">
            <p:ph type="body" sz="quarter" idx="13"/>
          </p:nvPr>
        </p:nvSpPr>
        <p:spPr>
          <a:xfrm>
            <a:off x="360000" y="4267725"/>
            <a:ext cx="8043863" cy="3161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417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chemeClr val="bg1"/>
                </a:solidFill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 userDrawn="1"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itle 15"/>
          <p:cNvSpPr>
            <a:spLocks noGrp="1"/>
          </p:cNvSpPr>
          <p:nvPr userDrawn="1">
            <p:ph type="title"/>
          </p:nvPr>
        </p:nvSpPr>
        <p:spPr>
          <a:xfrm>
            <a:off x="360000" y="3122613"/>
            <a:ext cx="8043863" cy="1080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3413139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363" y="1276350"/>
            <a:ext cx="4140000" cy="540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0363" y="1276350"/>
            <a:ext cx="4140000" cy="540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360363" y="1933250"/>
            <a:ext cx="4140000" cy="3902400"/>
          </a:xfr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4680363" y="1933250"/>
            <a:ext cx="4140000" cy="3902400"/>
          </a:xfr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Presentation title  |  Presenter name  |  Page </a:t>
            </a:r>
            <a:fld id="{D11830E3-D520-499E-B585-21C01577A13D}" type="slidenum">
              <a:rPr lang="en-AU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363" y="1273375"/>
            <a:ext cx="2700000" cy="540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44475" y="1273375"/>
            <a:ext cx="2700000" cy="540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128588" y="1273375"/>
            <a:ext cx="2700000" cy="540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360363" y="1921374"/>
            <a:ext cx="2700000" cy="3914275"/>
          </a:xfr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3244475" y="1921374"/>
            <a:ext cx="2700000" cy="3914275"/>
          </a:xfr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6128588" y="1921374"/>
            <a:ext cx="2700000" cy="3914275"/>
          </a:xfr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Presentation title  |  Presenter name  |  Page </a:t>
            </a:r>
            <a:fld id="{134951F0-6E2E-49EC-9F25-EE0AA4A9C204}" type="slidenum">
              <a:rPr lang="en-AU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 numCol="2" spcCol="360000"/>
          <a:lstStyle>
            <a:lvl2pPr marL="252000" indent="-250825"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Presentation title  |  Presenter name  |  Page </a:t>
            </a:r>
            <a:fld id="{F4702969-83F7-48C2-9ECA-8E43BD5EF737}" type="slidenum">
              <a:rPr lang="en-AU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 numCol="3" spcCol="360000"/>
          <a:lstStyle>
            <a:lvl2pPr marL="252000" indent="-250825">
              <a:defRPr/>
            </a:lvl2pPr>
            <a:lvl5pPr>
              <a:buClr>
                <a:srgbClr val="4F4C4D"/>
              </a:buClr>
              <a:defRPr>
                <a:solidFill>
                  <a:srgbClr val="48464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Presentation title  |  Presenter name  |  Page </a:t>
            </a:r>
            <a:fld id="{E342C208-3115-4DBD-9114-0B8D59D365E1}" type="slidenum">
              <a:rPr lang="en-AU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/>
          <a:lstStyle>
            <a:lvl1pPr marL="378000" indent="-378000">
              <a:buFont typeface="+mj-lt"/>
              <a:buAutoNum type="arabicPeriod"/>
              <a:defRPr/>
            </a:lvl1pPr>
            <a:lvl2pPr marL="630000" indent="-250825">
              <a:defRPr/>
            </a:lvl2pPr>
            <a:lvl3pPr marL="756000">
              <a:defRPr/>
            </a:lvl3pPr>
            <a:lvl4pPr marL="1008000">
              <a:defRPr/>
            </a:lvl4pPr>
            <a:lvl5pPr marL="1260000">
              <a:buClr>
                <a:srgbClr val="4F4C4D"/>
              </a:buClr>
              <a:defRPr>
                <a:solidFill>
                  <a:srgbClr val="4F4C4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Presentation title  |  Presenter name  |  Page </a:t>
            </a:r>
            <a:fld id="{587A1278-EE95-4AC7-861D-E834167B41F0}" type="slidenum">
              <a:rPr lang="en-AU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9300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defRPr sz="4000" b="1">
                <a:solidFill>
                  <a:schemeClr val="accent1">
                    <a:lumMod val="75000"/>
                  </a:schemeClr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Presentation title  |  Presenter name  |  Page </a:t>
            </a:r>
            <a:fld id="{1E5854D7-8F4E-48D8-A952-90FE29B5E2C4}" type="slidenum">
              <a:rPr lang="en-AU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60363" y="1276350"/>
            <a:ext cx="8460000" cy="4559300"/>
          </a:xfr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Presentation title  |  Presenter name  |  Page </a:t>
            </a:r>
            <a:fld id="{05CBCADE-D924-4152-B5BC-9A31DAE31655}" type="slidenum">
              <a:rPr lang="en-AU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-7938" y="6056313"/>
            <a:ext cx="9161463" cy="801687"/>
            <a:chOff x="-7938" y="6056313"/>
            <a:chExt cx="9161463" cy="801687"/>
          </a:xfrm>
        </p:grpSpPr>
        <p:sp>
          <p:nvSpPr>
            <p:cNvPr id="3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grpSp>
          <p:nvGrpSpPr>
            <p:cNvPr id="6" name="Group 1"/>
            <p:cNvGrpSpPr>
              <a:grpSpLocks/>
            </p:cNvGrpSpPr>
            <p:nvPr userDrawn="1"/>
          </p:nvGrpSpPr>
          <p:grpSpPr bwMode="auto">
            <a:xfrm>
              <a:off x="1588" y="6065838"/>
              <a:ext cx="9142412" cy="690562"/>
              <a:chOff x="1495" y="6065893"/>
              <a:chExt cx="9143026" cy="690563"/>
            </a:xfrm>
          </p:grpSpPr>
          <p:sp>
            <p:nvSpPr>
              <p:cNvPr id="7" name="Freeform 8"/>
              <p:cNvSpPr>
                <a:spLocks noEditPoints="1"/>
              </p:cNvSpPr>
              <p:nvPr userDrawn="1"/>
            </p:nvSpPr>
            <p:spPr bwMode="auto">
              <a:xfrm>
                <a:off x="1495" y="6065893"/>
                <a:ext cx="9143026" cy="690563"/>
              </a:xfrm>
              <a:custGeom>
                <a:avLst/>
                <a:gdLst>
                  <a:gd name="T0" fmla="*/ 2880 w 2880"/>
                  <a:gd name="T1" fmla="*/ 14 h 217"/>
                  <a:gd name="T2" fmla="*/ 2817 w 2880"/>
                  <a:gd name="T3" fmla="*/ 14 h 217"/>
                  <a:gd name="T4" fmla="*/ 2486 w 2880"/>
                  <a:gd name="T5" fmla="*/ 95 h 217"/>
                  <a:gd name="T6" fmla="*/ 2486 w 2880"/>
                  <a:gd name="T7" fmla="*/ 95 h 217"/>
                  <a:gd name="T8" fmla="*/ 2880 w 2880"/>
                  <a:gd name="T9" fmla="*/ 95 h 217"/>
                  <a:gd name="T10" fmla="*/ 2880 w 2880"/>
                  <a:gd name="T11" fmla="*/ 217 h 217"/>
                  <a:gd name="T12" fmla="*/ 2880 w 2880"/>
                  <a:gd name="T13" fmla="*/ 217 h 217"/>
                  <a:gd name="T14" fmla="*/ 2880 w 2880"/>
                  <a:gd name="T15" fmla="*/ 14 h 217"/>
                  <a:gd name="T16" fmla="*/ 2171 w 2880"/>
                  <a:gd name="T17" fmla="*/ 0 h 217"/>
                  <a:gd name="T18" fmla="*/ 0 w 2880"/>
                  <a:gd name="T19" fmla="*/ 0 h 217"/>
                  <a:gd name="T20" fmla="*/ 0 w 2880"/>
                  <a:gd name="T21" fmla="*/ 95 h 217"/>
                  <a:gd name="T22" fmla="*/ 2486 w 2880"/>
                  <a:gd name="T23" fmla="*/ 95 h 217"/>
                  <a:gd name="T24" fmla="*/ 2486 w 2880"/>
                  <a:gd name="T25" fmla="*/ 95 h 217"/>
                  <a:gd name="T26" fmla="*/ 2486 w 2880"/>
                  <a:gd name="T27" fmla="*/ 95 h 217"/>
                  <a:gd name="T28" fmla="*/ 2486 w 2880"/>
                  <a:gd name="T29" fmla="*/ 95 h 217"/>
                  <a:gd name="T30" fmla="*/ 2171 w 2880"/>
                  <a:gd name="T31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80" h="217">
                    <a:moveTo>
                      <a:pt x="2880" y="14"/>
                    </a:moveTo>
                    <a:cubicBezTo>
                      <a:pt x="2817" y="14"/>
                      <a:pt x="2817" y="14"/>
                      <a:pt x="2817" y="14"/>
                    </a:cubicBezTo>
                    <a:cubicBezTo>
                      <a:pt x="2616" y="14"/>
                      <a:pt x="2542" y="74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880" y="95"/>
                      <a:pt x="2880" y="95"/>
                      <a:pt x="2880" y="95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14"/>
                      <a:pt x="2880" y="14"/>
                      <a:pt x="2880" y="14"/>
                    </a:cubicBezTo>
                    <a:moveTo>
                      <a:pt x="21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19" y="39"/>
                      <a:pt x="2306" y="0"/>
                      <a:pt x="2171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8" name="Freeform 9"/>
              <p:cNvSpPr>
                <a:spLocks noEditPoints="1"/>
              </p:cNvSpPr>
              <p:nvPr userDrawn="1"/>
            </p:nvSpPr>
            <p:spPr bwMode="auto">
              <a:xfrm>
                <a:off x="1495" y="6367518"/>
                <a:ext cx="9143026" cy="388938"/>
              </a:xfrm>
              <a:custGeom>
                <a:avLst/>
                <a:gdLst>
                  <a:gd name="T0" fmla="*/ 2486 w 2880"/>
                  <a:gd name="T1" fmla="*/ 0 h 122"/>
                  <a:gd name="T2" fmla="*/ 0 w 2880"/>
                  <a:gd name="T3" fmla="*/ 0 h 122"/>
                  <a:gd name="T4" fmla="*/ 0 w 2880"/>
                  <a:gd name="T5" fmla="*/ 13 h 122"/>
                  <a:gd name="T6" fmla="*/ 2289 w 2880"/>
                  <a:gd name="T7" fmla="*/ 13 h 122"/>
                  <a:gd name="T8" fmla="*/ 2486 w 2880"/>
                  <a:gd name="T9" fmla="*/ 0 h 122"/>
                  <a:gd name="T10" fmla="*/ 2880 w 2880"/>
                  <a:gd name="T11" fmla="*/ 0 h 122"/>
                  <a:gd name="T12" fmla="*/ 2486 w 2880"/>
                  <a:gd name="T13" fmla="*/ 0 h 122"/>
                  <a:gd name="T14" fmla="*/ 2813 w 2880"/>
                  <a:gd name="T15" fmla="*/ 122 h 122"/>
                  <a:gd name="T16" fmla="*/ 2880 w 2880"/>
                  <a:gd name="T17" fmla="*/ 122 h 122"/>
                  <a:gd name="T18" fmla="*/ 2880 w 2880"/>
                  <a:gd name="T1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0" h="122">
                    <a:moveTo>
                      <a:pt x="24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289" y="13"/>
                      <a:pt x="2289" y="13"/>
                      <a:pt x="2289" y="13"/>
                    </a:cubicBezTo>
                    <a:cubicBezTo>
                      <a:pt x="2418" y="13"/>
                      <a:pt x="2459" y="10"/>
                      <a:pt x="2486" y="0"/>
                    </a:cubicBezTo>
                    <a:moveTo>
                      <a:pt x="2880" y="0"/>
                    </a:moveTo>
                    <a:cubicBezTo>
                      <a:pt x="2486" y="0"/>
                      <a:pt x="2486" y="0"/>
                      <a:pt x="2486" y="0"/>
                    </a:cubicBezTo>
                    <a:cubicBezTo>
                      <a:pt x="2554" y="56"/>
                      <a:pt x="2645" y="122"/>
                      <a:pt x="2813" y="122"/>
                    </a:cubicBezTo>
                    <a:cubicBezTo>
                      <a:pt x="2854" y="122"/>
                      <a:pt x="2880" y="122"/>
                      <a:pt x="2880" y="122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0" name="Freeform 10"/>
              <p:cNvSpPr>
                <a:spLocks/>
              </p:cNvSpPr>
              <p:nvPr userDrawn="1"/>
            </p:nvSpPr>
            <p:spPr bwMode="auto">
              <a:xfrm>
                <a:off x="1495" y="6110343"/>
                <a:ext cx="7891992" cy="298450"/>
              </a:xfrm>
              <a:custGeom>
                <a:avLst/>
                <a:gdLst>
                  <a:gd name="T0" fmla="*/ 2486 w 2486"/>
                  <a:gd name="T1" fmla="*/ 81 h 94"/>
                  <a:gd name="T2" fmla="*/ 2171 w 2486"/>
                  <a:gd name="T3" fmla="*/ 0 h 94"/>
                  <a:gd name="T4" fmla="*/ 0 w 2486"/>
                  <a:gd name="T5" fmla="*/ 0 h 94"/>
                  <a:gd name="T6" fmla="*/ 0 w 2486"/>
                  <a:gd name="T7" fmla="*/ 94 h 94"/>
                  <a:gd name="T8" fmla="*/ 2289 w 2486"/>
                  <a:gd name="T9" fmla="*/ 94 h 94"/>
                  <a:gd name="T10" fmla="*/ 2486 w 2486"/>
                  <a:gd name="T11" fmla="*/ 8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86" h="94">
                    <a:moveTo>
                      <a:pt x="2486" y="81"/>
                    </a:moveTo>
                    <a:cubicBezTo>
                      <a:pt x="2410" y="38"/>
                      <a:pt x="2306" y="0"/>
                      <a:pt x="217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289" y="94"/>
                      <a:pt x="2289" y="94"/>
                      <a:pt x="2289" y="94"/>
                    </a:cubicBezTo>
                    <a:cubicBezTo>
                      <a:pt x="2418" y="94"/>
                      <a:pt x="2459" y="91"/>
                      <a:pt x="2486" y="8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1" name="Freeform 11"/>
              <p:cNvSpPr>
                <a:spLocks/>
              </p:cNvSpPr>
              <p:nvPr userDrawn="1"/>
            </p:nvSpPr>
            <p:spPr bwMode="auto">
              <a:xfrm>
                <a:off x="7893487" y="6110343"/>
                <a:ext cx="1251034" cy="601663"/>
              </a:xfrm>
              <a:custGeom>
                <a:avLst/>
                <a:gdLst>
                  <a:gd name="T0" fmla="*/ 331 w 394"/>
                  <a:gd name="T1" fmla="*/ 0 h 189"/>
                  <a:gd name="T2" fmla="*/ 0 w 394"/>
                  <a:gd name="T3" fmla="*/ 81 h 189"/>
                  <a:gd name="T4" fmla="*/ 327 w 394"/>
                  <a:gd name="T5" fmla="*/ 189 h 189"/>
                  <a:gd name="T6" fmla="*/ 394 w 394"/>
                  <a:gd name="T7" fmla="*/ 189 h 189"/>
                  <a:gd name="T8" fmla="*/ 394 w 394"/>
                  <a:gd name="T9" fmla="*/ 0 h 189"/>
                  <a:gd name="T10" fmla="*/ 331 w 394"/>
                  <a:gd name="T11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4" h="189">
                    <a:moveTo>
                      <a:pt x="331" y="0"/>
                    </a:moveTo>
                    <a:cubicBezTo>
                      <a:pt x="130" y="0"/>
                      <a:pt x="56" y="60"/>
                      <a:pt x="0" y="81"/>
                    </a:cubicBezTo>
                    <a:cubicBezTo>
                      <a:pt x="89" y="131"/>
                      <a:pt x="159" y="189"/>
                      <a:pt x="327" y="189"/>
                    </a:cubicBezTo>
                    <a:cubicBezTo>
                      <a:pt x="368" y="189"/>
                      <a:pt x="394" y="189"/>
                      <a:pt x="394" y="189"/>
                    </a:cubicBezTo>
                    <a:cubicBezTo>
                      <a:pt x="394" y="0"/>
                      <a:pt x="394" y="0"/>
                      <a:pt x="394" y="0"/>
                    </a:cubicBezTo>
                    <a:lnTo>
                      <a:pt x="3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12" name="Picture 78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60000" y="1276350"/>
            <a:ext cx="7477125" cy="4559301"/>
          </a:xfrm>
        </p:spPr>
        <p:txBody>
          <a:bodyPr/>
          <a:lstStyle>
            <a:lvl1pPr>
              <a:spcAft>
                <a:spcPts val="0"/>
              </a:spcAft>
              <a:defRPr sz="4400" b="1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3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Presentation title  |  Presenter name  |  Page </a:t>
            </a:r>
            <a:fld id="{A2561617-8963-4242-9531-8D628AF0173C}" type="slidenum">
              <a:rPr lang="en-AU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Presentation title  |  Presenter name  |  Page </a:t>
            </a:r>
            <a:fld id="{24D93678-8C73-40AE-B009-C35CF91FBCBA}" type="slidenum">
              <a:rPr lang="en-AU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Presentation title  |  Presenter name  |  Page </a:t>
            </a:r>
            <a:fld id="{09DE4AD0-0A69-49F9-8AEE-A0B86116A74B}" type="slidenum">
              <a:rPr lang="en-AU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0000" y="3123776"/>
            <a:ext cx="8042400" cy="1080000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AU" sz="44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60000" y="4268888"/>
            <a:ext cx="8043863" cy="3161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417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chemeClr val="bg1"/>
                </a:solidFill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-26988" y="357188"/>
            <a:ext cx="9199469" cy="6500812"/>
            <a:chOff x="-26988" y="357188"/>
            <a:chExt cx="9199469" cy="6500812"/>
          </a:xfrm>
        </p:grpSpPr>
        <p:grpSp>
          <p:nvGrpSpPr>
            <p:cNvPr id="25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26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7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8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9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0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1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2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3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4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5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6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7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grpSp>
          <p:nvGrpSpPr>
            <p:cNvPr id="38" name="Group 37"/>
            <p:cNvGrpSpPr/>
            <p:nvPr userDrawn="1"/>
          </p:nvGrpSpPr>
          <p:grpSpPr>
            <a:xfrm>
              <a:off x="1497" y="5500319"/>
              <a:ext cx="9170984" cy="1357681"/>
              <a:chOff x="1497" y="5500319"/>
              <a:chExt cx="9170984" cy="1357681"/>
            </a:xfrm>
          </p:grpSpPr>
          <p:sp>
            <p:nvSpPr>
              <p:cNvPr id="79" name="Rectangle 78"/>
              <p:cNvSpPr/>
              <p:nvPr userDrawn="1"/>
            </p:nvSpPr>
            <p:spPr>
              <a:xfrm>
                <a:off x="1497" y="5940320"/>
                <a:ext cx="9158377" cy="917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grpSp>
            <p:nvGrpSpPr>
              <p:cNvPr id="42" name="Group 41"/>
              <p:cNvGrpSpPr/>
              <p:nvPr userDrawn="1"/>
            </p:nvGrpSpPr>
            <p:grpSpPr>
              <a:xfrm>
                <a:off x="1497" y="5500319"/>
                <a:ext cx="9170984" cy="996231"/>
                <a:chOff x="1497" y="5500319"/>
                <a:chExt cx="9170984" cy="996231"/>
              </a:xfrm>
            </p:grpSpPr>
            <p:sp>
              <p:nvSpPr>
                <p:cNvPr id="80" name="Freeform 7"/>
                <p:cNvSpPr>
                  <a:spLocks noEditPoints="1"/>
                </p:cNvSpPr>
                <p:nvPr userDrawn="1"/>
              </p:nvSpPr>
              <p:spPr bwMode="auto">
                <a:xfrm>
                  <a:off x="1497" y="5563679"/>
                  <a:ext cx="9170984" cy="932871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0" y="117"/>
                    </a:cxn>
                    <a:cxn ang="0">
                      <a:pos x="0" y="137"/>
                    </a:cxn>
                    <a:cxn ang="0">
                      <a:pos x="2030" y="137"/>
                    </a:cxn>
                    <a:cxn ang="0">
                      <a:pos x="2313" y="117"/>
                    </a:cxn>
                    <a:cxn ang="0">
                      <a:pos x="2880" y="0"/>
                    </a:cxn>
                    <a:cxn ang="0">
                      <a:pos x="2880" y="0"/>
                    </a:cxn>
                    <a:cxn ang="0">
                      <a:pos x="2880" y="117"/>
                    </a:cxn>
                    <a:cxn ang="0">
                      <a:pos x="2313" y="117"/>
                    </a:cxn>
                    <a:cxn ang="0">
                      <a:pos x="2784" y="293"/>
                    </a:cxn>
                    <a:cxn ang="0">
                      <a:pos x="2880" y="293"/>
                    </a:cxn>
                    <a:cxn ang="0">
                      <a:pos x="2880" y="0"/>
                    </a:cxn>
                  </a:cxnLst>
                  <a:rect l="0" t="0" r="r" b="b"/>
                  <a:pathLst>
                    <a:path w="2880" h="293">
                      <a:moveTo>
                        <a:pt x="2313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030" y="137"/>
                        <a:pt x="2030" y="137"/>
                        <a:pt x="2030" y="137"/>
                      </a:cubicBezTo>
                      <a:cubicBezTo>
                        <a:pt x="2214" y="137"/>
                        <a:pt x="2274" y="132"/>
                        <a:pt x="2313" y="117"/>
                      </a:cubicBezTo>
                      <a:moveTo>
                        <a:pt x="2880" y="0"/>
                      </a:moveTo>
                      <a:cubicBezTo>
                        <a:pt x="2880" y="0"/>
                        <a:pt x="2880" y="0"/>
                        <a:pt x="2880" y="0"/>
                      </a:cubicBezTo>
                      <a:cubicBezTo>
                        <a:pt x="2880" y="117"/>
                        <a:pt x="2880" y="117"/>
                        <a:pt x="2880" y="117"/>
                      </a:cubicBezTo>
                      <a:cubicBezTo>
                        <a:pt x="2313" y="117"/>
                        <a:pt x="2313" y="117"/>
                        <a:pt x="2313" y="117"/>
                      </a:cubicBezTo>
                      <a:cubicBezTo>
                        <a:pt x="2411" y="197"/>
                        <a:pt x="2542" y="293"/>
                        <a:pt x="2784" y="293"/>
                      </a:cubicBezTo>
                      <a:cubicBezTo>
                        <a:pt x="2842" y="293"/>
                        <a:pt x="2880" y="293"/>
                        <a:pt x="2880" y="293"/>
                      </a:cubicBezTo>
                      <a:cubicBezTo>
                        <a:pt x="2880" y="0"/>
                        <a:pt x="2880" y="0"/>
                        <a:pt x="2880" y="0"/>
                      </a:cubicBezTo>
                    </a:path>
                  </a:pathLst>
                </a:custGeom>
                <a:solidFill>
                  <a:srgbClr val="BFB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81" name="Freeform 8"/>
                <p:cNvSpPr>
                  <a:spLocks noEditPoints="1"/>
                </p:cNvSpPr>
                <p:nvPr userDrawn="1"/>
              </p:nvSpPr>
              <p:spPr bwMode="auto">
                <a:xfrm>
                  <a:off x="1497" y="5500319"/>
                  <a:ext cx="9170984" cy="435430"/>
                </a:xfrm>
                <a:custGeom>
                  <a:avLst/>
                  <a:gdLst/>
                  <a:ahLst/>
                  <a:cxnLst>
                    <a:cxn ang="0">
                      <a:pos x="2880" y="20"/>
                    </a:cxn>
                    <a:cxn ang="0">
                      <a:pos x="2789" y="20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880" y="137"/>
                    </a:cxn>
                    <a:cxn ang="0">
                      <a:pos x="2880" y="20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1860" y="0"/>
                    </a:cxn>
                  </a:cxnLst>
                  <a:rect l="0" t="0" r="r" b="b"/>
                  <a:pathLst>
                    <a:path w="2880" h="137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880" y="137"/>
                        <a:pt x="2880" y="137"/>
                        <a:pt x="2880" y="137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82" name="Freeform 9"/>
                <p:cNvSpPr>
                  <a:spLocks/>
                </p:cNvSpPr>
                <p:nvPr userDrawn="1"/>
              </p:nvSpPr>
              <p:spPr bwMode="auto">
                <a:xfrm>
                  <a:off x="1497" y="5563679"/>
                  <a:ext cx="7365906" cy="432734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6"/>
                    </a:cxn>
                    <a:cxn ang="0">
                      <a:pos x="2030" y="136"/>
                    </a:cxn>
                    <a:cxn ang="0">
                      <a:pos x="2313" y="117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83" name="Freeform 10"/>
                <p:cNvSpPr>
                  <a:spLocks/>
                </p:cNvSpPr>
                <p:nvPr userDrawn="1"/>
              </p:nvSpPr>
              <p:spPr bwMode="auto">
                <a:xfrm>
                  <a:off x="7367402" y="5563679"/>
                  <a:ext cx="1805078" cy="869511"/>
                </a:xfrm>
                <a:custGeom>
                  <a:avLst/>
                  <a:gdLst/>
                  <a:ahLst/>
                  <a:cxnLst>
                    <a:cxn ang="0">
                      <a:pos x="476" y="0"/>
                    </a:cxn>
                    <a:cxn ang="0">
                      <a:pos x="0" y="117"/>
                    </a:cxn>
                    <a:cxn ang="0">
                      <a:pos x="471" y="273"/>
                    </a:cxn>
                    <a:cxn ang="0">
                      <a:pos x="567" y="273"/>
                    </a:cxn>
                    <a:cxn ang="0">
                      <a:pos x="567" y="0"/>
                    </a:cxn>
                    <a:cxn ang="0">
                      <a:pos x="476" y="0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</p:grpSp>
          <p:pic>
            <p:nvPicPr>
              <p:cNvPr id="84" name="Picture 78"/>
              <p:cNvPicPr>
                <a:picLocks noChangeAspect="1" noChangeArrowheads="1"/>
              </p:cNvPicPr>
              <p:nvPr userDrawn="1"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3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44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5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6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7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8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9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0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1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2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3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4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5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</p:grpSp>
      </p:grpSp>
      <p:sp>
        <p:nvSpPr>
          <p:cNvPr id="56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5130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60000" y="2866540"/>
            <a:ext cx="7469550" cy="72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85000"/>
              </a:lnSpc>
              <a:spcAft>
                <a:spcPts val="0"/>
              </a:spcAft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60000" y="3712540"/>
            <a:ext cx="2772000" cy="1530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1600" b="1">
                <a:solidFill>
                  <a:srgbClr val="FFFFFF"/>
                </a:solidFill>
              </a:defRPr>
            </a:lvl1pPr>
            <a:lvl2pPr marL="0" indent="0">
              <a:lnSpc>
                <a:spcPct val="90000"/>
              </a:lnSpc>
              <a:spcAft>
                <a:spcPts val="567"/>
              </a:spcAft>
              <a:buNone/>
              <a:defRPr sz="1600">
                <a:solidFill>
                  <a:srgbClr val="FFFFFF"/>
                </a:solidFill>
              </a:defRPr>
            </a:lvl2pPr>
            <a:lvl3pPr marL="266700" indent="-266700">
              <a:lnSpc>
                <a:spcPct val="90000"/>
              </a:lnSpc>
              <a:spcAft>
                <a:spcPts val="0"/>
              </a:spcAft>
              <a:buNone/>
              <a:tabLst>
                <a:tab pos="266700" algn="l"/>
              </a:tabLst>
              <a:defRPr sz="16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3600000" y="3712540"/>
            <a:ext cx="2772000" cy="1530000"/>
          </a:xfrm>
        </p:spPr>
        <p:txBody>
          <a:bodyPr>
            <a:noAutofit/>
          </a:bodyPr>
          <a:lstStyle>
            <a:lvl1pPr marL="271463" indent="-271463">
              <a:lnSpc>
                <a:spcPct val="90000"/>
              </a:lnSpc>
              <a:spcAft>
                <a:spcPts val="0"/>
              </a:spcAft>
              <a:tabLst>
                <a:tab pos="355600" algn="l"/>
              </a:tabLst>
              <a:defRPr sz="1600" b="1">
                <a:solidFill>
                  <a:srgbClr val="FFFFFF"/>
                </a:solidFill>
              </a:defRPr>
            </a:lvl1pPr>
            <a:lvl2pPr marL="0" indent="0">
              <a:lnSpc>
                <a:spcPct val="90000"/>
              </a:lnSpc>
              <a:spcAft>
                <a:spcPts val="567"/>
              </a:spcAft>
              <a:buNone/>
              <a:defRPr sz="1600">
                <a:solidFill>
                  <a:srgbClr val="FFFFFF"/>
                </a:solidFill>
              </a:defRPr>
            </a:lvl2pPr>
            <a:lvl3pPr marL="271463" indent="-271463">
              <a:lnSpc>
                <a:spcPct val="90000"/>
              </a:lnSpc>
              <a:spcAft>
                <a:spcPts val="0"/>
              </a:spcAft>
              <a:buNone/>
              <a:tabLst>
                <a:tab pos="271463" algn="l"/>
              </a:tabLst>
              <a:defRPr lang="en-AU" sz="16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62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63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4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5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80" name="Picture 78"/>
            <p:cNvPicPr>
              <a:picLocks noChangeAspect="1" noChangeArrowheads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1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82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83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84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85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86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87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88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89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90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91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92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93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94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60363" y="6516688"/>
            <a:ext cx="6119812" cy="107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 smtClean="0"/>
              <a:t>Page </a:t>
            </a:r>
            <a:fld id="{09DE4AD0-0A69-49F9-8AEE-A0B86116A74B}" type="slidenum">
              <a:rPr lang="en-AU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990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97089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6508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42486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363" y="1276350"/>
            <a:ext cx="4152900" cy="455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5663" y="1276350"/>
            <a:ext cx="4154487" cy="455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30349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9904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43821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7520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1506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60000" y="4267725"/>
            <a:ext cx="8043863" cy="3161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417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chemeClr val="bg1"/>
                </a:solidFill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itle 15"/>
          <p:cNvSpPr>
            <a:spLocks noGrp="1"/>
          </p:cNvSpPr>
          <p:nvPr>
            <p:ph type="title"/>
          </p:nvPr>
        </p:nvSpPr>
        <p:spPr>
          <a:xfrm>
            <a:off x="360000" y="3122613"/>
            <a:ext cx="8043863" cy="1080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 smtClean="0"/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24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25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5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6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23" name="Picture 78"/>
            <p:cNvPicPr>
              <a:picLocks noChangeAspect="1" noChangeArrowheads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2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53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8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1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2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3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4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65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51882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72490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269875"/>
            <a:ext cx="2114550" cy="55657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363" y="269875"/>
            <a:ext cx="6192837" cy="55657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7539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0000" y="3122613"/>
            <a:ext cx="8042400" cy="1080000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AU" sz="44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60000" y="4267725"/>
            <a:ext cx="8043863" cy="3161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417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chemeClr val="bg1"/>
                </a:solidFill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6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-26988" y="357188"/>
            <a:ext cx="9195409" cy="6140081"/>
            <a:chOff x="-26988" y="357188"/>
            <a:chExt cx="9195409" cy="6140081"/>
          </a:xfrm>
        </p:grpSpPr>
        <p:grpSp>
          <p:nvGrpSpPr>
            <p:cNvPr id="36" name="Group 35"/>
            <p:cNvGrpSpPr/>
            <p:nvPr userDrawn="1"/>
          </p:nvGrpSpPr>
          <p:grpSpPr>
            <a:xfrm>
              <a:off x="608" y="5500319"/>
              <a:ext cx="9167813" cy="996950"/>
              <a:chOff x="608" y="5500319"/>
              <a:chExt cx="9167813" cy="996950"/>
            </a:xfrm>
          </p:grpSpPr>
          <p:grpSp>
            <p:nvGrpSpPr>
              <p:cNvPr id="57" name="Group 22"/>
              <p:cNvGrpSpPr>
                <a:grpSpLocks/>
              </p:cNvGrpSpPr>
              <p:nvPr userDrawn="1"/>
            </p:nvGrpSpPr>
            <p:grpSpPr bwMode="auto">
              <a:xfrm>
                <a:off x="608" y="5500319"/>
                <a:ext cx="9167813" cy="996950"/>
                <a:chOff x="-7938" y="5668963"/>
                <a:chExt cx="9167813" cy="996950"/>
              </a:xfrm>
            </p:grpSpPr>
            <p:sp>
              <p:nvSpPr>
                <p:cNvPr id="58" name="Freeform 11"/>
                <p:cNvSpPr>
                  <a:spLocks noEditPoints="1"/>
                </p:cNvSpPr>
                <p:nvPr userDrawn="1"/>
              </p:nvSpPr>
              <p:spPr bwMode="auto">
                <a:xfrm>
                  <a:off x="-7938" y="5668963"/>
                  <a:ext cx="9167813" cy="996950"/>
                </a:xfrm>
                <a:custGeom>
                  <a:avLst/>
                  <a:gdLst>
                    <a:gd name="T0" fmla="*/ 2880 w 2880"/>
                    <a:gd name="T1" fmla="*/ 20 h 313"/>
                    <a:gd name="T2" fmla="*/ 2789 w 2880"/>
                    <a:gd name="T3" fmla="*/ 20 h 313"/>
                    <a:gd name="T4" fmla="*/ 2313 w 2880"/>
                    <a:gd name="T5" fmla="*/ 137 h 313"/>
                    <a:gd name="T6" fmla="*/ 2784 w 2880"/>
                    <a:gd name="T7" fmla="*/ 313 h 313"/>
                    <a:gd name="T8" fmla="*/ 2880 w 2880"/>
                    <a:gd name="T9" fmla="*/ 313 h 313"/>
                    <a:gd name="T10" fmla="*/ 2880 w 2880"/>
                    <a:gd name="T11" fmla="*/ 20 h 313"/>
                    <a:gd name="T12" fmla="*/ 1860 w 2880"/>
                    <a:gd name="T13" fmla="*/ 0 h 313"/>
                    <a:gd name="T14" fmla="*/ 0 w 2880"/>
                    <a:gd name="T15" fmla="*/ 0 h 313"/>
                    <a:gd name="T16" fmla="*/ 0 w 2880"/>
                    <a:gd name="T17" fmla="*/ 157 h 313"/>
                    <a:gd name="T18" fmla="*/ 2030 w 2880"/>
                    <a:gd name="T19" fmla="*/ 157 h 313"/>
                    <a:gd name="T20" fmla="*/ 2313 w 2880"/>
                    <a:gd name="T21" fmla="*/ 137 h 313"/>
                    <a:gd name="T22" fmla="*/ 2313 w 2880"/>
                    <a:gd name="T23" fmla="*/ 137 h 313"/>
                    <a:gd name="T24" fmla="*/ 2313 w 2880"/>
                    <a:gd name="T25" fmla="*/ 137 h 313"/>
                    <a:gd name="T26" fmla="*/ 1860 w 2880"/>
                    <a:gd name="T27" fmla="*/ 0 h 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80" h="313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411" y="217"/>
                        <a:pt x="2542" y="313"/>
                        <a:pt x="2784" y="313"/>
                      </a:cubicBezTo>
                      <a:cubicBezTo>
                        <a:pt x="2842" y="313"/>
                        <a:pt x="2880" y="313"/>
                        <a:pt x="2880" y="313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57"/>
                        <a:pt x="0" y="157"/>
                        <a:pt x="0" y="157"/>
                      </a:cubicBezTo>
                      <a:cubicBezTo>
                        <a:pt x="2030" y="157"/>
                        <a:pt x="2030" y="157"/>
                        <a:pt x="2030" y="157"/>
                      </a:cubicBezTo>
                      <a:cubicBezTo>
                        <a:pt x="2214" y="157"/>
                        <a:pt x="2274" y="152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9" name="Freeform 24"/>
                <p:cNvSpPr>
                  <a:spLocks/>
                </p:cNvSpPr>
                <p:nvPr userDrawn="1"/>
              </p:nvSpPr>
              <p:spPr bwMode="auto">
                <a:xfrm>
                  <a:off x="-7938" y="5732463"/>
                  <a:ext cx="7362826" cy="433387"/>
                </a:xfrm>
                <a:custGeom>
                  <a:avLst/>
                  <a:gdLst>
                    <a:gd name="T0" fmla="*/ 2313 w 2313"/>
                    <a:gd name="T1" fmla="*/ 117 h 136"/>
                    <a:gd name="T2" fmla="*/ 1860 w 2313"/>
                    <a:gd name="T3" fmla="*/ 0 h 136"/>
                    <a:gd name="T4" fmla="*/ 0 w 2313"/>
                    <a:gd name="T5" fmla="*/ 0 h 136"/>
                    <a:gd name="T6" fmla="*/ 0 w 2313"/>
                    <a:gd name="T7" fmla="*/ 136 h 136"/>
                    <a:gd name="T8" fmla="*/ 2030 w 2313"/>
                    <a:gd name="T9" fmla="*/ 136 h 136"/>
                    <a:gd name="T10" fmla="*/ 2313 w 2313"/>
                    <a:gd name="T11" fmla="*/ 117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60" name="Freeform 25"/>
                <p:cNvSpPr>
                  <a:spLocks/>
                </p:cNvSpPr>
                <p:nvPr userDrawn="1"/>
              </p:nvSpPr>
              <p:spPr bwMode="auto">
                <a:xfrm>
                  <a:off x="7354888" y="5732463"/>
                  <a:ext cx="1804987" cy="869950"/>
                </a:xfrm>
                <a:custGeom>
                  <a:avLst/>
                  <a:gdLst>
                    <a:gd name="T0" fmla="*/ 476 w 567"/>
                    <a:gd name="T1" fmla="*/ 0 h 273"/>
                    <a:gd name="T2" fmla="*/ 0 w 567"/>
                    <a:gd name="T3" fmla="*/ 117 h 273"/>
                    <a:gd name="T4" fmla="*/ 471 w 567"/>
                    <a:gd name="T5" fmla="*/ 273 h 273"/>
                    <a:gd name="T6" fmla="*/ 567 w 567"/>
                    <a:gd name="T7" fmla="*/ 273 h 273"/>
                    <a:gd name="T8" fmla="*/ 567 w 567"/>
                    <a:gd name="T9" fmla="*/ 0 h 273"/>
                    <a:gd name="T10" fmla="*/ 476 w 567"/>
                    <a:gd name="T11" fmla="*/ 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  <p:pic>
            <p:nvPicPr>
              <p:cNvPr id="62" name="Picture 78"/>
              <p:cNvPicPr>
                <a:picLocks noChangeAspect="1" noChangeArrowheads="1"/>
              </p:cNvPicPr>
              <p:nvPr userDrawn="1"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63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64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65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66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67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68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69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70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71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72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73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74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75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</p:grpSp>
        <p:grpSp>
          <p:nvGrpSpPr>
            <p:cNvPr id="95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96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97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98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99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00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01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02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03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04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05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06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07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28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60363" y="1276350"/>
            <a:ext cx="8459787" cy="4559300"/>
          </a:xfrm>
        </p:spPr>
        <p:txBody>
          <a:bodyPr>
            <a:noAutofit/>
          </a:bodyPr>
          <a:lstStyle>
            <a:lvl1pPr marL="378000" indent="-378000">
              <a:buFont typeface="+mj-lt"/>
              <a:buAutoNum type="arabicPeriod"/>
              <a:defRPr/>
            </a:lvl1pPr>
            <a:lvl2pPr marL="648000" indent="-270000">
              <a:defRPr/>
            </a:lvl2pPr>
            <a:lvl3pPr marL="648000" indent="-270000">
              <a:defRPr/>
            </a:lvl3pPr>
            <a:lvl4pPr marL="648000" indent="-270000">
              <a:defRPr/>
            </a:lvl4pPr>
            <a:lvl5pPr marL="648000" indent="-270000">
              <a:defRPr/>
            </a:lvl5pPr>
            <a:lvl6pPr marL="648000" indent="-270000">
              <a:defRPr/>
            </a:lvl6pPr>
            <a:lvl7pPr marL="648000" indent="-270000">
              <a:defRPr/>
            </a:lvl7pPr>
            <a:lvl8pPr marL="648000" indent="-270000">
              <a:defRPr/>
            </a:lvl8pPr>
            <a:lvl9pPr marL="648000" indent="-2700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Presentation title  |  Presenter name  |  Page </a:t>
            </a:r>
            <a:fld id="{66C5F79B-5943-4E11-8723-925FAF46B8D0}" type="slidenum">
              <a:rPr lang="en-AU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/>
          <a:lstStyle>
            <a:lvl2pPr marL="252000" indent="-250825"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89378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Presentation title  |  Presenter name  |  Page </a:t>
            </a:r>
            <a:fld id="{4E2522EF-23C8-4CFF-BB6E-72792D3AB2E2}" type="slidenum">
              <a:rPr lang="en-AU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5650"/>
          </a:xfrm>
        </p:spPr>
        <p:txBody>
          <a:bodyPr/>
          <a:lstStyle>
            <a:lvl2pPr marL="252000" indent="-250825"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 baseline="0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Presentation title  |  Presenter name  |  Page </a:t>
            </a:r>
            <a:fld id="{068B3BDC-8683-43AD-8034-E74997EE6242}" type="slidenum">
              <a:rPr lang="en-AU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text 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363" y="1276350"/>
            <a:ext cx="4140000" cy="455565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680363" y="1276350"/>
            <a:ext cx="4140000" cy="4555650"/>
          </a:xfr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AU" noProof="0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Presentation title  |  Presenter name  |  Page </a:t>
            </a:r>
            <a:fld id="{FC5CE32E-49CE-4709-BAD5-8C2A85040E30}" type="slidenum">
              <a:rPr lang="en-AU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 2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363" y="1276350"/>
            <a:ext cx="4140000" cy="455565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80363" y="1276350"/>
            <a:ext cx="4140000" cy="2251650"/>
          </a:xfr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680363" y="3708000"/>
            <a:ext cx="4140000" cy="2124000"/>
          </a:xfrm>
        </p:spPr>
        <p:txBody>
          <a:bodyPr rtlCol="0">
            <a:no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63" y="270000"/>
            <a:ext cx="8460000" cy="900000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83"/>
              </a:spcAft>
              <a:buNone/>
              <a:defRPr sz="36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Presentation title  |  Presenter name  |  Page </a:t>
            </a:r>
            <a:fld id="{04C6CC18-7C41-420C-A026-3139FBA279B0}" type="slidenum">
              <a:rPr lang="en-AU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9525" y="6051550"/>
            <a:ext cx="9169400" cy="849313"/>
            <a:chOff x="-9525" y="6051550"/>
            <a:chExt cx="9169400" cy="849313"/>
          </a:xfrm>
        </p:grpSpPr>
        <p:sp>
          <p:nvSpPr>
            <p:cNvPr id="3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4" name="Rectangle 6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6" name="Rectangle 7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7" name="Freeform 8"/>
            <p:cNvSpPr>
              <a:spLocks noEditPoints="1"/>
            </p:cNvSpPr>
            <p:nvPr userDrawn="1"/>
          </p:nvSpPr>
          <p:spPr bwMode="auto">
            <a:xfrm>
              <a:off x="1588" y="6065837"/>
              <a:ext cx="9142412" cy="690562"/>
            </a:xfrm>
            <a:custGeom>
              <a:avLst/>
              <a:gdLst>
                <a:gd name="T0" fmla="*/ 2880 w 2880"/>
                <a:gd name="T1" fmla="*/ 14 h 217"/>
                <a:gd name="T2" fmla="*/ 2817 w 2880"/>
                <a:gd name="T3" fmla="*/ 14 h 217"/>
                <a:gd name="T4" fmla="*/ 2486 w 2880"/>
                <a:gd name="T5" fmla="*/ 95 h 217"/>
                <a:gd name="T6" fmla="*/ 2486 w 2880"/>
                <a:gd name="T7" fmla="*/ 95 h 217"/>
                <a:gd name="T8" fmla="*/ 2880 w 2880"/>
                <a:gd name="T9" fmla="*/ 95 h 217"/>
                <a:gd name="T10" fmla="*/ 2880 w 2880"/>
                <a:gd name="T11" fmla="*/ 217 h 217"/>
                <a:gd name="T12" fmla="*/ 2880 w 2880"/>
                <a:gd name="T13" fmla="*/ 217 h 217"/>
                <a:gd name="T14" fmla="*/ 2880 w 2880"/>
                <a:gd name="T15" fmla="*/ 14 h 217"/>
                <a:gd name="T16" fmla="*/ 2171 w 2880"/>
                <a:gd name="T17" fmla="*/ 0 h 217"/>
                <a:gd name="T18" fmla="*/ 0 w 2880"/>
                <a:gd name="T19" fmla="*/ 0 h 217"/>
                <a:gd name="T20" fmla="*/ 0 w 2880"/>
                <a:gd name="T21" fmla="*/ 95 h 217"/>
                <a:gd name="T22" fmla="*/ 2486 w 2880"/>
                <a:gd name="T23" fmla="*/ 95 h 217"/>
                <a:gd name="T24" fmla="*/ 2486 w 2880"/>
                <a:gd name="T25" fmla="*/ 95 h 217"/>
                <a:gd name="T26" fmla="*/ 2486 w 2880"/>
                <a:gd name="T27" fmla="*/ 95 h 217"/>
                <a:gd name="T28" fmla="*/ 2486 w 2880"/>
                <a:gd name="T29" fmla="*/ 95 h 217"/>
                <a:gd name="T30" fmla="*/ 2171 w 2880"/>
                <a:gd name="T31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0" h="217">
                  <a:moveTo>
                    <a:pt x="2880" y="14"/>
                  </a:moveTo>
                  <a:cubicBezTo>
                    <a:pt x="2817" y="14"/>
                    <a:pt x="2817" y="14"/>
                    <a:pt x="2817" y="14"/>
                  </a:cubicBezTo>
                  <a:cubicBezTo>
                    <a:pt x="2616" y="14"/>
                    <a:pt x="2542" y="74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880" y="95"/>
                    <a:pt x="2880" y="95"/>
                    <a:pt x="2880" y="95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14"/>
                    <a:pt x="2880" y="14"/>
                    <a:pt x="2880" y="14"/>
                  </a:cubicBezTo>
                  <a:moveTo>
                    <a:pt x="217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19" y="39"/>
                    <a:pt x="2306" y="0"/>
                    <a:pt x="217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8" name="Freeform 9"/>
            <p:cNvSpPr>
              <a:spLocks noEditPoints="1"/>
            </p:cNvSpPr>
            <p:nvPr userDrawn="1"/>
          </p:nvSpPr>
          <p:spPr bwMode="auto">
            <a:xfrm>
              <a:off x="1588" y="6367463"/>
              <a:ext cx="9142412" cy="388937"/>
            </a:xfrm>
            <a:custGeom>
              <a:avLst/>
              <a:gdLst>
                <a:gd name="T0" fmla="*/ 2486 w 2880"/>
                <a:gd name="T1" fmla="*/ 0 h 122"/>
                <a:gd name="T2" fmla="*/ 0 w 2880"/>
                <a:gd name="T3" fmla="*/ 0 h 122"/>
                <a:gd name="T4" fmla="*/ 0 w 2880"/>
                <a:gd name="T5" fmla="*/ 13 h 122"/>
                <a:gd name="T6" fmla="*/ 2289 w 2880"/>
                <a:gd name="T7" fmla="*/ 13 h 122"/>
                <a:gd name="T8" fmla="*/ 2486 w 2880"/>
                <a:gd name="T9" fmla="*/ 0 h 122"/>
                <a:gd name="T10" fmla="*/ 2880 w 2880"/>
                <a:gd name="T11" fmla="*/ 0 h 122"/>
                <a:gd name="T12" fmla="*/ 2486 w 2880"/>
                <a:gd name="T13" fmla="*/ 0 h 122"/>
                <a:gd name="T14" fmla="*/ 2813 w 2880"/>
                <a:gd name="T15" fmla="*/ 122 h 122"/>
                <a:gd name="T16" fmla="*/ 2880 w 2880"/>
                <a:gd name="T17" fmla="*/ 122 h 122"/>
                <a:gd name="T18" fmla="*/ 2880 w 2880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0" h="122">
                  <a:moveTo>
                    <a:pt x="248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289" y="13"/>
                    <a:pt x="2289" y="13"/>
                    <a:pt x="2289" y="13"/>
                  </a:cubicBezTo>
                  <a:cubicBezTo>
                    <a:pt x="2418" y="13"/>
                    <a:pt x="2459" y="10"/>
                    <a:pt x="2486" y="0"/>
                  </a:cubicBezTo>
                  <a:moveTo>
                    <a:pt x="2880" y="0"/>
                  </a:moveTo>
                  <a:cubicBezTo>
                    <a:pt x="2486" y="0"/>
                    <a:pt x="2486" y="0"/>
                    <a:pt x="2486" y="0"/>
                  </a:cubicBezTo>
                  <a:cubicBezTo>
                    <a:pt x="2554" y="56"/>
                    <a:pt x="2645" y="122"/>
                    <a:pt x="2813" y="122"/>
                  </a:cubicBezTo>
                  <a:cubicBezTo>
                    <a:pt x="2854" y="122"/>
                    <a:pt x="2880" y="122"/>
                    <a:pt x="2880" y="122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9" name="Freeform 10"/>
            <p:cNvSpPr>
              <a:spLocks/>
            </p:cNvSpPr>
            <p:nvPr userDrawn="1"/>
          </p:nvSpPr>
          <p:spPr bwMode="auto">
            <a:xfrm>
              <a:off x="1588" y="6110288"/>
              <a:ext cx="7891462" cy="298450"/>
            </a:xfrm>
            <a:custGeom>
              <a:avLst/>
              <a:gdLst>
                <a:gd name="T0" fmla="*/ 2486 w 2486"/>
                <a:gd name="T1" fmla="*/ 81 h 94"/>
                <a:gd name="T2" fmla="*/ 2171 w 2486"/>
                <a:gd name="T3" fmla="*/ 0 h 94"/>
                <a:gd name="T4" fmla="*/ 0 w 2486"/>
                <a:gd name="T5" fmla="*/ 0 h 94"/>
                <a:gd name="T6" fmla="*/ 0 w 2486"/>
                <a:gd name="T7" fmla="*/ 94 h 94"/>
                <a:gd name="T8" fmla="*/ 2289 w 2486"/>
                <a:gd name="T9" fmla="*/ 94 h 94"/>
                <a:gd name="T10" fmla="*/ 2486 w 2486"/>
                <a:gd name="T11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6" h="94">
                  <a:moveTo>
                    <a:pt x="2486" y="81"/>
                  </a:moveTo>
                  <a:cubicBezTo>
                    <a:pt x="2410" y="38"/>
                    <a:pt x="2306" y="0"/>
                    <a:pt x="217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2289" y="94"/>
                    <a:pt x="2289" y="94"/>
                    <a:pt x="2289" y="94"/>
                  </a:cubicBezTo>
                  <a:cubicBezTo>
                    <a:pt x="2418" y="94"/>
                    <a:pt x="2459" y="91"/>
                    <a:pt x="2486" y="8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" name="Freeform 11"/>
            <p:cNvSpPr>
              <a:spLocks/>
            </p:cNvSpPr>
            <p:nvPr userDrawn="1"/>
          </p:nvSpPr>
          <p:spPr bwMode="auto">
            <a:xfrm>
              <a:off x="7893050" y="6110285"/>
              <a:ext cx="1250950" cy="601662"/>
            </a:xfrm>
            <a:custGeom>
              <a:avLst/>
              <a:gdLst>
                <a:gd name="T0" fmla="*/ 331 w 394"/>
                <a:gd name="T1" fmla="*/ 0 h 189"/>
                <a:gd name="T2" fmla="*/ 0 w 394"/>
                <a:gd name="T3" fmla="*/ 81 h 189"/>
                <a:gd name="T4" fmla="*/ 327 w 394"/>
                <a:gd name="T5" fmla="*/ 189 h 189"/>
                <a:gd name="T6" fmla="*/ 394 w 394"/>
                <a:gd name="T7" fmla="*/ 189 h 189"/>
                <a:gd name="T8" fmla="*/ 394 w 394"/>
                <a:gd name="T9" fmla="*/ 0 h 189"/>
                <a:gd name="T10" fmla="*/ 331 w 394"/>
                <a:gd name="T11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4" h="189">
                  <a:moveTo>
                    <a:pt x="331" y="0"/>
                  </a:moveTo>
                  <a:cubicBezTo>
                    <a:pt x="130" y="0"/>
                    <a:pt x="56" y="60"/>
                    <a:pt x="0" y="81"/>
                  </a:cubicBezTo>
                  <a:cubicBezTo>
                    <a:pt x="89" y="131"/>
                    <a:pt x="159" y="189"/>
                    <a:pt x="327" y="189"/>
                  </a:cubicBezTo>
                  <a:cubicBezTo>
                    <a:pt x="368" y="189"/>
                    <a:pt x="394" y="189"/>
                    <a:pt x="394" y="189"/>
                  </a:cubicBezTo>
                  <a:cubicBezTo>
                    <a:pt x="394" y="0"/>
                    <a:pt x="394" y="0"/>
                    <a:pt x="394" y="0"/>
                  </a:cubicBezTo>
                  <a:lnTo>
                    <a:pt x="331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105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6051550"/>
              <a:ext cx="9169400" cy="849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8" name="Rectangle 84"/>
            <p:cNvSpPr>
              <a:spLocks noChangeArrowheads="1"/>
            </p:cNvSpPr>
            <p:nvPr/>
          </p:nvSpPr>
          <p:spPr bwMode="auto">
            <a:xfrm>
              <a:off x="-9525" y="6356350"/>
              <a:ext cx="9167813" cy="544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3" name="Picture 78"/>
            <p:cNvPicPr>
              <a:picLocks noChangeAspect="1" noChangeArrowheads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0363" y="1276350"/>
            <a:ext cx="8459787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363" y="6516688"/>
            <a:ext cx="6119812" cy="1079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 smtClean="0"/>
              <a:t>Presentation title  |  Presenter name  |  Page </a:t>
            </a:r>
            <a:fld id="{9438EBDE-86EA-4B02-9903-C0F010044C90}" type="slidenum">
              <a:rPr lang="en-AU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1" name="Title Placeholder 1"/>
          <p:cNvSpPr>
            <a:spLocks noGrp="1"/>
          </p:cNvSpPr>
          <p:nvPr>
            <p:ph type="title"/>
          </p:nvPr>
        </p:nvSpPr>
        <p:spPr bwMode="auto">
          <a:xfrm>
            <a:off x="360363" y="269875"/>
            <a:ext cx="845978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70" name="Rectangle 46"/>
          <p:cNvSpPr>
            <a:spLocks noChangeArrowheads="1"/>
          </p:cNvSpPr>
          <p:nvPr/>
        </p:nvSpPr>
        <p:spPr bwMode="auto">
          <a:xfrm>
            <a:off x="-71438" y="6365875"/>
            <a:ext cx="9317038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0" r:id="rId3"/>
    <p:sldLayoutId id="2147483671" r:id="rId4"/>
    <p:sldLayoutId id="2147483666" r:id="rId5"/>
    <p:sldLayoutId id="2147483665" r:id="rId6"/>
    <p:sldLayoutId id="2147483664" r:id="rId7"/>
    <p:sldLayoutId id="2147483663" r:id="rId8"/>
    <p:sldLayoutId id="2147483662" r:id="rId9"/>
    <p:sldLayoutId id="2147483661" r:id="rId10"/>
    <p:sldLayoutId id="2147483660" r:id="rId11"/>
    <p:sldLayoutId id="2147483659" r:id="rId12"/>
    <p:sldLayoutId id="2147483658" r:id="rId13"/>
    <p:sldLayoutId id="2147483657" r:id="rId14"/>
    <p:sldLayoutId id="2147483656" r:id="rId15"/>
    <p:sldLayoutId id="2147483655" r:id="rId16"/>
    <p:sldLayoutId id="2147483672" r:id="rId17"/>
    <p:sldLayoutId id="2147483654" r:id="rId18"/>
    <p:sldLayoutId id="2147483653" r:id="rId19"/>
    <p:sldLayoutId id="2147483673" r:id="rId20"/>
    <p:sldLayoutId id="2147483676" r:id="rId21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pitchFamily="34" charset="0"/>
        </a:defRPr>
      </a:lvl2pPr>
      <a:lvl3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pitchFamily="34" charset="0"/>
        </a:defRPr>
      </a:lvl3pPr>
      <a:lvl4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pitchFamily="34" charset="0"/>
        </a:defRPr>
      </a:lvl4pPr>
      <a:lvl5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pitchFamily="34" charset="0"/>
        </a:defRPr>
      </a:lvl5pPr>
      <a:lvl6pPr marL="4572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Calibri" pitchFamily="34" charset="0"/>
        </a:defRPr>
      </a:lvl6pPr>
      <a:lvl7pPr marL="9144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Calibri" pitchFamily="34" charset="0"/>
        </a:defRPr>
      </a:lvl7pPr>
      <a:lvl8pPr marL="13716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Calibri" pitchFamily="34" charset="0"/>
        </a:defRPr>
      </a:lvl8pPr>
      <a:lvl9pPr marL="18288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Calibri" pitchFamily="34" charset="0"/>
        </a:defRPr>
      </a:lvl9pPr>
    </p:titleStyle>
    <p:bodyStyle>
      <a:lvl1pPr algn="l" defTabSz="457200" rtl="0" eaLnBrk="1" fontAlgn="base" hangingPunct="1">
        <a:lnSpc>
          <a:spcPct val="90000"/>
        </a:lnSpc>
        <a:spcBef>
          <a:spcPts val="600"/>
        </a:spcBef>
        <a:spcAft>
          <a:spcPts val="563"/>
        </a:spcAft>
        <a:buFont typeface="Arial" charset="0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50825" indent="-250825" algn="l" defTabSz="457200" rtl="0" eaLnBrk="1" fontAlgn="base" hangingPunct="1">
        <a:lnSpc>
          <a:spcPct val="90000"/>
        </a:lnSpc>
        <a:spcBef>
          <a:spcPct val="0"/>
        </a:spcBef>
        <a:spcAft>
          <a:spcPts val="563"/>
        </a:spcAft>
        <a:buFont typeface="Symbol" pitchFamily="18" charset="2"/>
        <a:buChar char="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03238" indent="-250825" algn="l" defTabSz="457200" rtl="0" eaLnBrk="1" fontAlgn="base" hangingPunct="1">
        <a:lnSpc>
          <a:spcPct val="90000"/>
        </a:lnSpc>
        <a:spcBef>
          <a:spcPct val="0"/>
        </a:spcBef>
        <a:spcAft>
          <a:spcPts val="563"/>
        </a:spcAft>
        <a:buClr>
          <a:srgbClr val="484647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5650" indent="-250825" algn="l" defTabSz="457200" rtl="0" eaLnBrk="1" fontAlgn="base" hangingPunct="1">
        <a:lnSpc>
          <a:spcPct val="90000"/>
        </a:lnSpc>
        <a:spcBef>
          <a:spcPct val="0"/>
        </a:spcBef>
        <a:spcAft>
          <a:spcPts val="563"/>
        </a:spcAft>
        <a:buClr>
          <a:srgbClr val="484647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00" indent="-252000" algn="l" defTabSz="457200" rtl="0" eaLnBrk="1" fontAlgn="base" hangingPunct="1">
        <a:lnSpc>
          <a:spcPct val="90000"/>
        </a:lnSpc>
        <a:spcBef>
          <a:spcPct val="0"/>
        </a:spcBef>
        <a:spcAft>
          <a:spcPts val="563"/>
        </a:spcAft>
        <a:buClr>
          <a:schemeClr val="accent2"/>
        </a:buClr>
        <a:buFont typeface="Arial" pitchFamily="34" charset="0"/>
        <a:buChar char="•"/>
        <a:defRPr sz="1800" kern="1200" baseline="0">
          <a:solidFill>
            <a:schemeClr val="accent2"/>
          </a:solidFill>
          <a:latin typeface="+mn-lt"/>
          <a:ea typeface="+mn-ea"/>
          <a:cs typeface="+mn-cs"/>
        </a:defRPr>
      </a:lvl5pPr>
      <a:lvl6pPr marL="756000" indent="-252000" algn="l" defTabSz="457200" rtl="0" eaLnBrk="1" latinLnBrk="0" hangingPunct="1">
        <a:lnSpc>
          <a:spcPct val="90000"/>
        </a:lnSpc>
        <a:spcBef>
          <a:spcPts val="0"/>
        </a:spcBef>
        <a:spcAft>
          <a:spcPts val="567"/>
        </a:spcAft>
        <a:buClr>
          <a:schemeClr val="tx2"/>
        </a:buClr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6pPr>
      <a:lvl7pPr marL="756000" indent="-252000" algn="l" defTabSz="457200" rtl="0" eaLnBrk="1" latinLnBrk="0" hangingPunct="1">
        <a:lnSpc>
          <a:spcPct val="90000"/>
        </a:lnSpc>
        <a:spcBef>
          <a:spcPts val="0"/>
        </a:spcBef>
        <a:spcAft>
          <a:spcPts val="567"/>
        </a:spcAft>
        <a:buClr>
          <a:schemeClr val="tx2"/>
        </a:buClr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7pPr>
      <a:lvl8pPr marL="756000" indent="-252000" algn="l" defTabSz="457200" rtl="0" eaLnBrk="1" latinLnBrk="0" hangingPunct="1">
        <a:lnSpc>
          <a:spcPct val="90000"/>
        </a:lnSpc>
        <a:spcBef>
          <a:spcPts val="0"/>
        </a:spcBef>
        <a:spcAft>
          <a:spcPts val="567"/>
        </a:spcAft>
        <a:buClr>
          <a:schemeClr val="tx2"/>
        </a:buClr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8pPr>
      <a:lvl9pPr marL="756000" indent="-252000" algn="l" defTabSz="457200" rtl="0" eaLnBrk="1" latinLnBrk="0" hangingPunct="1">
        <a:lnSpc>
          <a:spcPct val="90000"/>
        </a:lnSpc>
        <a:spcBef>
          <a:spcPts val="0"/>
        </a:spcBef>
        <a:spcAft>
          <a:spcPts val="567"/>
        </a:spcAft>
        <a:buClr>
          <a:schemeClr val="tx2"/>
        </a:buClr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25"/>
          <p:cNvGrpSpPr>
            <a:grpSpLocks/>
          </p:cNvGrpSpPr>
          <p:nvPr/>
        </p:nvGrpSpPr>
        <p:grpSpPr bwMode="auto">
          <a:xfrm>
            <a:off x="1588" y="5500688"/>
            <a:ext cx="9170987" cy="1357312"/>
            <a:chOff x="1497" y="5500319"/>
            <a:chExt cx="9170984" cy="1357681"/>
          </a:xfrm>
        </p:grpSpPr>
        <p:sp>
          <p:nvSpPr>
            <p:cNvPr id="2" name="Rectangle 19"/>
            <p:cNvSpPr/>
            <p:nvPr/>
          </p:nvSpPr>
          <p:spPr>
            <a:xfrm>
              <a:off x="1497" y="5940176"/>
              <a:ext cx="9158284" cy="917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AU" dirty="0">
                <a:solidFill>
                  <a:srgbClr val="FBFEFF"/>
                </a:solidFill>
              </a:endParaRPr>
            </a:p>
          </p:txBody>
        </p:sp>
        <p:sp>
          <p:nvSpPr>
            <p:cNvPr id="21" name="Freeform 7"/>
            <p:cNvSpPr>
              <a:spLocks noEditPoints="1"/>
            </p:cNvSpPr>
            <p:nvPr/>
          </p:nvSpPr>
          <p:spPr bwMode="auto">
            <a:xfrm>
              <a:off x="1497" y="5563836"/>
              <a:ext cx="9170984" cy="932115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0" y="117"/>
                </a:cxn>
                <a:cxn ang="0">
                  <a:pos x="0" y="137"/>
                </a:cxn>
                <a:cxn ang="0">
                  <a:pos x="2030" y="137"/>
                </a:cxn>
                <a:cxn ang="0">
                  <a:pos x="2313" y="117"/>
                </a:cxn>
                <a:cxn ang="0">
                  <a:pos x="2880" y="0"/>
                </a:cxn>
                <a:cxn ang="0">
                  <a:pos x="2880" y="0"/>
                </a:cxn>
                <a:cxn ang="0">
                  <a:pos x="2880" y="117"/>
                </a:cxn>
                <a:cxn ang="0">
                  <a:pos x="2313" y="117"/>
                </a:cxn>
                <a:cxn ang="0">
                  <a:pos x="2784" y="293"/>
                </a:cxn>
                <a:cxn ang="0">
                  <a:pos x="2880" y="293"/>
                </a:cxn>
                <a:cxn ang="0">
                  <a:pos x="2880" y="0"/>
                </a:cxn>
              </a:cxnLst>
              <a:rect l="0" t="0" r="r" b="b"/>
              <a:pathLst>
                <a:path w="2880" h="293">
                  <a:moveTo>
                    <a:pt x="2313" y="117"/>
                  </a:moveTo>
                  <a:cubicBezTo>
                    <a:pt x="0" y="117"/>
                    <a:pt x="0" y="117"/>
                    <a:pt x="0" y="11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030" y="137"/>
                    <a:pt x="2030" y="137"/>
                    <a:pt x="2030" y="137"/>
                  </a:cubicBezTo>
                  <a:cubicBezTo>
                    <a:pt x="2214" y="137"/>
                    <a:pt x="2274" y="132"/>
                    <a:pt x="2313" y="117"/>
                  </a:cubicBezTo>
                  <a:moveTo>
                    <a:pt x="2880" y="0"/>
                  </a:moveTo>
                  <a:cubicBezTo>
                    <a:pt x="2880" y="0"/>
                    <a:pt x="2880" y="0"/>
                    <a:pt x="2880" y="0"/>
                  </a:cubicBezTo>
                  <a:cubicBezTo>
                    <a:pt x="2880" y="117"/>
                    <a:pt x="2880" y="117"/>
                    <a:pt x="2880" y="117"/>
                  </a:cubicBezTo>
                  <a:cubicBezTo>
                    <a:pt x="2313" y="117"/>
                    <a:pt x="2313" y="117"/>
                    <a:pt x="2313" y="117"/>
                  </a:cubicBezTo>
                  <a:cubicBezTo>
                    <a:pt x="2411" y="197"/>
                    <a:pt x="2542" y="293"/>
                    <a:pt x="2784" y="293"/>
                  </a:cubicBezTo>
                  <a:cubicBezTo>
                    <a:pt x="2842" y="293"/>
                    <a:pt x="2880" y="293"/>
                    <a:pt x="2880" y="293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rgbClr val="BFB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dirty="0">
                <a:solidFill>
                  <a:srgbClr val="000000"/>
                </a:solidFill>
              </a:endParaRPr>
            </a:p>
          </p:txBody>
        </p:sp>
        <p:sp>
          <p:nvSpPr>
            <p:cNvPr id="22" name="Freeform 8"/>
            <p:cNvSpPr>
              <a:spLocks noEditPoints="1"/>
            </p:cNvSpPr>
            <p:nvPr/>
          </p:nvSpPr>
          <p:spPr bwMode="auto">
            <a:xfrm>
              <a:off x="1497" y="5500319"/>
              <a:ext cx="9170984" cy="435093"/>
            </a:xfrm>
            <a:custGeom>
              <a:avLst/>
              <a:gdLst/>
              <a:ahLst/>
              <a:cxnLst>
                <a:cxn ang="0">
                  <a:pos x="2880" y="20"/>
                </a:cxn>
                <a:cxn ang="0">
                  <a:pos x="2789" y="20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880" y="137"/>
                </a:cxn>
                <a:cxn ang="0">
                  <a:pos x="2880" y="20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1860" y="0"/>
                </a:cxn>
              </a:cxnLst>
              <a:rect l="0" t="0" r="r" b="b"/>
              <a:pathLst>
                <a:path w="2880" h="137">
                  <a:moveTo>
                    <a:pt x="2880" y="20"/>
                  </a:moveTo>
                  <a:cubicBezTo>
                    <a:pt x="2789" y="20"/>
                    <a:pt x="2789" y="20"/>
                    <a:pt x="2789" y="20"/>
                  </a:cubicBezTo>
                  <a:cubicBezTo>
                    <a:pt x="2500" y="20"/>
                    <a:pt x="2393" y="10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880" y="137"/>
                    <a:pt x="2880" y="137"/>
                    <a:pt x="2880" y="137"/>
                  </a:cubicBezTo>
                  <a:cubicBezTo>
                    <a:pt x="2880" y="20"/>
                    <a:pt x="2880" y="20"/>
                    <a:pt x="2880" y="20"/>
                  </a:cubicBezTo>
                  <a:moveTo>
                    <a:pt x="18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216" y="57"/>
                    <a:pt x="2053" y="0"/>
                    <a:pt x="186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dirty="0">
                <a:solidFill>
                  <a:srgbClr val="000000"/>
                </a:solidFill>
              </a:endParaRPr>
            </a:p>
          </p:txBody>
        </p:sp>
        <p:sp>
          <p:nvSpPr>
            <p:cNvPr id="3" name="Freeform 9"/>
            <p:cNvSpPr>
              <a:spLocks/>
            </p:cNvSpPr>
            <p:nvPr/>
          </p:nvSpPr>
          <p:spPr bwMode="auto">
            <a:xfrm>
              <a:off x="1497" y="5563836"/>
              <a:ext cx="7365998" cy="431917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2030" y="136"/>
                </a:cxn>
                <a:cxn ang="0">
                  <a:pos x="2313" y="117"/>
                </a:cxn>
              </a:cxnLst>
              <a:rect l="0" t="0" r="r" b="b"/>
              <a:pathLst>
                <a:path w="2313" h="136">
                  <a:moveTo>
                    <a:pt x="2313" y="117"/>
                  </a:moveTo>
                  <a:cubicBezTo>
                    <a:pt x="2204" y="55"/>
                    <a:pt x="2053" y="0"/>
                    <a:pt x="18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2030" y="136"/>
                    <a:pt x="2030" y="136"/>
                    <a:pt x="2030" y="136"/>
                  </a:cubicBezTo>
                  <a:cubicBezTo>
                    <a:pt x="2214" y="136"/>
                    <a:pt x="2274" y="132"/>
                    <a:pt x="2313" y="117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dirty="0">
                <a:solidFill>
                  <a:srgbClr val="000000"/>
                </a:solidFill>
              </a:endParaRPr>
            </a:p>
          </p:txBody>
        </p:sp>
        <p:sp>
          <p:nvSpPr>
            <p:cNvPr id="4" name="Freeform 10"/>
            <p:cNvSpPr>
              <a:spLocks/>
            </p:cNvSpPr>
            <p:nvPr/>
          </p:nvSpPr>
          <p:spPr bwMode="auto">
            <a:xfrm>
              <a:off x="7367495" y="5563836"/>
              <a:ext cx="1804986" cy="868598"/>
            </a:xfrm>
            <a:custGeom>
              <a:avLst/>
              <a:gdLst/>
              <a:ahLst/>
              <a:cxnLst>
                <a:cxn ang="0">
                  <a:pos x="476" y="0"/>
                </a:cxn>
                <a:cxn ang="0">
                  <a:pos x="0" y="117"/>
                </a:cxn>
                <a:cxn ang="0">
                  <a:pos x="471" y="273"/>
                </a:cxn>
                <a:cxn ang="0">
                  <a:pos x="567" y="273"/>
                </a:cxn>
                <a:cxn ang="0">
                  <a:pos x="567" y="0"/>
                </a:cxn>
                <a:cxn ang="0">
                  <a:pos x="476" y="0"/>
                </a:cxn>
              </a:cxnLst>
              <a:rect l="0" t="0" r="r" b="b"/>
              <a:pathLst>
                <a:path w="567" h="273">
                  <a:moveTo>
                    <a:pt x="476" y="0"/>
                  </a:moveTo>
                  <a:cubicBezTo>
                    <a:pt x="187" y="0"/>
                    <a:pt x="80" y="87"/>
                    <a:pt x="0" y="117"/>
                  </a:cubicBezTo>
                  <a:cubicBezTo>
                    <a:pt x="128" y="190"/>
                    <a:pt x="229" y="273"/>
                    <a:pt x="471" y="273"/>
                  </a:cubicBezTo>
                  <a:cubicBezTo>
                    <a:pt x="529" y="273"/>
                    <a:pt x="567" y="273"/>
                    <a:pt x="567" y="273"/>
                  </a:cubicBezTo>
                  <a:cubicBezTo>
                    <a:pt x="567" y="0"/>
                    <a:pt x="567" y="0"/>
                    <a:pt x="567" y="0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 dirty="0">
                <a:solidFill>
                  <a:srgbClr val="000000"/>
                </a:solidFill>
              </a:endParaRPr>
            </a:p>
          </p:txBody>
        </p:sp>
        <p:pic>
          <p:nvPicPr>
            <p:cNvPr id="77832" name="Picture 78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19"/>
            <p:cNvGrpSpPr/>
            <p:nvPr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7783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0363" y="1276350"/>
            <a:ext cx="8459787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text styles</a:t>
            </a:r>
          </a:p>
          <a:p>
            <a:pPr lvl="1"/>
            <a:r>
              <a:rPr lang="en-AU" altLang="en-US" smtClean="0"/>
              <a:t>Second level</a:t>
            </a:r>
          </a:p>
          <a:p>
            <a:pPr lvl="2"/>
            <a:r>
              <a:rPr lang="en-AU" altLang="en-US" smtClean="0"/>
              <a:t>Third level</a:t>
            </a:r>
          </a:p>
          <a:p>
            <a:pPr lvl="3"/>
            <a:r>
              <a:rPr lang="en-AU" altLang="en-US" smtClean="0"/>
              <a:t>Fourth level</a:t>
            </a:r>
          </a:p>
          <a:p>
            <a:pPr lvl="4"/>
            <a:r>
              <a:rPr lang="en-AU" altLang="en-US" smtClean="0"/>
              <a:t>Fifth level</a:t>
            </a:r>
          </a:p>
        </p:txBody>
      </p:sp>
      <p:sp>
        <p:nvSpPr>
          <p:cNvPr id="77835" name="Title Placeholder 1"/>
          <p:cNvSpPr>
            <a:spLocks noGrp="1"/>
          </p:cNvSpPr>
          <p:nvPr>
            <p:ph type="title"/>
          </p:nvPr>
        </p:nvSpPr>
        <p:spPr bwMode="auto">
          <a:xfrm>
            <a:off x="360363" y="269875"/>
            <a:ext cx="845978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title style</a:t>
            </a:r>
          </a:p>
        </p:txBody>
      </p:sp>
      <p:grpSp>
        <p:nvGrpSpPr>
          <p:cNvPr id="77836" name="Group 38"/>
          <p:cNvGrpSpPr>
            <a:grpSpLocks/>
          </p:cNvGrpSpPr>
          <p:nvPr userDrawn="1"/>
        </p:nvGrpSpPr>
        <p:grpSpPr bwMode="auto">
          <a:xfrm>
            <a:off x="-26988" y="357188"/>
            <a:ext cx="9199563" cy="6500812"/>
            <a:chOff x="-26988" y="357188"/>
            <a:chExt cx="9199469" cy="6500812"/>
          </a:xfrm>
        </p:grpSpPr>
        <p:grpSp>
          <p:nvGrpSpPr>
            <p:cNvPr id="77837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40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769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769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769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769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769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769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769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769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769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769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769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769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7850" name="Group 37"/>
            <p:cNvGrpSpPr>
              <a:grpSpLocks/>
            </p:cNvGrpSpPr>
            <p:nvPr userDrawn="1"/>
          </p:nvGrpSpPr>
          <p:grpSpPr bwMode="auto">
            <a:xfrm>
              <a:off x="1497" y="5500319"/>
              <a:ext cx="9170984" cy="1357681"/>
              <a:chOff x="1497" y="5500319"/>
              <a:chExt cx="9170984" cy="1357681"/>
            </a:xfrm>
          </p:grpSpPr>
          <p:sp>
            <p:nvSpPr>
              <p:cNvPr id="20" name="Rectangle 78"/>
              <p:cNvSpPr/>
              <p:nvPr userDrawn="1"/>
            </p:nvSpPr>
            <p:spPr>
              <a:xfrm>
                <a:off x="1588" y="5940425"/>
                <a:ext cx="9158193" cy="9175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AU" dirty="0">
                  <a:solidFill>
                    <a:srgbClr val="FBFEFF"/>
                  </a:solidFill>
                </a:endParaRPr>
              </a:p>
            </p:txBody>
          </p:sp>
          <p:grpSp>
            <p:nvGrpSpPr>
              <p:cNvPr id="77852" name="Group 41"/>
              <p:cNvGrpSpPr>
                <a:grpSpLocks/>
              </p:cNvGrpSpPr>
              <p:nvPr userDrawn="1"/>
            </p:nvGrpSpPr>
            <p:grpSpPr bwMode="auto">
              <a:xfrm>
                <a:off x="1497" y="5500319"/>
                <a:ext cx="9170984" cy="996231"/>
                <a:chOff x="1497" y="5500319"/>
                <a:chExt cx="9170984" cy="996231"/>
              </a:xfrm>
            </p:grpSpPr>
            <p:sp>
              <p:nvSpPr>
                <p:cNvPr id="36" name="Freeform 7"/>
                <p:cNvSpPr>
                  <a:spLocks noEditPoints="1"/>
                </p:cNvSpPr>
                <p:nvPr userDrawn="1"/>
              </p:nvSpPr>
              <p:spPr bwMode="auto">
                <a:xfrm>
                  <a:off x="1588" y="5564188"/>
                  <a:ext cx="9170893" cy="931862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0" y="117"/>
                    </a:cxn>
                    <a:cxn ang="0">
                      <a:pos x="0" y="137"/>
                    </a:cxn>
                    <a:cxn ang="0">
                      <a:pos x="2030" y="137"/>
                    </a:cxn>
                    <a:cxn ang="0">
                      <a:pos x="2313" y="117"/>
                    </a:cxn>
                    <a:cxn ang="0">
                      <a:pos x="2880" y="0"/>
                    </a:cxn>
                    <a:cxn ang="0">
                      <a:pos x="2880" y="0"/>
                    </a:cxn>
                    <a:cxn ang="0">
                      <a:pos x="2880" y="117"/>
                    </a:cxn>
                    <a:cxn ang="0">
                      <a:pos x="2313" y="117"/>
                    </a:cxn>
                    <a:cxn ang="0">
                      <a:pos x="2784" y="293"/>
                    </a:cxn>
                    <a:cxn ang="0">
                      <a:pos x="2880" y="293"/>
                    </a:cxn>
                    <a:cxn ang="0">
                      <a:pos x="2880" y="0"/>
                    </a:cxn>
                  </a:cxnLst>
                  <a:rect l="0" t="0" r="r" b="b"/>
                  <a:pathLst>
                    <a:path w="2880" h="293">
                      <a:moveTo>
                        <a:pt x="2313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030" y="137"/>
                        <a:pt x="2030" y="137"/>
                        <a:pt x="2030" y="137"/>
                      </a:cubicBezTo>
                      <a:cubicBezTo>
                        <a:pt x="2214" y="137"/>
                        <a:pt x="2274" y="132"/>
                        <a:pt x="2313" y="117"/>
                      </a:cubicBezTo>
                      <a:moveTo>
                        <a:pt x="2880" y="0"/>
                      </a:moveTo>
                      <a:cubicBezTo>
                        <a:pt x="2880" y="0"/>
                        <a:pt x="2880" y="0"/>
                        <a:pt x="2880" y="0"/>
                      </a:cubicBezTo>
                      <a:cubicBezTo>
                        <a:pt x="2880" y="117"/>
                        <a:pt x="2880" y="117"/>
                        <a:pt x="2880" y="117"/>
                      </a:cubicBezTo>
                      <a:cubicBezTo>
                        <a:pt x="2313" y="117"/>
                        <a:pt x="2313" y="117"/>
                        <a:pt x="2313" y="117"/>
                      </a:cubicBezTo>
                      <a:cubicBezTo>
                        <a:pt x="2411" y="197"/>
                        <a:pt x="2542" y="293"/>
                        <a:pt x="2784" y="293"/>
                      </a:cubicBezTo>
                      <a:cubicBezTo>
                        <a:pt x="2842" y="293"/>
                        <a:pt x="2880" y="293"/>
                        <a:pt x="2880" y="293"/>
                      </a:cubicBezTo>
                      <a:cubicBezTo>
                        <a:pt x="2880" y="0"/>
                        <a:pt x="2880" y="0"/>
                        <a:pt x="2880" y="0"/>
                      </a:cubicBezTo>
                    </a:path>
                  </a:pathLst>
                </a:custGeom>
                <a:solidFill>
                  <a:srgbClr val="BFB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" name="Freeform 8"/>
                <p:cNvSpPr>
                  <a:spLocks noEditPoints="1"/>
                </p:cNvSpPr>
                <p:nvPr userDrawn="1"/>
              </p:nvSpPr>
              <p:spPr bwMode="auto">
                <a:xfrm>
                  <a:off x="1588" y="5500688"/>
                  <a:ext cx="9170893" cy="434975"/>
                </a:xfrm>
                <a:custGeom>
                  <a:avLst/>
                  <a:gdLst/>
                  <a:ahLst/>
                  <a:cxnLst>
                    <a:cxn ang="0">
                      <a:pos x="2880" y="20"/>
                    </a:cxn>
                    <a:cxn ang="0">
                      <a:pos x="2789" y="20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880" y="137"/>
                    </a:cxn>
                    <a:cxn ang="0">
                      <a:pos x="2880" y="20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1860" y="0"/>
                    </a:cxn>
                  </a:cxnLst>
                  <a:rect l="0" t="0" r="r" b="b"/>
                  <a:pathLst>
                    <a:path w="2880" h="137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880" y="137"/>
                        <a:pt x="2880" y="137"/>
                        <a:pt x="2880" y="137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" name="Freeform 9"/>
                <p:cNvSpPr>
                  <a:spLocks/>
                </p:cNvSpPr>
                <p:nvPr userDrawn="1"/>
              </p:nvSpPr>
              <p:spPr bwMode="auto">
                <a:xfrm>
                  <a:off x="1588" y="5564188"/>
                  <a:ext cx="7365925" cy="431800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6"/>
                    </a:cxn>
                    <a:cxn ang="0">
                      <a:pos x="2030" y="136"/>
                    </a:cxn>
                    <a:cxn ang="0">
                      <a:pos x="2313" y="117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" name="Freeform 10"/>
                <p:cNvSpPr>
                  <a:spLocks/>
                </p:cNvSpPr>
                <p:nvPr userDrawn="1"/>
              </p:nvSpPr>
              <p:spPr bwMode="auto">
                <a:xfrm>
                  <a:off x="7367513" y="5564188"/>
                  <a:ext cx="1804968" cy="868362"/>
                </a:xfrm>
                <a:custGeom>
                  <a:avLst/>
                  <a:gdLst/>
                  <a:ahLst/>
                  <a:cxnLst>
                    <a:cxn ang="0">
                      <a:pos x="476" y="0"/>
                    </a:cxn>
                    <a:cxn ang="0">
                      <a:pos x="0" y="117"/>
                    </a:cxn>
                    <a:cxn ang="0">
                      <a:pos x="471" y="273"/>
                    </a:cxn>
                    <a:cxn ang="0">
                      <a:pos x="567" y="273"/>
                    </a:cxn>
                    <a:cxn ang="0">
                      <a:pos x="567" y="0"/>
                    </a:cxn>
                    <a:cxn ang="0">
                      <a:pos x="476" y="0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srgbClr val="000000"/>
                    </a:solidFill>
                  </a:endParaRPr>
                </a:p>
              </p:txBody>
            </p:sp>
          </p:grpSp>
          <p:pic>
            <p:nvPicPr>
              <p:cNvPr id="77857" name="Picture 78"/>
              <p:cNvPicPr>
                <a:picLocks noChangeAspect="1" noChangeArrowheads="1"/>
              </p:cNvPicPr>
              <p:nvPr userDrawn="1"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3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24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1619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alibri" panose="020F0502020204030204" pitchFamily="34" charset="0"/>
        </a:defRPr>
      </a:lvl2pPr>
      <a:lvl3pPr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alibri" panose="020F0502020204030204" pitchFamily="34" charset="0"/>
        </a:defRPr>
      </a:lvl3pPr>
      <a:lvl4pPr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alibri" panose="020F0502020204030204" pitchFamily="34" charset="0"/>
        </a:defRPr>
      </a:lvl4pPr>
      <a:lvl5pPr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alibri" panose="020F0502020204030204" pitchFamily="34" charset="0"/>
        </a:defRPr>
      </a:lvl5pPr>
      <a:lvl6pPr marL="4572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alibri" panose="020F0502020204030204" pitchFamily="34" charset="0"/>
        </a:defRPr>
      </a:lvl6pPr>
      <a:lvl7pPr marL="9144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alibri" panose="020F0502020204030204" pitchFamily="34" charset="0"/>
        </a:defRPr>
      </a:lvl7pPr>
      <a:lvl8pPr marL="13716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alibri" panose="020F0502020204030204" pitchFamily="34" charset="0"/>
        </a:defRPr>
      </a:lvl8pPr>
      <a:lvl9pPr marL="18288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alibri" panose="020F0502020204030204" pitchFamily="34" charset="0"/>
        </a:defRPr>
      </a:lvl9pPr>
    </p:titleStyle>
    <p:bodyStyle>
      <a:lvl1pPr algn="l" defTabSz="457200" rtl="0" fontAlgn="base">
        <a:lnSpc>
          <a:spcPct val="90000"/>
        </a:lnSpc>
        <a:spcBef>
          <a:spcPts val="600"/>
        </a:spcBef>
        <a:spcAft>
          <a:spcPts val="563"/>
        </a:spcAft>
        <a:buFont typeface="Arial" panose="020B0604020202020204" pitchFamily="34" charset="0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50825" indent="-250825" algn="l" defTabSz="457200" rtl="0" fontAlgn="base">
        <a:lnSpc>
          <a:spcPct val="90000"/>
        </a:lnSpc>
        <a:spcBef>
          <a:spcPct val="0"/>
        </a:spcBef>
        <a:spcAft>
          <a:spcPts val="563"/>
        </a:spcAft>
        <a:buFont typeface="Symbol" panose="05050102010706020507" pitchFamily="18" charset="2"/>
        <a:buChar char="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03238" indent="-250825" algn="l" defTabSz="457200" rtl="0" fontAlgn="base">
        <a:lnSpc>
          <a:spcPct val="90000"/>
        </a:lnSpc>
        <a:spcBef>
          <a:spcPct val="0"/>
        </a:spcBef>
        <a:spcAft>
          <a:spcPts val="563"/>
        </a:spcAft>
        <a:buClr>
          <a:srgbClr val="484647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5650" indent="-250825" algn="l" defTabSz="457200" rtl="0" fontAlgn="base">
        <a:lnSpc>
          <a:spcPct val="90000"/>
        </a:lnSpc>
        <a:spcBef>
          <a:spcPct val="0"/>
        </a:spcBef>
        <a:spcAft>
          <a:spcPts val="563"/>
        </a:spcAft>
        <a:buClr>
          <a:srgbClr val="484647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6475" indent="-250825" algn="l" defTabSz="457200" rtl="0" fontAlgn="base">
        <a:lnSpc>
          <a:spcPct val="90000"/>
        </a:lnSpc>
        <a:spcBef>
          <a:spcPct val="0"/>
        </a:spcBef>
        <a:spcAft>
          <a:spcPts val="563"/>
        </a:spcAft>
        <a:buClr>
          <a:schemeClr val="accent2"/>
        </a:buClr>
        <a:buFont typeface="Arial" panose="020B0604020202020204" pitchFamily="34" charset="0"/>
        <a:buChar char="•"/>
        <a:defRPr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Placeholder 14"/>
          <p:cNvSpPr>
            <a:spLocks noGrp="1"/>
          </p:cNvSpPr>
          <p:nvPr>
            <p:ph type="body" sz="quarter" idx="4294967295"/>
          </p:nvPr>
        </p:nvSpPr>
        <p:spPr>
          <a:xfrm>
            <a:off x="392113" y="4462940"/>
            <a:ext cx="8599487" cy="417512"/>
          </a:xfrm>
        </p:spPr>
        <p:txBody>
          <a:bodyPr anchor="ctr"/>
          <a:lstStyle/>
          <a:p>
            <a:r>
              <a:rPr lang="en-AU" altLang="en-US" sz="1800" b="1" dirty="0" smtClean="0">
                <a:solidFill>
                  <a:schemeClr val="bg1"/>
                </a:solidFill>
              </a:rPr>
              <a:t>QJ Wang and Andrew Schepen</a:t>
            </a:r>
            <a:endParaRPr lang="en-AU" altLang="en-US" sz="1800" b="1" dirty="0">
              <a:solidFill>
                <a:schemeClr val="bg1"/>
              </a:solidFill>
            </a:endParaRPr>
          </a:p>
        </p:txBody>
      </p:sp>
      <p:sp>
        <p:nvSpPr>
          <p:cNvPr id="9222" name="Text Box 5"/>
          <p:cNvSpPr txBox="1">
            <a:spLocks noChangeArrowheads="1"/>
          </p:cNvSpPr>
          <p:nvPr/>
        </p:nvSpPr>
        <p:spPr bwMode="auto">
          <a:xfrm>
            <a:off x="1914525" y="5778500"/>
            <a:ext cx="40560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Aft>
                <a:spcPts val="1000"/>
              </a:spcAft>
            </a:pPr>
            <a:endParaRPr lang="en-AU" altLang="en-US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914400" eaLnBrk="1" hangingPunct="1">
              <a:spcAft>
                <a:spcPts val="1000"/>
              </a:spcAft>
            </a:pPr>
            <a:endParaRPr lang="en-AU" altLang="en-US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914400" eaLnBrk="1" hangingPunct="1"/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4294967295"/>
          </p:nvPr>
        </p:nvSpPr>
        <p:spPr>
          <a:xfrm>
            <a:off x="360363" y="5626100"/>
            <a:ext cx="4751387" cy="144463"/>
          </a:xfrm>
        </p:spPr>
        <p:txBody>
          <a:bodyPr anchor="ctr">
            <a:noAutofit/>
          </a:bodyPr>
          <a:lstStyle/>
          <a:p>
            <a:r>
              <a:rPr lang="en-AU" altLang="en-US" sz="1200" b="1" dirty="0">
                <a:solidFill>
                  <a:schemeClr val="bg1"/>
                </a:solidFill>
              </a:rPr>
              <a:t>LAND AND </a:t>
            </a:r>
            <a:r>
              <a:rPr lang="en-AU" altLang="en-US" sz="1200" b="1" dirty="0" smtClean="0">
                <a:solidFill>
                  <a:schemeClr val="bg1"/>
                </a:solidFill>
              </a:rPr>
              <a:t>WATER</a:t>
            </a:r>
            <a:endParaRPr lang="en-AU" altLang="en-US" sz="1200" b="1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60363" y="3461544"/>
            <a:ext cx="8339138" cy="882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800" b="1" dirty="0" err="1">
                <a:solidFill>
                  <a:srgbClr val="FBFEFF"/>
                </a:solidFill>
                <a:latin typeface="Calibri"/>
                <a:ea typeface="+mj-ea"/>
                <a:cs typeface="+mj-cs"/>
              </a:rPr>
              <a:t>CBaM</a:t>
            </a:r>
            <a:r>
              <a:rPr lang="en-US" sz="2800" b="1" dirty="0">
                <a:solidFill>
                  <a:srgbClr val="FBFEFF"/>
                </a:solidFill>
                <a:latin typeface="Calibri"/>
                <a:ea typeface="+mj-ea"/>
                <a:cs typeface="+mj-cs"/>
              </a:rPr>
              <a:t> for post-processing seasonal climate forecasts</a:t>
            </a:r>
            <a:endParaRPr lang="en-AU" altLang="en-US" sz="2800" b="1" dirty="0" smtClean="0">
              <a:solidFill>
                <a:srgbClr val="FBFEFF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9" descr="366V8717_RT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57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76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Bridging</a:t>
            </a:r>
          </a:p>
        </p:txBody>
      </p:sp>
      <p:sp>
        <p:nvSpPr>
          <p:cNvPr id="37890" name="Rectangle 5"/>
          <p:cNvSpPr>
            <a:spLocks noChangeArrowheads="1"/>
          </p:cNvSpPr>
          <p:nvPr/>
        </p:nvSpPr>
        <p:spPr bwMode="auto">
          <a:xfrm>
            <a:off x="4184650" y="3213100"/>
            <a:ext cx="7127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en-AU" sz="1600"/>
          </a:p>
        </p:txBody>
      </p:sp>
      <p:sp>
        <p:nvSpPr>
          <p:cNvPr id="37891" name="Text Box 8"/>
          <p:cNvSpPr txBox="1">
            <a:spLocks noChangeArrowheads="1"/>
          </p:cNvSpPr>
          <p:nvPr/>
        </p:nvSpPr>
        <p:spPr bwMode="auto">
          <a:xfrm>
            <a:off x="5826125" y="1157288"/>
            <a:ext cx="30813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AU" dirty="0"/>
              <a:t>Bridging </a:t>
            </a:r>
            <a:r>
              <a:rPr lang="en-AU" dirty="0" smtClean="0"/>
              <a:t>forecast</a:t>
            </a:r>
            <a:endParaRPr lang="en-AU" dirty="0"/>
          </a:p>
        </p:txBody>
      </p:sp>
      <p:sp>
        <p:nvSpPr>
          <p:cNvPr id="37892" name="Text Box 10"/>
          <p:cNvSpPr txBox="1">
            <a:spLocks noChangeArrowheads="1"/>
          </p:cNvSpPr>
          <p:nvPr/>
        </p:nvSpPr>
        <p:spPr bwMode="auto">
          <a:xfrm>
            <a:off x="1644650" y="1371600"/>
            <a:ext cx="18367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AU" dirty="0" smtClean="0"/>
              <a:t>GCM </a:t>
            </a:r>
            <a:r>
              <a:rPr lang="en-AU" dirty="0"/>
              <a:t>SSTs</a:t>
            </a:r>
          </a:p>
        </p:txBody>
      </p:sp>
      <p:pic>
        <p:nvPicPr>
          <p:cNvPr id="37894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4875" y="1604963"/>
            <a:ext cx="2906713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Arrow 11"/>
          <p:cNvSpPr/>
          <p:nvPr/>
        </p:nvSpPr>
        <p:spPr>
          <a:xfrm>
            <a:off x="4805759" y="2614613"/>
            <a:ext cx="914400" cy="717550"/>
          </a:xfrm>
          <a:prstGeom prst="rightArrow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4681945" y="2212460"/>
            <a:ext cx="946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prstClr val="black"/>
                </a:solidFill>
              </a:rPr>
              <a:t>BJP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3" y="1982788"/>
            <a:ext cx="4346911" cy="20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3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AU" dirty="0" smtClean="0"/>
              <a:t>Merging</a:t>
            </a:r>
          </a:p>
        </p:txBody>
      </p:sp>
      <p:pic>
        <p:nvPicPr>
          <p:cNvPr id="38914" name="Picture 4"/>
          <p:cNvPicPr>
            <a:picLocks noChangeAspect="1" noChangeArrowheads="1"/>
          </p:cNvPicPr>
          <p:nvPr/>
        </p:nvPicPr>
        <p:blipFill rotWithShape="1">
          <a:blip r:embed="rId2"/>
          <a:srcRect l="2314" t="-1" r="-2314" b="14472"/>
          <a:stretch/>
        </p:blipFill>
        <p:spPr bwMode="auto">
          <a:xfrm>
            <a:off x="285748" y="1412133"/>
            <a:ext cx="8609013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41230" y="4454557"/>
            <a:ext cx="6674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prstClr val="black"/>
                </a:solidFill>
              </a:rPr>
              <a:t>Bayesian Model Averaging (Wang et al. </a:t>
            </a:r>
            <a:r>
              <a:rPr lang="en-AU" i="1" dirty="0" smtClean="0">
                <a:solidFill>
                  <a:prstClr val="black"/>
                </a:solidFill>
              </a:rPr>
              <a:t>J of Climate</a:t>
            </a:r>
            <a:r>
              <a:rPr lang="en-AU" dirty="0" smtClean="0">
                <a:solidFill>
                  <a:prstClr val="black"/>
                </a:solidFill>
              </a:rPr>
              <a:t>, 2012) </a:t>
            </a:r>
          </a:p>
        </p:txBody>
      </p:sp>
    </p:spTree>
    <p:extLst>
      <p:ext uri="{BB962C8B-B14F-4D97-AF65-F5344CB8AC3E}">
        <p14:creationId xmlns:p14="http://schemas.microsoft.com/office/powerpoint/2010/main" val="189523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Computing implementation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b="1" dirty="0" smtClean="0"/>
              <a:t>BJP core implemented in Fortran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b="1" dirty="0" smtClean="0"/>
              <a:t>CBaM software implemented in Python</a:t>
            </a:r>
          </a:p>
          <a:p>
            <a:pPr marL="593725" lvl="1" indent="-342900">
              <a:buFont typeface="Arial" panose="020B0604020202020204" pitchFamily="34" charset="0"/>
              <a:buChar char="•"/>
            </a:pPr>
            <a:r>
              <a:rPr lang="en-AU" b="1" dirty="0" smtClean="0"/>
              <a:t>Data handling</a:t>
            </a:r>
          </a:p>
          <a:p>
            <a:pPr marL="593725" lvl="1" indent="-342900">
              <a:buFont typeface="Arial" panose="020B0604020202020204" pitchFamily="34" charset="0"/>
              <a:buChar char="•"/>
            </a:pPr>
            <a:r>
              <a:rPr lang="en-AU" b="1" dirty="0" smtClean="0"/>
              <a:t>Model running</a:t>
            </a:r>
          </a:p>
          <a:p>
            <a:pPr marL="593725" lvl="1" indent="-342900">
              <a:buFont typeface="Arial" panose="020B0604020202020204" pitchFamily="34" charset="0"/>
              <a:buChar char="•"/>
            </a:pPr>
            <a:r>
              <a:rPr lang="en-AU" b="1" dirty="0" smtClean="0"/>
              <a:t>Cross-validation and verification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Page </a:t>
            </a:r>
            <a:fld id="{09DE4AD0-0A69-49F9-8AEE-A0B86116A74B}" type="slidenum">
              <a:rPr lang="en-AU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56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Recent applications 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b="1" dirty="0" smtClean="0"/>
              <a:t>POAMA 2.4, ECMWF Sys4, NOAA CFS2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b="1" dirty="0" smtClean="0"/>
              <a:t>Seasonal rainfall, </a:t>
            </a:r>
            <a:r>
              <a:rPr lang="en-AU" sz="2800" b="1" dirty="0" err="1"/>
              <a:t>Tmin</a:t>
            </a:r>
            <a:r>
              <a:rPr lang="en-AU" sz="2800" b="1" dirty="0"/>
              <a:t>, </a:t>
            </a:r>
            <a:r>
              <a:rPr lang="en-AU" sz="2800" b="1" dirty="0" err="1" smtClean="0"/>
              <a:t>Tmax</a:t>
            </a:r>
            <a:endParaRPr lang="en-AU" sz="2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b="1" dirty="0"/>
              <a:t>1 month </a:t>
            </a:r>
            <a:r>
              <a:rPr lang="en-AU" sz="2800" b="1" dirty="0" smtClean="0"/>
              <a:t>lead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b="1" dirty="0" smtClean="0"/>
              <a:t>2.5 degree grid across Australia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b="1" dirty="0" smtClean="0"/>
              <a:t>1983 </a:t>
            </a:r>
            <a:r>
              <a:rPr lang="en-AU" sz="2800" b="1" dirty="0"/>
              <a:t>– </a:t>
            </a:r>
            <a:r>
              <a:rPr lang="en-AU" sz="2800" b="1" dirty="0" smtClean="0"/>
              <a:t>2010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b="1" dirty="0" smtClean="0"/>
              <a:t>Leave 1-year-out cross-validation</a:t>
            </a:r>
          </a:p>
          <a:p>
            <a:pPr marL="593725" lvl="1" indent="-342900">
              <a:buFont typeface="Arial" panose="020B0604020202020204" pitchFamily="34" charset="0"/>
              <a:buChar char="•"/>
            </a:pPr>
            <a:r>
              <a:rPr lang="en-AU" b="1" dirty="0" smtClean="0"/>
              <a:t>BJP models</a:t>
            </a:r>
          </a:p>
          <a:p>
            <a:pPr marL="593725" lvl="1" indent="-342900">
              <a:buFont typeface="Arial" panose="020B0604020202020204" pitchFamily="34" charset="0"/>
              <a:buChar char="•"/>
            </a:pPr>
            <a:r>
              <a:rPr lang="en-AU" b="1" dirty="0" smtClean="0"/>
              <a:t>BMA weights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Page </a:t>
            </a:r>
            <a:fld id="{09DE4AD0-0A69-49F9-8AEE-A0B86116A74B}" type="slidenum">
              <a:rPr lang="en-AU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90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Improvement to reliability (POAMA2.4)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005" y="2202822"/>
            <a:ext cx="1493461" cy="1227953"/>
          </a:xfrm>
        </p:spPr>
        <p:txBody>
          <a:bodyPr/>
          <a:lstStyle/>
          <a:p>
            <a:pPr algn="ctr"/>
            <a:r>
              <a:rPr lang="en-AU" dirty="0"/>
              <a:t>Raw</a:t>
            </a:r>
          </a:p>
          <a:p>
            <a:pPr algn="ctr"/>
            <a:r>
              <a:rPr lang="en-AU" dirty="0" smtClean="0"/>
              <a:t>mean-corrected</a:t>
            </a:r>
          </a:p>
          <a:p>
            <a:pPr algn="ctr"/>
            <a:endParaRPr lang="en-AU" dirty="0"/>
          </a:p>
          <a:p>
            <a:pPr algn="ctr"/>
            <a:endParaRPr lang="en-AU" dirty="0" smtClean="0"/>
          </a:p>
          <a:p>
            <a:pPr algn="ctr"/>
            <a:endParaRPr lang="en-AU" dirty="0"/>
          </a:p>
          <a:p>
            <a:pPr algn="ctr"/>
            <a:endParaRPr lang="en-AU" dirty="0" smtClean="0"/>
          </a:p>
          <a:p>
            <a:pPr algn="ctr"/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 smtClean="0">
                <a:solidFill>
                  <a:srgbClr val="FBFEFF"/>
                </a:solidFill>
              </a:rPr>
              <a:t>Page </a:t>
            </a:r>
            <a:fld id="{09DE4AD0-0A69-49F9-8AEE-A0B86116A74B}" type="slidenum">
              <a:rPr lang="en-AU" smtClean="0">
                <a:solidFill>
                  <a:srgbClr val="FBFEFF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FBFEFF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85005" y="4248332"/>
            <a:ext cx="1493461" cy="122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ts val="563"/>
              </a:spcAft>
              <a:buFont typeface="Arial" charset="0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0825" indent="-250825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Font typeface="Symbol" pitchFamily="18" charset="2"/>
              <a:buChar char="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3238" indent="-250825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rgbClr val="484647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5650" indent="-250825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rgbClr val="484647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chemeClr val="accent2"/>
              </a:buClr>
              <a:buFont typeface="Arial" pitchFamily="34" charset="0"/>
              <a:buChar char="•"/>
              <a:defRPr sz="18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dirty="0" smtClean="0"/>
              <a:t>CBaM </a:t>
            </a:r>
          </a:p>
          <a:p>
            <a:pPr algn="ctr"/>
            <a:r>
              <a:rPr lang="en-AU" dirty="0" smtClean="0"/>
              <a:t>post-processed</a:t>
            </a:r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263928" y="955821"/>
            <a:ext cx="649989" cy="34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ts val="563"/>
              </a:spcAft>
              <a:buFont typeface="Arial" charset="0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0825" indent="-250825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Font typeface="Symbol" pitchFamily="18" charset="2"/>
              <a:buChar char="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3238" indent="-250825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rgbClr val="484647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5650" indent="-250825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rgbClr val="484647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chemeClr val="accent2"/>
              </a:buClr>
              <a:buFont typeface="Arial" pitchFamily="34" charset="0"/>
              <a:buChar char="•"/>
              <a:defRPr sz="18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 err="1" smtClean="0"/>
              <a:t>Tmin</a:t>
            </a:r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7526727" y="955820"/>
            <a:ext cx="649989" cy="34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ts val="563"/>
              </a:spcAft>
              <a:buFont typeface="Arial" charset="0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0825" indent="-250825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Font typeface="Symbol" pitchFamily="18" charset="2"/>
              <a:buChar char="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3238" indent="-250825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rgbClr val="484647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5650" indent="-250825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rgbClr val="484647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chemeClr val="accent2"/>
              </a:buClr>
              <a:buFont typeface="Arial" pitchFamily="34" charset="0"/>
              <a:buChar char="•"/>
              <a:defRPr sz="18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 err="1" smtClean="0"/>
              <a:t>Tmax</a:t>
            </a:r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781145" y="974277"/>
            <a:ext cx="959973" cy="34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ts val="563"/>
              </a:spcAft>
              <a:buFont typeface="Arial" charset="0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0825" indent="-250825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Font typeface="Symbol" pitchFamily="18" charset="2"/>
              <a:buChar char="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3238" indent="-250825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rgbClr val="484647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5650" indent="-250825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rgbClr val="484647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chemeClr val="accent2"/>
              </a:buClr>
              <a:buFont typeface="Arial" pitchFamily="34" charset="0"/>
              <a:buChar char="•"/>
              <a:defRPr sz="18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 smtClean="0"/>
              <a:t>Rainfall</a:t>
            </a:r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63" y="1496019"/>
            <a:ext cx="2160000" cy="216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922" y="1473901"/>
            <a:ext cx="2160000" cy="216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825" y="1490222"/>
            <a:ext cx="2160000" cy="216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721" y="3782308"/>
            <a:ext cx="2160000" cy="216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922" y="3782308"/>
            <a:ext cx="2160000" cy="21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63" y="3782308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1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CRPS skill score – POAMA 2.4 rainfall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 smtClean="0">
                <a:solidFill>
                  <a:srgbClr val="FBFEFF"/>
                </a:solidFill>
              </a:rPr>
              <a:t>Page </a:t>
            </a:r>
            <a:fld id="{09DE4AD0-0A69-49F9-8AEE-A0B86116A74B}" type="slidenum">
              <a:rPr lang="en-AU" smtClean="0">
                <a:solidFill>
                  <a:srgbClr val="FBFEFF"/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FBFE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57013" y="1014346"/>
            <a:ext cx="266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err="1" smtClean="0">
                <a:solidFill>
                  <a:prstClr val="black"/>
                </a:solidFill>
              </a:rPr>
              <a:t>CBaM</a:t>
            </a:r>
            <a:r>
              <a:rPr lang="en-AU" dirty="0" smtClean="0">
                <a:solidFill>
                  <a:prstClr val="black"/>
                </a:solidFill>
              </a:rPr>
              <a:t> calibration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0648" y="977870"/>
            <a:ext cx="266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prstClr val="black"/>
                </a:solidFill>
              </a:rPr>
              <a:t>Raw (mean-corrected)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31" y="1368893"/>
            <a:ext cx="3748759" cy="46859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255" y="1347202"/>
            <a:ext cx="3816000" cy="47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7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CRPS skill score – POAMA 2.4 rainfall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 smtClean="0">
                <a:solidFill>
                  <a:srgbClr val="FBFEFF"/>
                </a:solidFill>
              </a:rPr>
              <a:t>Page </a:t>
            </a:r>
            <a:fld id="{09DE4AD0-0A69-49F9-8AEE-A0B86116A74B}" type="slidenum">
              <a:rPr lang="en-AU" smtClean="0">
                <a:solidFill>
                  <a:srgbClr val="FBFEFF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FBFE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0256" y="995550"/>
            <a:ext cx="372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err="1" smtClean="0">
                <a:solidFill>
                  <a:prstClr val="black"/>
                </a:solidFill>
              </a:rPr>
              <a:t>CBaM</a:t>
            </a:r>
            <a:r>
              <a:rPr lang="en-AU" dirty="0" smtClean="0">
                <a:solidFill>
                  <a:prstClr val="black"/>
                </a:solidFill>
              </a:rPr>
              <a:t> calibration + bridging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0648" y="942458"/>
            <a:ext cx="266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prstClr val="black"/>
                </a:solidFill>
              </a:rPr>
              <a:t>Calibration (</a:t>
            </a:r>
            <a:r>
              <a:rPr lang="en-AU" dirty="0" err="1" smtClean="0">
                <a:solidFill>
                  <a:prstClr val="black"/>
                </a:solidFill>
              </a:rPr>
              <a:t>CBaM</a:t>
            </a:r>
            <a:r>
              <a:rPr lang="en-AU" dirty="0" smtClean="0">
                <a:solidFill>
                  <a:prstClr val="black"/>
                </a:solidFill>
              </a:rPr>
              <a:t>)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195" y="1311791"/>
            <a:ext cx="3816000" cy="477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90" y="1311790"/>
            <a:ext cx="3816000" cy="47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0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CRPS skill score – POAMA 2.4 </a:t>
            </a:r>
            <a:r>
              <a:rPr lang="en-AU" dirty="0" err="1" smtClean="0"/>
              <a:t>Tmin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 smtClean="0">
                <a:solidFill>
                  <a:srgbClr val="FBFEFF"/>
                </a:solidFill>
              </a:rPr>
              <a:t>Page </a:t>
            </a:r>
            <a:fld id="{09DE4AD0-0A69-49F9-8AEE-A0B86116A74B}" type="slidenum">
              <a:rPr lang="en-AU" smtClean="0">
                <a:solidFill>
                  <a:srgbClr val="FBFEFF"/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FBFE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77" y="1310694"/>
            <a:ext cx="3773545" cy="47169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02206" y="977870"/>
            <a:ext cx="266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prstClr val="black"/>
                </a:solidFill>
              </a:rPr>
              <a:t>Raw (mean-corrected)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35934" y="993715"/>
            <a:ext cx="372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prstClr val="black"/>
                </a:solidFill>
              </a:rPr>
              <a:t>CBaM calibration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873" y="1318945"/>
            <a:ext cx="3816000" cy="47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CRPS skill score – POAMA 2.4 </a:t>
            </a:r>
            <a:r>
              <a:rPr lang="en-AU" dirty="0" err="1" smtClean="0"/>
              <a:t>Tmin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 smtClean="0">
                <a:solidFill>
                  <a:srgbClr val="FBFEFF"/>
                </a:solidFill>
              </a:rPr>
              <a:t>Page </a:t>
            </a:r>
            <a:fld id="{09DE4AD0-0A69-49F9-8AEE-A0B86116A74B}" type="slidenum">
              <a:rPr lang="en-AU" smtClean="0">
                <a:solidFill>
                  <a:srgbClr val="FBFEFF"/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FBFE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02205" y="977870"/>
            <a:ext cx="266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prstClr val="black"/>
                </a:solidFill>
              </a:rPr>
              <a:t>CBaM calibration</a:t>
            </a:r>
            <a:endParaRPr lang="en-AU" dirty="0" smtClean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35934" y="942459"/>
            <a:ext cx="372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err="1" smtClean="0">
                <a:solidFill>
                  <a:prstClr val="black"/>
                </a:solidFill>
              </a:rPr>
              <a:t>CBaM</a:t>
            </a:r>
            <a:r>
              <a:rPr lang="en-AU" dirty="0" smtClean="0">
                <a:solidFill>
                  <a:prstClr val="black"/>
                </a:solidFill>
              </a:rPr>
              <a:t> calibration + bridging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48" y="1311791"/>
            <a:ext cx="3816000" cy="477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873" y="1320202"/>
            <a:ext cx="3816000" cy="47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9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CRPS skill score </a:t>
            </a:r>
            <a:r>
              <a:rPr lang="en-AU" dirty="0" smtClean="0"/>
              <a:t>– POAMA 2.4 </a:t>
            </a:r>
            <a:r>
              <a:rPr lang="en-AU" dirty="0" err="1" smtClean="0"/>
              <a:t>Tmax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 smtClean="0">
                <a:solidFill>
                  <a:srgbClr val="FBFEFF"/>
                </a:solidFill>
              </a:rPr>
              <a:t>Page </a:t>
            </a:r>
            <a:fld id="{09DE4AD0-0A69-49F9-8AEE-A0B86116A74B}" type="slidenum">
              <a:rPr lang="en-AU" smtClean="0">
                <a:solidFill>
                  <a:srgbClr val="FBFEFF"/>
                </a:solidFill>
              </a:rPr>
              <a:pPr>
                <a:defRPr/>
              </a:pPr>
              <a:t>19</a:t>
            </a:fld>
            <a:endParaRPr lang="en-US" dirty="0">
              <a:solidFill>
                <a:srgbClr val="FBFE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74" y="1240411"/>
            <a:ext cx="3827491" cy="47843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2206" y="977870"/>
            <a:ext cx="266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prstClr val="black"/>
                </a:solidFill>
              </a:rPr>
              <a:t>Raw (mean-corrected)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35934" y="977870"/>
            <a:ext cx="372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err="1" smtClean="0">
                <a:solidFill>
                  <a:prstClr val="black"/>
                </a:solidFill>
              </a:rPr>
              <a:t>CBaM</a:t>
            </a:r>
            <a:r>
              <a:rPr lang="en-AU" dirty="0" smtClean="0">
                <a:solidFill>
                  <a:prstClr val="black"/>
                </a:solidFill>
              </a:rPr>
              <a:t> calibration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873" y="1254775"/>
            <a:ext cx="3816000" cy="47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9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Seasonal streamflow forecasting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60363" y="6516688"/>
            <a:ext cx="6119812" cy="107950"/>
          </a:xfrm>
        </p:spPr>
        <p:txBody>
          <a:bodyPr/>
          <a:lstStyle/>
          <a:p>
            <a:pPr>
              <a:defRPr/>
            </a:pPr>
            <a:r>
              <a:rPr lang="en-AU" dirty="0" smtClean="0"/>
              <a:t>Page </a:t>
            </a:r>
            <a:fld id="{09DE4AD0-0A69-49F9-8AEE-A0B86116A74B}" type="slidenum">
              <a:rPr lang="en-AU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363" y="1072260"/>
            <a:ext cx="8326437" cy="4406360"/>
          </a:xfrm>
        </p:spPr>
        <p:txBody>
          <a:bodyPr/>
          <a:lstStyle/>
          <a:p>
            <a:pPr marL="271463" indent="-271463">
              <a:buFont typeface="Arial" pitchFamily="34" charset="0"/>
              <a:buChar char="•"/>
            </a:pPr>
            <a:r>
              <a:rPr lang="en-AU" sz="2800" b="1" dirty="0"/>
              <a:t>W</a:t>
            </a:r>
            <a:r>
              <a:rPr lang="en-AU" sz="2800" b="1" dirty="0" smtClean="0"/>
              <a:t>ater management needs</a:t>
            </a:r>
          </a:p>
          <a:p>
            <a:pPr marL="522288" lvl="1" indent="-271463">
              <a:buFont typeface="Arial" pitchFamily="34" charset="0"/>
              <a:buChar char="•"/>
            </a:pPr>
            <a:r>
              <a:rPr lang="en-AU" sz="2400" dirty="0" smtClean="0"/>
              <a:t>Ensemble time series forecasts to long lead times</a:t>
            </a:r>
          </a:p>
          <a:p>
            <a:pPr marL="522288" lvl="1" indent="-271463">
              <a:buFont typeface="Arial" pitchFamily="34" charset="0"/>
              <a:buChar char="•"/>
            </a:pPr>
            <a:r>
              <a:rPr lang="en-AU" sz="2400" dirty="0" smtClean="0"/>
              <a:t>Forecasts to be as skilful as possible and reliable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en-AU" sz="2800" b="1" dirty="0" smtClean="0"/>
              <a:t>Most skill from initial catchment condition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en-AU" sz="2800" b="1" dirty="0" smtClean="0"/>
              <a:t>Additional skill from climate forecasts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en-AU" sz="2800" b="1" dirty="0" smtClean="0"/>
              <a:t>Reliability as well as skill important</a:t>
            </a:r>
          </a:p>
        </p:txBody>
      </p:sp>
    </p:spTree>
    <p:extLst>
      <p:ext uri="{BB962C8B-B14F-4D97-AF65-F5344CB8AC3E}">
        <p14:creationId xmlns:p14="http://schemas.microsoft.com/office/powerpoint/2010/main" val="128465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CRPS skill score </a:t>
            </a:r>
            <a:r>
              <a:rPr lang="en-AU" dirty="0" smtClean="0"/>
              <a:t>– POAMA 2.4 </a:t>
            </a:r>
            <a:r>
              <a:rPr lang="en-AU" dirty="0" err="1" smtClean="0"/>
              <a:t>Tmax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 smtClean="0">
                <a:solidFill>
                  <a:srgbClr val="FBFEFF"/>
                </a:solidFill>
              </a:rPr>
              <a:t>Page </a:t>
            </a:r>
            <a:fld id="{09DE4AD0-0A69-49F9-8AEE-A0B86116A74B}" type="slidenum">
              <a:rPr lang="en-AU" smtClean="0">
                <a:solidFill>
                  <a:srgbClr val="FBFEFF"/>
                </a:solidFill>
              </a:rPr>
              <a:pPr>
                <a:defRPr/>
              </a:pPr>
              <a:t>20</a:t>
            </a:fld>
            <a:endParaRPr lang="en-US" dirty="0">
              <a:solidFill>
                <a:srgbClr val="FBFE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02206" y="977870"/>
            <a:ext cx="266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prstClr val="black"/>
                </a:solidFill>
              </a:rPr>
              <a:t>CBaM calibration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35934" y="942459"/>
            <a:ext cx="372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err="1" smtClean="0">
                <a:solidFill>
                  <a:prstClr val="black"/>
                </a:solidFill>
              </a:rPr>
              <a:t>CBaM</a:t>
            </a:r>
            <a:r>
              <a:rPr lang="en-AU" dirty="0" smtClean="0">
                <a:solidFill>
                  <a:prstClr val="black"/>
                </a:solidFill>
              </a:rPr>
              <a:t> calibration + bridging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50" y="1266664"/>
            <a:ext cx="3816000" cy="477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873" y="1311791"/>
            <a:ext cx="3816000" cy="47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8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Improvement to reliability (CFS2)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005" y="2202822"/>
            <a:ext cx="1493461" cy="1227953"/>
          </a:xfrm>
        </p:spPr>
        <p:txBody>
          <a:bodyPr/>
          <a:lstStyle/>
          <a:p>
            <a:pPr algn="ctr"/>
            <a:r>
              <a:rPr lang="en-AU" dirty="0"/>
              <a:t>Raw</a:t>
            </a:r>
          </a:p>
          <a:p>
            <a:pPr algn="ctr"/>
            <a:r>
              <a:rPr lang="en-AU" dirty="0" smtClean="0"/>
              <a:t>mean-corrected</a:t>
            </a:r>
          </a:p>
          <a:p>
            <a:pPr algn="ctr"/>
            <a:endParaRPr lang="en-AU" dirty="0"/>
          </a:p>
          <a:p>
            <a:pPr algn="ctr"/>
            <a:endParaRPr lang="en-AU" dirty="0" smtClean="0"/>
          </a:p>
          <a:p>
            <a:pPr algn="ctr"/>
            <a:endParaRPr lang="en-AU" dirty="0"/>
          </a:p>
          <a:p>
            <a:pPr algn="ctr"/>
            <a:endParaRPr lang="en-AU" dirty="0" smtClean="0"/>
          </a:p>
          <a:p>
            <a:pPr algn="ctr"/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 smtClean="0">
                <a:solidFill>
                  <a:srgbClr val="FBFEFF"/>
                </a:solidFill>
              </a:rPr>
              <a:t>Page </a:t>
            </a:r>
            <a:fld id="{09DE4AD0-0A69-49F9-8AEE-A0B86116A74B}" type="slidenum">
              <a:rPr lang="en-AU" smtClean="0">
                <a:solidFill>
                  <a:srgbClr val="FBFEFF"/>
                </a:solidFill>
              </a:rPr>
              <a:pPr>
                <a:defRPr/>
              </a:pPr>
              <a:t>21</a:t>
            </a:fld>
            <a:endParaRPr lang="en-US" dirty="0">
              <a:solidFill>
                <a:srgbClr val="FBFEFF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85005" y="4248332"/>
            <a:ext cx="1493461" cy="122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ts val="563"/>
              </a:spcAft>
              <a:buFont typeface="Arial" charset="0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0825" indent="-250825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Font typeface="Symbol" pitchFamily="18" charset="2"/>
              <a:buChar char="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3238" indent="-250825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rgbClr val="484647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5650" indent="-250825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rgbClr val="484647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chemeClr val="accent2"/>
              </a:buClr>
              <a:buFont typeface="Arial" pitchFamily="34" charset="0"/>
              <a:buChar char="•"/>
              <a:defRPr sz="18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dirty="0" smtClean="0"/>
              <a:t>CBaM </a:t>
            </a:r>
          </a:p>
          <a:p>
            <a:pPr algn="ctr"/>
            <a:r>
              <a:rPr lang="en-AU" dirty="0" smtClean="0"/>
              <a:t>post-processed</a:t>
            </a:r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263928" y="955821"/>
            <a:ext cx="649989" cy="34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ts val="563"/>
              </a:spcAft>
              <a:buFont typeface="Arial" charset="0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0825" indent="-250825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Font typeface="Symbol" pitchFamily="18" charset="2"/>
              <a:buChar char="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3238" indent="-250825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rgbClr val="484647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5650" indent="-250825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rgbClr val="484647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chemeClr val="accent2"/>
              </a:buClr>
              <a:buFont typeface="Arial" pitchFamily="34" charset="0"/>
              <a:buChar char="•"/>
              <a:defRPr sz="18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 err="1" smtClean="0"/>
              <a:t>Tmin</a:t>
            </a:r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7526727" y="955820"/>
            <a:ext cx="649989" cy="34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ts val="563"/>
              </a:spcAft>
              <a:buFont typeface="Arial" charset="0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0825" indent="-250825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Font typeface="Symbol" pitchFamily="18" charset="2"/>
              <a:buChar char="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3238" indent="-250825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rgbClr val="484647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5650" indent="-250825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rgbClr val="484647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chemeClr val="accent2"/>
              </a:buClr>
              <a:buFont typeface="Arial" pitchFamily="34" charset="0"/>
              <a:buChar char="•"/>
              <a:defRPr sz="18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 err="1" smtClean="0"/>
              <a:t>Tmax</a:t>
            </a:r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781145" y="974277"/>
            <a:ext cx="959973" cy="34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ts val="563"/>
              </a:spcAft>
              <a:buFont typeface="Arial" charset="0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0825" indent="-250825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Font typeface="Symbol" pitchFamily="18" charset="2"/>
              <a:buChar char="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3238" indent="-250825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rgbClr val="484647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5650" indent="-250825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rgbClr val="484647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chemeClr val="accent2"/>
              </a:buClr>
              <a:buFont typeface="Arial" pitchFamily="34" charset="0"/>
              <a:buChar char="•"/>
              <a:defRPr sz="18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 smtClean="0"/>
              <a:t>Rainfall</a:t>
            </a:r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466" y="1368402"/>
            <a:ext cx="2160000" cy="216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470" y="1369528"/>
            <a:ext cx="2160000" cy="216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74" y="1369528"/>
            <a:ext cx="2160000" cy="216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74" y="3582172"/>
            <a:ext cx="2160000" cy="216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922" y="3582172"/>
            <a:ext cx="2160000" cy="21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466" y="3598377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1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CRPS skill score – </a:t>
            </a:r>
            <a:r>
              <a:rPr lang="en-AU" dirty="0" smtClean="0"/>
              <a:t>CFS2 rainfall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Page </a:t>
            </a:r>
            <a:fld id="{09DE4AD0-0A69-49F9-8AEE-A0B86116A74B}" type="slidenum">
              <a:rPr lang="en-AU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88442" y="977870"/>
            <a:ext cx="266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prstClr val="black"/>
                </a:solidFill>
              </a:rPr>
              <a:t>Raw (mean-corrected)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74408" y="942459"/>
            <a:ext cx="372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err="1" smtClean="0">
                <a:solidFill>
                  <a:prstClr val="black"/>
                </a:solidFill>
              </a:rPr>
              <a:t>CBaM</a:t>
            </a:r>
            <a:r>
              <a:rPr lang="en-AU" dirty="0" smtClean="0">
                <a:solidFill>
                  <a:prstClr val="black"/>
                </a:solidFill>
              </a:rPr>
              <a:t> calibration + bridging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84" y="1250094"/>
            <a:ext cx="3816000" cy="477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47" y="1250094"/>
            <a:ext cx="3816000" cy="47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9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CRPS skill score </a:t>
            </a:r>
            <a:r>
              <a:rPr lang="en-AU" dirty="0" smtClean="0"/>
              <a:t>– CFS2 </a:t>
            </a:r>
            <a:r>
              <a:rPr lang="en-AU" dirty="0" err="1" smtClean="0"/>
              <a:t>Tmin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Page </a:t>
            </a:r>
            <a:fld id="{09DE4AD0-0A69-49F9-8AEE-A0B86116A74B}" type="slidenum">
              <a:rPr lang="en-AU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40258" y="977870"/>
            <a:ext cx="266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prstClr val="black"/>
                </a:solidFill>
              </a:rPr>
              <a:t>Raw (mean-corrected)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0861" y="933450"/>
            <a:ext cx="372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err="1" smtClean="0">
                <a:solidFill>
                  <a:prstClr val="black"/>
                </a:solidFill>
              </a:rPr>
              <a:t>CBaM</a:t>
            </a:r>
            <a:r>
              <a:rPr lang="en-AU" dirty="0" smtClean="0">
                <a:solidFill>
                  <a:prstClr val="black"/>
                </a:solidFill>
              </a:rPr>
              <a:t> calibration + bridging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800" y="1347202"/>
            <a:ext cx="3816000" cy="477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00" y="1326868"/>
            <a:ext cx="3816000" cy="47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3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CRPS skill score – </a:t>
            </a:r>
            <a:r>
              <a:rPr lang="en-AU" dirty="0" smtClean="0"/>
              <a:t>CFS2 </a:t>
            </a:r>
            <a:r>
              <a:rPr lang="en-AU" dirty="0" err="1" smtClean="0"/>
              <a:t>Tmax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Page </a:t>
            </a:r>
            <a:fld id="{09DE4AD0-0A69-49F9-8AEE-A0B86116A74B}" type="slidenum">
              <a:rPr lang="en-AU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10314" y="960410"/>
            <a:ext cx="266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prstClr val="black"/>
                </a:solidFill>
              </a:rPr>
              <a:t>Raw (mean-corrected)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68286" y="968405"/>
            <a:ext cx="372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err="1" smtClean="0">
                <a:solidFill>
                  <a:prstClr val="black"/>
                </a:solidFill>
              </a:rPr>
              <a:t>CBaM</a:t>
            </a:r>
            <a:r>
              <a:rPr lang="en-AU" dirty="0" smtClean="0">
                <a:solidFill>
                  <a:prstClr val="black"/>
                </a:solidFill>
              </a:rPr>
              <a:t> calibration + bridging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56" y="1264023"/>
            <a:ext cx="3816000" cy="477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286" y="1329742"/>
            <a:ext cx="3816000" cy="47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8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Bridging improves skill for multiple GCMs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Page </a:t>
            </a:r>
            <a:fld id="{09DE4AD0-0A69-49F9-8AEE-A0B86116A74B}" type="slidenum">
              <a:rPr lang="en-AU" smtClean="0"/>
              <a:pPr>
                <a:defRPr/>
              </a:pPr>
              <a:t>25</a:t>
            </a:fld>
            <a:endParaRPr lang="en-US" dirty="0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9315413"/>
              </p:ext>
            </p:extLst>
          </p:nvPr>
        </p:nvGraphicFramePr>
        <p:xfrm>
          <a:off x="1703294" y="3227294"/>
          <a:ext cx="6058319" cy="2644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0709368"/>
              </p:ext>
            </p:extLst>
          </p:nvPr>
        </p:nvGraphicFramePr>
        <p:xfrm>
          <a:off x="1703294" y="949767"/>
          <a:ext cx="6058320" cy="2551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1135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CBaM can make skill similar – NDJ </a:t>
            </a:r>
            <a:r>
              <a:rPr lang="en-AU" dirty="0" err="1" smtClean="0"/>
              <a:t>Tmax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Page </a:t>
            </a:r>
            <a:fld id="{09DE4AD0-0A69-49F9-8AEE-A0B86116A74B}" type="slidenum">
              <a:rPr lang="en-AU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81"/>
          <a:stretch/>
        </p:blipFill>
        <p:spPr>
          <a:xfrm>
            <a:off x="3121052" y="2245917"/>
            <a:ext cx="5436651" cy="1529909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0"/>
          <a:stretch/>
        </p:blipFill>
        <p:spPr>
          <a:xfrm>
            <a:off x="3121051" y="3738314"/>
            <a:ext cx="5436652" cy="21069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99052" y="2795456"/>
            <a:ext cx="384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Calibration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905600" y="4306826"/>
            <a:ext cx="53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prstClr val="black"/>
                </a:solidFill>
              </a:rPr>
              <a:t>CBaM </a:t>
            </a:r>
            <a:r>
              <a:rPr lang="en-AU" dirty="0">
                <a:solidFill>
                  <a:prstClr val="black"/>
                </a:solidFill>
              </a:rPr>
              <a:t>calibration + bridging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1824" y="1389812"/>
            <a:ext cx="384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Raw (mean-corrected)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04"/>
          <a:stretch/>
        </p:blipFill>
        <p:spPr>
          <a:xfrm>
            <a:off x="3121051" y="776095"/>
            <a:ext cx="5436652" cy="143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5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CBaM</a:t>
            </a:r>
            <a:r>
              <a:rPr lang="en-AU" dirty="0" smtClean="0"/>
              <a:t> forecasts for streamflow forecasting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Page </a:t>
            </a:r>
            <a:fld id="{09DE4AD0-0A69-49F9-8AEE-A0B86116A74B}" type="slidenum">
              <a:rPr lang="en-AU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6" name="Picture 5" descr="BRP_S3_eg_fc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59" y="1453388"/>
            <a:ext cx="7664012" cy="407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072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Summary - </a:t>
            </a:r>
            <a:r>
              <a:rPr lang="en-AU" dirty="0" err="1" smtClean="0"/>
              <a:t>CBaM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 smtClean="0">
                <a:solidFill>
                  <a:srgbClr val="FBFEFF"/>
                </a:solidFill>
              </a:rPr>
              <a:t>Page </a:t>
            </a:r>
            <a:fld id="{09DE4AD0-0A69-49F9-8AEE-A0B86116A74B}" type="slidenum">
              <a:rPr lang="en-AU" smtClean="0">
                <a:solidFill>
                  <a:srgbClr val="FBFEFF"/>
                </a:solidFill>
              </a:rPr>
              <a:pPr>
                <a:defRPr/>
              </a:pPr>
              <a:t>28</a:t>
            </a:fld>
            <a:endParaRPr lang="en-US" dirty="0">
              <a:solidFill>
                <a:srgbClr val="FBFEFF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363" y="1026184"/>
            <a:ext cx="8459787" cy="4559300"/>
          </a:xfrm>
        </p:spPr>
        <p:txBody>
          <a:bodyPr/>
          <a:lstStyle/>
          <a:p>
            <a:pPr marL="271463" indent="-271463">
              <a:buFont typeface="Arial" pitchFamily="34" charset="0"/>
              <a:buChar char="•"/>
            </a:pPr>
            <a:r>
              <a:rPr lang="en-AU" sz="2800" b="1" dirty="0" smtClean="0"/>
              <a:t>Calibration leads to fully reliable forecasts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en-AU" sz="2800" b="1" dirty="0" smtClean="0"/>
              <a:t>Calibration improves skill</a:t>
            </a:r>
            <a:r>
              <a:rPr lang="en-AU" sz="2800" b="1" dirty="0"/>
              <a:t>;</a:t>
            </a:r>
            <a:r>
              <a:rPr lang="en-AU" sz="2800" b="1" dirty="0" smtClean="0"/>
              <a:t> removes negative skill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en-AU" sz="2800" b="1" dirty="0" smtClean="0"/>
              <a:t>Calibration is an essential step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en-AU" sz="2800" b="1" dirty="0" smtClean="0"/>
              <a:t>Bridging augments skill in many regions and seasons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en-AU" sz="2800" b="1" dirty="0" err="1" smtClean="0"/>
              <a:t>CBaM</a:t>
            </a:r>
            <a:r>
              <a:rPr lang="en-AU" sz="2800" b="1" dirty="0" smtClean="0"/>
              <a:t> may be used for combining multiple GCMs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en-AU" sz="2800" b="1" dirty="0" smtClean="0"/>
              <a:t>Useful for both large scale and catchment scale applications</a:t>
            </a:r>
          </a:p>
        </p:txBody>
      </p:sp>
    </p:spTree>
    <p:extLst>
      <p:ext uri="{BB962C8B-B14F-4D97-AF65-F5344CB8AC3E}">
        <p14:creationId xmlns:p14="http://schemas.microsoft.com/office/powerpoint/2010/main" val="368529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Work in progress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363" y="979714"/>
            <a:ext cx="8378193" cy="4075365"/>
          </a:xfrm>
        </p:spPr>
        <p:txBody>
          <a:bodyPr/>
          <a:lstStyle/>
          <a:p>
            <a:r>
              <a:rPr lang="en-AU" sz="2800" b="1" dirty="0" smtClean="0"/>
              <a:t>The method of ensemble link functions</a:t>
            </a:r>
          </a:p>
          <a:p>
            <a:pPr marL="522288" lvl="1" indent="-271463">
              <a:buFont typeface="Arial" pitchFamily="34" charset="0"/>
              <a:buChar char="•"/>
            </a:pPr>
            <a:r>
              <a:rPr lang="en-AU" sz="2400" b="1" dirty="0" smtClean="0"/>
              <a:t>Using all ensemble members</a:t>
            </a:r>
          </a:p>
          <a:p>
            <a:pPr marL="522288" lvl="1" indent="-271463">
              <a:buFont typeface="Arial" pitchFamily="34" charset="0"/>
              <a:buChar char="•"/>
            </a:pPr>
            <a:r>
              <a:rPr lang="en-AU" sz="2400" b="1" dirty="0" smtClean="0"/>
              <a:t>Allowing for non-exchangeable members (forecasts/</a:t>
            </a:r>
            <a:r>
              <a:rPr lang="en-AU" sz="2400" b="1" dirty="0" err="1" smtClean="0"/>
              <a:t>hindcasts</a:t>
            </a:r>
            <a:r>
              <a:rPr lang="en-AU" sz="2400" b="1" dirty="0" smtClean="0"/>
              <a:t> of different lead-times)</a:t>
            </a:r>
          </a:p>
          <a:p>
            <a:pPr marL="522288" lvl="1" indent="-271463">
              <a:buFont typeface="Arial" pitchFamily="34" charset="0"/>
              <a:buChar char="•"/>
            </a:pPr>
            <a:r>
              <a:rPr lang="en-AU" sz="2400" b="1" dirty="0" smtClean="0"/>
              <a:t>Allowing data to decide information content of ensemble spread in representing uncertainty</a:t>
            </a:r>
          </a:p>
          <a:p>
            <a:pPr marL="271463" indent="-271463">
              <a:buFont typeface="Arial" pitchFamily="34" charset="0"/>
              <a:buChar char="•"/>
            </a:pPr>
            <a:endParaRPr lang="en-AU" sz="2800" b="1" dirty="0" smtClean="0"/>
          </a:p>
          <a:p>
            <a:endParaRPr lang="en-AU" sz="28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60363" y="6516688"/>
            <a:ext cx="6119812" cy="107950"/>
          </a:xfrm>
        </p:spPr>
        <p:txBody>
          <a:bodyPr/>
          <a:lstStyle/>
          <a:p>
            <a:pPr>
              <a:defRPr/>
            </a:pPr>
            <a:r>
              <a:rPr lang="en-AU" dirty="0" smtClean="0">
                <a:solidFill>
                  <a:srgbClr val="FBFEFF"/>
                </a:solidFill>
              </a:rPr>
              <a:t>Page </a:t>
            </a:r>
            <a:fld id="{09DE4AD0-0A69-49F9-8AEE-A0B86116A74B}" type="slidenum">
              <a:rPr lang="en-AU" smtClean="0">
                <a:solidFill>
                  <a:srgbClr val="FBFEFF"/>
                </a:solidFill>
              </a:rPr>
              <a:pPr>
                <a:defRPr/>
              </a:pPr>
              <a:t>29</a:t>
            </a:fld>
            <a:endParaRPr lang="en-US" dirty="0">
              <a:solidFill>
                <a:srgbClr val="FB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3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Need to post-process GCM forecasts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60363" y="6516688"/>
            <a:ext cx="6119812" cy="107950"/>
          </a:xfrm>
        </p:spPr>
        <p:txBody>
          <a:bodyPr/>
          <a:lstStyle/>
          <a:p>
            <a:pPr>
              <a:defRPr/>
            </a:pPr>
            <a:r>
              <a:rPr lang="en-AU" dirty="0" smtClean="0"/>
              <a:t>Page </a:t>
            </a:r>
            <a:fld id="{09DE4AD0-0A69-49F9-8AEE-A0B86116A74B}" type="slidenum">
              <a:rPr lang="en-AU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363" y="1072260"/>
            <a:ext cx="8326437" cy="4406360"/>
          </a:xfrm>
        </p:spPr>
        <p:txBody>
          <a:bodyPr/>
          <a:lstStyle/>
          <a:p>
            <a:pPr marL="271463" indent="-271463">
              <a:buFont typeface="Arial" pitchFamily="34" charset="0"/>
              <a:buChar char="•"/>
            </a:pPr>
            <a:r>
              <a:rPr lang="en-AU" sz="2800" b="1" dirty="0" smtClean="0"/>
              <a:t>Biases – unconditional and conditional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en-AU" sz="2800" b="1" dirty="0" smtClean="0"/>
              <a:t>Ensemble spread - unreliable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en-AU" sz="2800" b="1" dirty="0" smtClean="0"/>
              <a:t>Forecast skill – generally low, sometimes negative</a:t>
            </a:r>
            <a:endParaRPr lang="en-AU" sz="2800" b="1" dirty="0"/>
          </a:p>
          <a:p>
            <a:pPr marL="271463" indent="-271463">
              <a:buFont typeface="Arial" pitchFamily="34" charset="0"/>
              <a:buChar char="•"/>
            </a:pPr>
            <a:r>
              <a:rPr lang="en-AU" sz="2800" b="1" dirty="0" smtClean="0"/>
              <a:t>Mismatch in scale for hydrological applications</a:t>
            </a:r>
          </a:p>
        </p:txBody>
      </p:sp>
    </p:spTree>
    <p:extLst>
      <p:ext uri="{BB962C8B-B14F-4D97-AF65-F5344CB8AC3E}">
        <p14:creationId xmlns:p14="http://schemas.microsoft.com/office/powerpoint/2010/main" val="156937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3"/>
          <p:cNvSpPr>
            <a:spLocks noGrp="1"/>
          </p:cNvSpPr>
          <p:nvPr>
            <p:ph type="title"/>
          </p:nvPr>
        </p:nvSpPr>
        <p:spPr>
          <a:xfrm>
            <a:off x="360363" y="2867025"/>
            <a:ext cx="7469187" cy="719138"/>
          </a:xfrm>
        </p:spPr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en-US" altLang="en-US" dirty="0" smtClean="0"/>
              <a:t>Thank you</a:t>
            </a:r>
          </a:p>
        </p:txBody>
      </p:sp>
      <p:sp>
        <p:nvSpPr>
          <p:cNvPr id="30723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60115" y="3713163"/>
            <a:ext cx="6040437" cy="1528762"/>
          </a:xfrm>
        </p:spPr>
        <p:txBody>
          <a:bodyPr/>
          <a:lstStyle/>
          <a:p>
            <a:pPr lvl="1" eaLnBrk="1" hangingPunct="1">
              <a:spcAft>
                <a:spcPts val="563"/>
              </a:spcAft>
            </a:pPr>
            <a:r>
              <a:rPr lang="en-US" altLang="en-US" dirty="0" smtClean="0"/>
              <a:t>Q.J. Wang – Senior Principal Research Scientist (QJ.Wang@csiro.au)</a:t>
            </a:r>
          </a:p>
          <a:p>
            <a:pPr lvl="1" eaLnBrk="1" hangingPunct="1">
              <a:spcAft>
                <a:spcPts val="563"/>
              </a:spcAft>
            </a:pPr>
            <a:endParaRPr lang="en-US" altLang="en-US" dirty="0"/>
          </a:p>
          <a:p>
            <a:pPr lvl="1" eaLnBrk="1" hangingPunct="1">
              <a:spcAft>
                <a:spcPts val="563"/>
              </a:spcAft>
            </a:pPr>
            <a:r>
              <a:rPr lang="en-US" altLang="en-US" dirty="0" smtClean="0"/>
              <a:t>Andrew Schepen – Research Scientist (Andrew.Schepen@csiro.au)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60363" y="5626100"/>
            <a:ext cx="4751387" cy="144463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en-AU" dirty="0" smtClean="0"/>
              <a:t>LAND AND WATER flagship</a:t>
            </a:r>
          </a:p>
        </p:txBody>
      </p:sp>
    </p:spTree>
    <p:extLst>
      <p:ext uri="{BB962C8B-B14F-4D97-AF65-F5344CB8AC3E}">
        <p14:creationId xmlns:p14="http://schemas.microsoft.com/office/powerpoint/2010/main" val="333503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Available post-processing methods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60363" y="6516688"/>
            <a:ext cx="6119812" cy="107950"/>
          </a:xfrm>
        </p:spPr>
        <p:txBody>
          <a:bodyPr/>
          <a:lstStyle/>
          <a:p>
            <a:pPr>
              <a:defRPr/>
            </a:pPr>
            <a:r>
              <a:rPr lang="en-AU" dirty="0" smtClean="0"/>
              <a:t>Page </a:t>
            </a:r>
            <a:fld id="{09DE4AD0-0A69-49F9-8AEE-A0B86116A74B}" type="slidenum">
              <a:rPr lang="en-AU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363" y="1072260"/>
            <a:ext cx="8326437" cy="440636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b="1" dirty="0" smtClean="0"/>
              <a:t>Mean correction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b="1" dirty="0" smtClean="0"/>
              <a:t>Multiplicative mean correction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b="1" dirty="0" smtClean="0"/>
              <a:t>Quantile-quantile mapping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b="1" dirty="0" smtClean="0"/>
              <a:t>Ensemble regression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b="1" dirty="0" smtClean="0"/>
              <a:t>Model output statistics</a:t>
            </a:r>
          </a:p>
        </p:txBody>
      </p:sp>
    </p:spTree>
    <p:extLst>
      <p:ext uri="{BB962C8B-B14F-4D97-AF65-F5344CB8AC3E}">
        <p14:creationId xmlns:p14="http://schemas.microsoft.com/office/powerpoint/2010/main" val="409018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>
                <a:solidFill>
                  <a:srgbClr val="FF0000"/>
                </a:solidFill>
              </a:rPr>
              <a:t>CBaM</a:t>
            </a:r>
            <a:r>
              <a:rPr lang="en-AU" dirty="0" smtClean="0">
                <a:solidFill>
                  <a:srgbClr val="FF0000"/>
                </a:solidFill>
              </a:rPr>
              <a:t> </a:t>
            </a:r>
            <a:r>
              <a:rPr lang="en-AU" dirty="0"/>
              <a:t>for post-processing GCM forecasts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363" y="979714"/>
            <a:ext cx="8326437" cy="4909457"/>
          </a:xfrm>
        </p:spPr>
        <p:txBody>
          <a:bodyPr/>
          <a:lstStyle/>
          <a:p>
            <a:pPr marL="271463" indent="-271463">
              <a:buFont typeface="Arial" pitchFamily="34" charset="0"/>
              <a:buChar char="•"/>
            </a:pPr>
            <a:r>
              <a:rPr lang="en-AU" sz="3600" b="1" dirty="0" smtClean="0">
                <a:solidFill>
                  <a:srgbClr val="FF0000"/>
                </a:solidFill>
              </a:rPr>
              <a:t>C</a:t>
            </a:r>
            <a:r>
              <a:rPr lang="en-AU" sz="2800" b="1" dirty="0" smtClean="0"/>
              <a:t>alibration</a:t>
            </a:r>
          </a:p>
          <a:p>
            <a:pPr marL="271463" lvl="1" indent="-271463">
              <a:spcBef>
                <a:spcPts val="600"/>
              </a:spcBef>
              <a:buFont typeface="Arial" pitchFamily="34" charset="0"/>
              <a:buChar char="•"/>
            </a:pPr>
            <a:r>
              <a:rPr lang="en-AU" sz="3600" b="1" dirty="0" smtClean="0">
                <a:solidFill>
                  <a:srgbClr val="FF0000"/>
                </a:solidFill>
              </a:rPr>
              <a:t>B</a:t>
            </a:r>
            <a:r>
              <a:rPr lang="en-AU" sz="2800" b="1" dirty="0" smtClean="0"/>
              <a:t>ridging</a:t>
            </a:r>
          </a:p>
          <a:p>
            <a:pPr marL="271463" lvl="1" indent="-271463">
              <a:spcBef>
                <a:spcPts val="600"/>
              </a:spcBef>
              <a:buFont typeface="Arial" pitchFamily="34" charset="0"/>
              <a:buChar char="•"/>
            </a:pPr>
            <a:r>
              <a:rPr lang="en-AU" sz="2800" b="1" dirty="0" smtClean="0">
                <a:solidFill>
                  <a:srgbClr val="FF0000"/>
                </a:solidFill>
              </a:rPr>
              <a:t>a</a:t>
            </a:r>
            <a:r>
              <a:rPr lang="en-AU" sz="2800" b="1" dirty="0" smtClean="0"/>
              <a:t>nd</a:t>
            </a:r>
            <a:endParaRPr lang="en-AU" b="1" dirty="0" smtClean="0"/>
          </a:p>
          <a:p>
            <a:pPr marL="271463" indent="-271463">
              <a:buFont typeface="Arial" pitchFamily="34" charset="0"/>
              <a:buChar char="•"/>
            </a:pPr>
            <a:r>
              <a:rPr lang="en-AU" sz="3600" b="1" dirty="0" smtClean="0">
                <a:solidFill>
                  <a:srgbClr val="FF0000"/>
                </a:solidFill>
              </a:rPr>
              <a:t>M</a:t>
            </a:r>
            <a:r>
              <a:rPr lang="en-AU" sz="2800" b="1" dirty="0" smtClean="0"/>
              <a:t>erging</a:t>
            </a:r>
          </a:p>
          <a:p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55867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CBaM</a:t>
            </a:r>
            <a:r>
              <a:rPr lang="en-AU" dirty="0" smtClean="0"/>
              <a:t> was developed to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60363" y="6516688"/>
            <a:ext cx="6119812" cy="107950"/>
          </a:xfrm>
        </p:spPr>
        <p:txBody>
          <a:bodyPr/>
          <a:lstStyle/>
          <a:p>
            <a:pPr>
              <a:defRPr/>
            </a:pPr>
            <a:r>
              <a:rPr lang="en-AU" dirty="0" smtClean="0"/>
              <a:t>Page </a:t>
            </a:r>
            <a:fld id="{09DE4AD0-0A69-49F9-8AEE-A0B86116A74B}" type="slidenum">
              <a:rPr lang="en-AU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363" y="1072260"/>
            <a:ext cx="8326437" cy="4406360"/>
          </a:xfrm>
        </p:spPr>
        <p:txBody>
          <a:bodyPr/>
          <a:lstStyle/>
          <a:p>
            <a:pPr marL="271463" indent="-271463">
              <a:buFont typeface="Arial" pitchFamily="34" charset="0"/>
              <a:buChar char="•"/>
            </a:pPr>
            <a:r>
              <a:rPr lang="en-AU" sz="2800" b="1" dirty="0"/>
              <a:t>R</a:t>
            </a:r>
            <a:r>
              <a:rPr lang="en-AU" sz="2800" b="1" dirty="0" smtClean="0"/>
              <a:t>emove bias from GCM forecasts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en-AU" sz="2800" b="1" dirty="0"/>
              <a:t>I</a:t>
            </a:r>
            <a:r>
              <a:rPr lang="en-AU" sz="2800" b="1" dirty="0" smtClean="0"/>
              <a:t>mprove ensemble spread and reliably represent forecast uncertainty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en-AU" sz="2800" b="1" dirty="0"/>
              <a:t>R</a:t>
            </a:r>
            <a:r>
              <a:rPr lang="en-AU" sz="2800" b="1" dirty="0" smtClean="0"/>
              <a:t>emove </a:t>
            </a:r>
            <a:r>
              <a:rPr lang="en-AU" sz="2800" b="1" dirty="0"/>
              <a:t>negative skill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en-AU" sz="2800" b="1" dirty="0"/>
              <a:t>I</a:t>
            </a:r>
            <a:r>
              <a:rPr lang="en-AU" sz="2800" b="1" dirty="0" smtClean="0"/>
              <a:t>mprove spatiotemporal coverage of positive skill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en-AU" sz="2800" b="1" dirty="0" smtClean="0"/>
              <a:t>Combine forecasts from multiple GCMs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en-AU" sz="2800" b="1" dirty="0"/>
              <a:t>D</a:t>
            </a:r>
            <a:r>
              <a:rPr lang="en-AU" sz="2800" b="1" dirty="0" smtClean="0"/>
              <a:t>ownscale forecasts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344022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Extensively evaluated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60363" y="6516688"/>
            <a:ext cx="6119812" cy="107950"/>
          </a:xfrm>
        </p:spPr>
        <p:txBody>
          <a:bodyPr/>
          <a:lstStyle/>
          <a:p>
            <a:pPr>
              <a:defRPr/>
            </a:pPr>
            <a:r>
              <a:rPr lang="en-AU" dirty="0" smtClean="0"/>
              <a:t>Page </a:t>
            </a:r>
            <a:fld id="{09DE4AD0-0A69-49F9-8AEE-A0B86116A74B}" type="slidenum">
              <a:rPr lang="en-AU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363" y="1072260"/>
            <a:ext cx="8326437" cy="4406360"/>
          </a:xfrm>
        </p:spPr>
        <p:txBody>
          <a:bodyPr/>
          <a:lstStyle/>
          <a:p>
            <a:pPr marL="271463" indent="-271463">
              <a:buFont typeface="Arial" pitchFamily="34" charset="0"/>
              <a:buChar char="•"/>
            </a:pPr>
            <a:r>
              <a:rPr lang="en-AU" sz="2800" b="1" dirty="0" smtClean="0"/>
              <a:t>Precipitation, maximum and minimum temperatures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en-AU" sz="2800" b="1" dirty="0" smtClean="0"/>
              <a:t>Monthly and seasonal resolutions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en-AU" sz="2800" b="1" dirty="0" smtClean="0"/>
              <a:t>Zero to long-lead times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en-AU" sz="2800" b="1" dirty="0"/>
              <a:t>Continental and catchment scales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en-AU" sz="2800" b="1" dirty="0" smtClean="0"/>
              <a:t>POAMA2.4, ECMWF Sys4, NOAA CFS2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en-AU" sz="2800" b="1" dirty="0" smtClean="0"/>
              <a:t>Australia and China</a:t>
            </a:r>
          </a:p>
        </p:txBody>
      </p:sp>
    </p:spTree>
    <p:extLst>
      <p:ext uri="{BB962C8B-B14F-4D97-AF65-F5344CB8AC3E}">
        <p14:creationId xmlns:p14="http://schemas.microsoft.com/office/powerpoint/2010/main" val="315550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Evaluations published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60363" y="6516688"/>
            <a:ext cx="6119812" cy="107950"/>
          </a:xfrm>
        </p:spPr>
        <p:txBody>
          <a:bodyPr/>
          <a:lstStyle/>
          <a:p>
            <a:pPr>
              <a:defRPr/>
            </a:pPr>
            <a:r>
              <a:rPr lang="en-AU" dirty="0" smtClean="0"/>
              <a:t>Page </a:t>
            </a:r>
            <a:fld id="{09DE4AD0-0A69-49F9-8AEE-A0B86116A74B}" type="slidenum">
              <a:rPr lang="en-AU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363" y="1072260"/>
            <a:ext cx="8326437" cy="4406360"/>
          </a:xfrm>
        </p:spPr>
        <p:txBody>
          <a:bodyPr/>
          <a:lstStyle/>
          <a:p>
            <a:r>
              <a:rPr lang="en-AU" sz="1800" dirty="0"/>
              <a:t>Schepen, A., Q. J. Wang, and Y. </a:t>
            </a:r>
            <a:r>
              <a:rPr lang="en-AU" sz="1800" dirty="0" err="1"/>
              <a:t>Everingham</a:t>
            </a:r>
            <a:r>
              <a:rPr lang="en-AU" sz="1800" dirty="0"/>
              <a:t> </a:t>
            </a:r>
            <a:r>
              <a:rPr lang="en-AU" sz="1800" dirty="0" smtClean="0"/>
              <a:t>(In Press): </a:t>
            </a:r>
            <a:r>
              <a:rPr lang="en-AU" sz="1800" dirty="0"/>
              <a:t>Calibration, bridging and merging to improve GCM seasonal temperature forecasts in Australia. </a:t>
            </a:r>
            <a:r>
              <a:rPr lang="en-AU" sz="1800" b="1" i="1" dirty="0"/>
              <a:t>Monthly Weather Review</a:t>
            </a:r>
            <a:r>
              <a:rPr lang="en-AU" sz="1800" dirty="0"/>
              <a:t>, 142, 1758-1770</a:t>
            </a:r>
          </a:p>
          <a:p>
            <a:r>
              <a:rPr lang="en-AU" sz="1800" dirty="0"/>
              <a:t>Schepen, A., Q. J. Wang, and D. E. Robertson, 2014: Seasonal forecasts of Australian rainfall through calibration and bridging of coupled GCM outputs. </a:t>
            </a:r>
            <a:r>
              <a:rPr lang="en-AU" sz="1800" b="1" i="1" dirty="0"/>
              <a:t>Monthly Weather Review</a:t>
            </a:r>
            <a:r>
              <a:rPr lang="en-AU" sz="1800" dirty="0"/>
              <a:t>, 142, 1758-1770.</a:t>
            </a:r>
          </a:p>
          <a:p>
            <a:r>
              <a:rPr lang="en-AU" sz="1800" dirty="0"/>
              <a:t> </a:t>
            </a:r>
            <a:r>
              <a:rPr lang="en-AU" sz="1800" dirty="0" smtClean="0"/>
              <a:t>Schepen</a:t>
            </a:r>
            <a:r>
              <a:rPr lang="en-AU" sz="1800" dirty="0"/>
              <a:t>, A., and Q. Wang, 2014: Ensemble forecasts of monthly catchment rainfall out to long lead times by post-processing coupled general circulation model output. </a:t>
            </a:r>
            <a:r>
              <a:rPr lang="en-AU" sz="1800" b="1" i="1" dirty="0"/>
              <a:t>Journal of Hydrology</a:t>
            </a:r>
            <a:r>
              <a:rPr lang="en-AU" sz="1800" dirty="0"/>
              <a:t>, http://dx.doi.org/10.1016/j.jhydrol.2014.03.017.</a:t>
            </a:r>
          </a:p>
          <a:p>
            <a:r>
              <a:rPr lang="en-AU" sz="1800" dirty="0"/>
              <a:t>Peng, Z., Q. J. Wang, J. C. Bennett, A. Schepen, F. Pappenberger, P. Pokhrel, and Z. Wang, 2014: Statistical calibration and bridging of ECMWF System4 outputs for forecasting seasonal precipitation over China. </a:t>
            </a:r>
            <a:r>
              <a:rPr lang="en-AU" sz="1800" b="1" i="1" dirty="0"/>
              <a:t>Journal of Geophysical Research - Atmospheres</a:t>
            </a:r>
            <a:r>
              <a:rPr lang="en-AU" sz="1800" dirty="0"/>
              <a:t>, 119, 2013JD021162.</a:t>
            </a:r>
          </a:p>
          <a:p>
            <a:r>
              <a:rPr lang="en-AU" sz="1800" dirty="0"/>
              <a:t>Hawthorne, S., Q. J. Wang, A. Schepen, and D. Robertson, 2013: Effective use of general circulation model outputs for forecasting monthly rainfalls to long lead times. </a:t>
            </a:r>
            <a:r>
              <a:rPr lang="en-AU" sz="1800" b="1" i="1" dirty="0"/>
              <a:t>Water Resources Research</a:t>
            </a:r>
            <a:r>
              <a:rPr lang="en-AU" sz="1800" dirty="0"/>
              <a:t>, 49, 5427-5436.</a:t>
            </a:r>
          </a:p>
        </p:txBody>
      </p:sp>
    </p:spTree>
    <p:extLst>
      <p:ext uri="{BB962C8B-B14F-4D97-AF65-F5344CB8AC3E}">
        <p14:creationId xmlns:p14="http://schemas.microsoft.com/office/powerpoint/2010/main" val="233296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AU" smtClean="0"/>
              <a:t>Calibration</a:t>
            </a:r>
          </a:p>
        </p:txBody>
      </p:sp>
      <p:sp>
        <p:nvSpPr>
          <p:cNvPr id="36866" name="Text Box 5"/>
          <p:cNvSpPr txBox="1">
            <a:spLocks noChangeArrowheads="1"/>
          </p:cNvSpPr>
          <p:nvPr/>
        </p:nvSpPr>
        <p:spPr bwMode="auto">
          <a:xfrm>
            <a:off x="5548313" y="1212850"/>
            <a:ext cx="32718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dirty="0"/>
              <a:t>Calibration </a:t>
            </a:r>
            <a:r>
              <a:rPr lang="en-AU" dirty="0" smtClean="0"/>
              <a:t>forecast</a:t>
            </a:r>
            <a:endParaRPr lang="en-AU" dirty="0"/>
          </a:p>
        </p:txBody>
      </p:sp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1257815" y="1212850"/>
            <a:ext cx="23056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dirty="0"/>
              <a:t>Raw </a:t>
            </a:r>
            <a:r>
              <a:rPr lang="en-AU" dirty="0" smtClean="0"/>
              <a:t>GCM output</a:t>
            </a:r>
            <a:endParaRPr lang="en-AU" dirty="0"/>
          </a:p>
        </p:txBody>
      </p:sp>
      <p:pic>
        <p:nvPicPr>
          <p:cNvPr id="36868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8825" y="1673225"/>
            <a:ext cx="2959100" cy="2540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Right Arrow 9"/>
          <p:cNvSpPr/>
          <p:nvPr/>
        </p:nvSpPr>
        <p:spPr>
          <a:xfrm>
            <a:off x="4345631" y="2614613"/>
            <a:ext cx="914400" cy="717550"/>
          </a:xfrm>
          <a:prstGeom prst="rightArrow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pic>
        <p:nvPicPr>
          <p:cNvPr id="36871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6750" y="1682750"/>
            <a:ext cx="2873375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204644" y="2164650"/>
            <a:ext cx="946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prstClr val="black"/>
                </a:solidFill>
              </a:rPr>
              <a:t>BJP</a:t>
            </a:r>
          </a:p>
        </p:txBody>
      </p:sp>
    </p:spTree>
    <p:extLst>
      <p:ext uri="{BB962C8B-B14F-4D97-AF65-F5344CB8AC3E}">
        <p14:creationId xmlns:p14="http://schemas.microsoft.com/office/powerpoint/2010/main" val="257212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IRO_PowerPoint_Sky_120210">
  <a:themeElements>
    <a:clrScheme name="CSIRO Blue">
      <a:dk1>
        <a:sysClr val="windowText" lastClr="000000"/>
      </a:dk1>
      <a:lt1>
        <a:srgbClr val="FBFEFF"/>
      </a:lt1>
      <a:dk2>
        <a:srgbClr val="000000"/>
      </a:dk2>
      <a:lt2>
        <a:srgbClr val="FBFEFF"/>
      </a:lt2>
      <a:accent1>
        <a:srgbClr val="41B6E6"/>
      </a:accent1>
      <a:accent2>
        <a:srgbClr val="004B87"/>
      </a:accent2>
      <a:accent3>
        <a:srgbClr val="78BE20"/>
      </a:accent3>
      <a:accent4>
        <a:srgbClr val="4A7729"/>
      </a:accent4>
      <a:accent5>
        <a:srgbClr val="00A9CE"/>
      </a:accent5>
      <a:accent6>
        <a:srgbClr val="00313C"/>
      </a:accent6>
      <a:hlink>
        <a:srgbClr val="9FAEE5"/>
      </a:hlink>
      <a:folHlink>
        <a:srgbClr val="1E22AA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2">
              <a:lumMod val="40000"/>
              <a:lumOff val="60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buFont typeface="Wingdings" pitchFamily="2" charset="2"/>
          <a:buChar char="§"/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CSIRO_PowerPoint_120202">
  <a:themeElements>
    <a:clrScheme name="1_CSIRO_PowerPoint_120202 2">
      <a:dk1>
        <a:srgbClr val="000000"/>
      </a:dk1>
      <a:lt1>
        <a:srgbClr val="FBFEFF"/>
      </a:lt1>
      <a:dk2>
        <a:srgbClr val="000000"/>
      </a:dk2>
      <a:lt2>
        <a:srgbClr val="FBFEFF"/>
      </a:lt2>
      <a:accent1>
        <a:srgbClr val="41B6E6"/>
      </a:accent1>
      <a:accent2>
        <a:srgbClr val="004B87"/>
      </a:accent2>
      <a:accent3>
        <a:srgbClr val="FDFEFF"/>
      </a:accent3>
      <a:accent4>
        <a:srgbClr val="000000"/>
      </a:accent4>
      <a:accent5>
        <a:srgbClr val="B0D7F0"/>
      </a:accent5>
      <a:accent6>
        <a:srgbClr val="00437A"/>
      </a:accent6>
      <a:hlink>
        <a:srgbClr val="78BE20"/>
      </a:hlink>
      <a:folHlink>
        <a:srgbClr val="1A92C4"/>
      </a:folHlink>
    </a:clrScheme>
    <a:fontScheme name="1_CSIRO_PowerPoint_12020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CSIRO_PowerPoint_120202 1">
        <a:dk1>
          <a:srgbClr val="000000"/>
        </a:dk1>
        <a:lt1>
          <a:srgbClr val="FBFEFF"/>
        </a:lt1>
        <a:dk2>
          <a:srgbClr val="000000"/>
        </a:dk2>
        <a:lt2>
          <a:srgbClr val="FBFEFF"/>
        </a:lt2>
        <a:accent1>
          <a:srgbClr val="41B6E6"/>
        </a:accent1>
        <a:accent2>
          <a:srgbClr val="004B87"/>
        </a:accent2>
        <a:accent3>
          <a:srgbClr val="FDFEFF"/>
        </a:accent3>
        <a:accent4>
          <a:srgbClr val="000000"/>
        </a:accent4>
        <a:accent5>
          <a:srgbClr val="B0D7F0"/>
        </a:accent5>
        <a:accent6>
          <a:srgbClr val="00437A"/>
        </a:accent6>
        <a:hlink>
          <a:srgbClr val="9FAEE5"/>
        </a:hlink>
        <a:folHlink>
          <a:srgbClr val="1E22A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IRO_PowerPoint_120202 2">
        <a:dk1>
          <a:srgbClr val="000000"/>
        </a:dk1>
        <a:lt1>
          <a:srgbClr val="FBFEFF"/>
        </a:lt1>
        <a:dk2>
          <a:srgbClr val="000000"/>
        </a:dk2>
        <a:lt2>
          <a:srgbClr val="FBFEFF"/>
        </a:lt2>
        <a:accent1>
          <a:srgbClr val="41B6E6"/>
        </a:accent1>
        <a:accent2>
          <a:srgbClr val="004B87"/>
        </a:accent2>
        <a:accent3>
          <a:srgbClr val="FDFEFF"/>
        </a:accent3>
        <a:accent4>
          <a:srgbClr val="000000"/>
        </a:accent4>
        <a:accent5>
          <a:srgbClr val="B0D7F0"/>
        </a:accent5>
        <a:accent6>
          <a:srgbClr val="00437A"/>
        </a:accent6>
        <a:hlink>
          <a:srgbClr val="78BE20"/>
        </a:hlink>
        <a:folHlink>
          <a:srgbClr val="1A92C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CSIRO_PowerPoint_Sky_120210</Template>
  <TotalTime>45355</TotalTime>
  <Words>685</Words>
  <Application>Microsoft Office PowerPoint</Application>
  <PresentationFormat>On-screen Show (4:3)</PresentationFormat>
  <Paragraphs>208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Symbol</vt:lpstr>
      <vt:lpstr>Times New Roman</vt:lpstr>
      <vt:lpstr>CSIRO_PowerPoint_Sky_120210</vt:lpstr>
      <vt:lpstr>1_CSIRO_PowerPoint_120202</vt:lpstr>
      <vt:lpstr>PowerPoint Presentation</vt:lpstr>
      <vt:lpstr>Seasonal streamflow forecasting</vt:lpstr>
      <vt:lpstr>Need to post-process GCM forecasts</vt:lpstr>
      <vt:lpstr>Available post-processing methods</vt:lpstr>
      <vt:lpstr>CBaM for post-processing GCM forecasts</vt:lpstr>
      <vt:lpstr>CBaM was developed to</vt:lpstr>
      <vt:lpstr>Extensively evaluated</vt:lpstr>
      <vt:lpstr>Evaluations published</vt:lpstr>
      <vt:lpstr>Calibration</vt:lpstr>
      <vt:lpstr>Bridging</vt:lpstr>
      <vt:lpstr>Merging</vt:lpstr>
      <vt:lpstr>Computing implementation</vt:lpstr>
      <vt:lpstr>Recent applications </vt:lpstr>
      <vt:lpstr>Improvement to reliability (POAMA2.4)</vt:lpstr>
      <vt:lpstr>CRPS skill score – POAMA 2.4 rainfall</vt:lpstr>
      <vt:lpstr>CRPS skill score – POAMA 2.4 rainfall</vt:lpstr>
      <vt:lpstr>CRPS skill score – POAMA 2.4 Tmin</vt:lpstr>
      <vt:lpstr>CRPS skill score – POAMA 2.4 Tmin</vt:lpstr>
      <vt:lpstr>CRPS skill score – POAMA 2.4 Tmax</vt:lpstr>
      <vt:lpstr>CRPS skill score – POAMA 2.4 Tmax</vt:lpstr>
      <vt:lpstr>Improvement to reliability (CFS2)</vt:lpstr>
      <vt:lpstr>CRPS skill score – CFS2 rainfall</vt:lpstr>
      <vt:lpstr>CRPS skill score – CFS2 Tmin</vt:lpstr>
      <vt:lpstr>CRPS skill score – CFS2 Tmax</vt:lpstr>
      <vt:lpstr>Bridging improves skill for multiple GCMs</vt:lpstr>
      <vt:lpstr>CBaM can make skill similar – NDJ Tmax</vt:lpstr>
      <vt:lpstr>CBaM forecasts for streamflow forecasting</vt:lpstr>
      <vt:lpstr>Summary - CBaM</vt:lpstr>
      <vt:lpstr>Work in progress</vt:lpstr>
      <vt:lpstr>Thank you</vt:lpstr>
    </vt:vector>
  </TitlesOfParts>
  <Company>CSIRO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Van Dijk, Albert (CLW, Black Mountain)</dc:creator>
  <cp:lastModifiedBy>avuser avuser</cp:lastModifiedBy>
  <cp:revision>748</cp:revision>
  <cp:lastPrinted>2016-05-31T09:20:29Z</cp:lastPrinted>
  <dcterms:created xsi:type="dcterms:W3CDTF">2012-03-22T00:44:44Z</dcterms:created>
  <dcterms:modified xsi:type="dcterms:W3CDTF">2016-06-02T15:58:26Z</dcterms:modified>
  <cp:category>Master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0x010100529B7581109BE041A80104B7BC62AE32</vt:lpwstr>
  </property>
</Properties>
</file>