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808" r:id="rId2"/>
    <p:sldId id="824" r:id="rId3"/>
    <p:sldId id="788" r:id="rId4"/>
    <p:sldId id="825" r:id="rId5"/>
    <p:sldId id="830" r:id="rId6"/>
    <p:sldId id="794" r:id="rId7"/>
    <p:sldId id="831" r:id="rId8"/>
    <p:sldId id="792" r:id="rId9"/>
    <p:sldId id="816" r:id="rId10"/>
    <p:sldId id="827" r:id="rId11"/>
    <p:sldId id="817" r:id="rId12"/>
    <p:sldId id="823" r:id="rId13"/>
    <p:sldId id="757" r:id="rId14"/>
    <p:sldId id="822" r:id="rId15"/>
    <p:sldId id="829" r:id="rId16"/>
    <p:sldId id="821" r:id="rId17"/>
    <p:sldId id="785" r:id="rId18"/>
    <p:sldId id="796" r:id="rId19"/>
    <p:sldId id="811" r:id="rId20"/>
    <p:sldId id="795" r:id="rId21"/>
    <p:sldId id="790" r:id="rId22"/>
    <p:sldId id="728" r:id="rId23"/>
    <p:sldId id="832" r:id="rId24"/>
    <p:sldId id="609" r:id="rId25"/>
    <p:sldId id="820" r:id="rId26"/>
    <p:sldId id="804" r:id="rId27"/>
    <p:sldId id="833" r:id="rId28"/>
    <p:sldId id="802" r:id="rId29"/>
    <p:sldId id="818" r:id="rId30"/>
    <p:sldId id="810" r:id="rId31"/>
    <p:sldId id="805" r:id="rId32"/>
    <p:sldId id="276" r:id="rId33"/>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0033CC"/>
    <a:srgbClr val="6600CC"/>
    <a:srgbClr val="FA5236"/>
    <a:srgbClr val="3399FF"/>
    <a:srgbClr val="FF66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3" autoAdjust="0"/>
    <p:restoredTop sz="99747" autoAdjust="0"/>
  </p:normalViewPr>
  <p:slideViewPr>
    <p:cSldViewPr>
      <p:cViewPr>
        <p:scale>
          <a:sx n="100" d="100"/>
          <a:sy n="100" d="100"/>
        </p:scale>
        <p:origin x="-102" y="-114"/>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varScale="1">
      <p:scale>
        <a:sx n="1" d="1"/>
        <a:sy n="1" d="1"/>
      </p:scale>
      <p:origin x="0" y="42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1" name="Rectangle 3"/>
          <p:cNvSpPr>
            <a:spLocks noGrp="1" noChangeArrowheads="1"/>
          </p:cNvSpPr>
          <p:nvPr>
            <p:ph type="dt" sz="quarter"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109572" name="Rectangle 4"/>
          <p:cNvSpPr>
            <a:spLocks noGrp="1" noChangeArrowheads="1"/>
          </p:cNvSpPr>
          <p:nvPr>
            <p:ph type="ftr" sz="quarter" idx="2"/>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3" name="Rectangle 5"/>
          <p:cNvSpPr>
            <a:spLocks noGrp="1" noChangeArrowheads="1"/>
          </p:cNvSpPr>
          <p:nvPr>
            <p:ph type="sldNum" sz="quarter" idx="3"/>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5AD8626-43C5-4215-8F35-79BDB0FB1B62}" type="slidenum">
              <a:rPr lang="en-US" altLang="en-US"/>
              <a:pPr>
                <a:defRPr/>
              </a:pPr>
              <a:t>‹#›</a:t>
            </a:fld>
            <a:endParaRPr lang="en-US" altLang="en-US"/>
          </a:p>
        </p:txBody>
      </p:sp>
    </p:spTree>
    <p:extLst>
      <p:ext uri="{BB962C8B-B14F-4D97-AF65-F5344CB8AC3E}">
        <p14:creationId xmlns:p14="http://schemas.microsoft.com/office/powerpoint/2010/main" val="361454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27651" name="Rectangle 3"/>
          <p:cNvSpPr>
            <a:spLocks noGrp="1" noChangeArrowheads="1"/>
          </p:cNvSpPr>
          <p:nvPr>
            <p:ph type="dt"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98500" y="4387850"/>
            <a:ext cx="5576888" cy="4156075"/>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A9D7AB7-0FE4-445A-9AF2-F9DD9B52BCC7}" type="slidenum">
              <a:rPr lang="en-US" altLang="en-US"/>
              <a:pPr>
                <a:defRPr/>
              </a:pPr>
              <a:t>‹#›</a:t>
            </a:fld>
            <a:endParaRPr lang="en-US" altLang="en-US"/>
          </a:p>
        </p:txBody>
      </p:sp>
    </p:spTree>
    <p:extLst>
      <p:ext uri="{BB962C8B-B14F-4D97-AF65-F5344CB8AC3E}">
        <p14:creationId xmlns:p14="http://schemas.microsoft.com/office/powerpoint/2010/main" val="3578638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3ECE7C0-357D-409A-9736-D9A7C2F9FFF9}"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sz="1400" smtClean="0">
              <a:solidFill>
                <a:schemeClr val="bg1"/>
              </a:solidFill>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D66EA24-FB5B-46D5-A437-4673547F038B}" type="slidenum">
              <a:rPr lang="en-US" altLang="en-US" smtClean="0"/>
              <a:pPr eaLnBrk="1" hangingPunct="1">
                <a:spcBef>
                  <a:spcPct val="0"/>
                </a:spcBef>
              </a:pPr>
              <a:t>32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B00264-1B0F-48C6-8964-4388B98BCFE2}" type="slidenum">
              <a:rPr lang="en-US" altLang="en-US"/>
              <a:pPr>
                <a:defRPr/>
              </a:pPr>
              <a:t>‹#›</a:t>
            </a:fld>
            <a:endParaRPr lang="en-US" altLang="en-US"/>
          </a:p>
        </p:txBody>
      </p:sp>
    </p:spTree>
    <p:extLst>
      <p:ext uri="{BB962C8B-B14F-4D97-AF65-F5344CB8AC3E}">
        <p14:creationId xmlns:p14="http://schemas.microsoft.com/office/powerpoint/2010/main" val="30011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D919DD-061A-4623-9C7A-7D27F2C844E2}" type="slidenum">
              <a:rPr lang="en-US" altLang="en-US"/>
              <a:pPr>
                <a:defRPr/>
              </a:pPr>
              <a:t>‹#›</a:t>
            </a:fld>
            <a:endParaRPr lang="en-US" altLang="en-US"/>
          </a:p>
        </p:txBody>
      </p:sp>
    </p:spTree>
    <p:extLst>
      <p:ext uri="{BB962C8B-B14F-4D97-AF65-F5344CB8AC3E}">
        <p14:creationId xmlns:p14="http://schemas.microsoft.com/office/powerpoint/2010/main" val="18713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57AB33-9E34-4786-9A3D-9F4EE920ADC1}" type="slidenum">
              <a:rPr lang="en-US" altLang="en-US"/>
              <a:pPr>
                <a:defRPr/>
              </a:pPr>
              <a:t>‹#›</a:t>
            </a:fld>
            <a:endParaRPr lang="en-US" altLang="en-US"/>
          </a:p>
        </p:txBody>
      </p:sp>
    </p:spTree>
    <p:extLst>
      <p:ext uri="{BB962C8B-B14F-4D97-AF65-F5344CB8AC3E}">
        <p14:creationId xmlns:p14="http://schemas.microsoft.com/office/powerpoint/2010/main" val="401501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586DE8-CFDF-43AB-A7EC-3A8F9C6C86F7}" type="slidenum">
              <a:rPr lang="en-US" altLang="en-US"/>
              <a:pPr>
                <a:defRPr/>
              </a:pPr>
              <a:t>‹#›</a:t>
            </a:fld>
            <a:endParaRPr lang="en-US" altLang="en-US"/>
          </a:p>
        </p:txBody>
      </p:sp>
    </p:spTree>
    <p:extLst>
      <p:ext uri="{BB962C8B-B14F-4D97-AF65-F5344CB8AC3E}">
        <p14:creationId xmlns:p14="http://schemas.microsoft.com/office/powerpoint/2010/main" val="196637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1351C717-AF7A-4DC6-90D4-030E1A716AFD}" type="slidenum">
              <a:rPr lang="en-US" altLang="en-US"/>
              <a:pPr>
                <a:defRPr/>
              </a:pPr>
              <a:t>‹#›</a:t>
            </a:fld>
            <a:endParaRPr lang="en-US" altLang="en-US"/>
          </a:p>
        </p:txBody>
      </p:sp>
    </p:spTree>
    <p:extLst>
      <p:ext uri="{BB962C8B-B14F-4D97-AF65-F5344CB8AC3E}">
        <p14:creationId xmlns:p14="http://schemas.microsoft.com/office/powerpoint/2010/main" val="216126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962E0D3C-8256-4EA7-BFE5-8DF99AFBBED3}" type="slidenum">
              <a:rPr lang="en-US" altLang="en-US"/>
              <a:pPr>
                <a:defRPr/>
              </a:pPr>
              <a:t>‹#›</a:t>
            </a:fld>
            <a:endParaRPr lang="en-US" altLang="en-US"/>
          </a:p>
        </p:txBody>
      </p:sp>
    </p:spTree>
    <p:extLst>
      <p:ext uri="{BB962C8B-B14F-4D97-AF65-F5344CB8AC3E}">
        <p14:creationId xmlns:p14="http://schemas.microsoft.com/office/powerpoint/2010/main" val="264737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7DA51B-2321-4810-ABB0-476517693214}" type="slidenum">
              <a:rPr lang="en-US" altLang="en-US"/>
              <a:pPr>
                <a:defRPr/>
              </a:pPr>
              <a:t>‹#›</a:t>
            </a:fld>
            <a:endParaRPr lang="en-US" altLang="en-US"/>
          </a:p>
        </p:txBody>
      </p:sp>
    </p:spTree>
    <p:extLst>
      <p:ext uri="{BB962C8B-B14F-4D97-AF65-F5344CB8AC3E}">
        <p14:creationId xmlns:p14="http://schemas.microsoft.com/office/powerpoint/2010/main" val="5323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2B903C-6276-4F06-A5EC-DFC252AA81DC}" type="slidenum">
              <a:rPr lang="en-US" altLang="en-US"/>
              <a:pPr>
                <a:defRPr/>
              </a:pPr>
              <a:t>‹#›</a:t>
            </a:fld>
            <a:endParaRPr lang="en-US" altLang="en-US"/>
          </a:p>
        </p:txBody>
      </p:sp>
    </p:spTree>
    <p:extLst>
      <p:ext uri="{BB962C8B-B14F-4D97-AF65-F5344CB8AC3E}">
        <p14:creationId xmlns:p14="http://schemas.microsoft.com/office/powerpoint/2010/main" val="302347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7673A3-D23C-4AA9-AB23-B9B18371E12E}" type="slidenum">
              <a:rPr lang="en-US" altLang="en-US"/>
              <a:pPr>
                <a:defRPr/>
              </a:pPr>
              <a:t>‹#›</a:t>
            </a:fld>
            <a:endParaRPr lang="en-US" altLang="en-US"/>
          </a:p>
        </p:txBody>
      </p:sp>
    </p:spTree>
    <p:extLst>
      <p:ext uri="{BB962C8B-B14F-4D97-AF65-F5344CB8AC3E}">
        <p14:creationId xmlns:p14="http://schemas.microsoft.com/office/powerpoint/2010/main" val="59294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6AE6F54-AF8E-4402-A609-77EC9D9F0250}" type="slidenum">
              <a:rPr lang="en-US" altLang="en-US"/>
              <a:pPr>
                <a:defRPr/>
              </a:pPr>
              <a:t>‹#›</a:t>
            </a:fld>
            <a:endParaRPr lang="en-US" altLang="en-US"/>
          </a:p>
        </p:txBody>
      </p:sp>
    </p:spTree>
    <p:extLst>
      <p:ext uri="{BB962C8B-B14F-4D97-AF65-F5344CB8AC3E}">
        <p14:creationId xmlns:p14="http://schemas.microsoft.com/office/powerpoint/2010/main" val="11311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9FE659A-E67D-4F73-9E46-0170127DE6AC}" type="slidenum">
              <a:rPr lang="en-US" altLang="en-US"/>
              <a:pPr>
                <a:defRPr/>
              </a:pPr>
              <a:t>‹#›</a:t>
            </a:fld>
            <a:endParaRPr lang="en-US" altLang="en-US"/>
          </a:p>
        </p:txBody>
      </p:sp>
    </p:spTree>
    <p:extLst>
      <p:ext uri="{BB962C8B-B14F-4D97-AF65-F5344CB8AC3E}">
        <p14:creationId xmlns:p14="http://schemas.microsoft.com/office/powerpoint/2010/main" val="117673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0D35B7-164B-4BDA-8435-F6440E98459E}" type="slidenum">
              <a:rPr lang="en-US" altLang="en-US"/>
              <a:pPr>
                <a:defRPr/>
              </a:pPr>
              <a:t>‹#›</a:t>
            </a:fld>
            <a:endParaRPr lang="en-US" altLang="en-US"/>
          </a:p>
        </p:txBody>
      </p:sp>
    </p:spTree>
    <p:extLst>
      <p:ext uri="{BB962C8B-B14F-4D97-AF65-F5344CB8AC3E}">
        <p14:creationId xmlns:p14="http://schemas.microsoft.com/office/powerpoint/2010/main" val="346011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F2431D-2E5C-46B2-9509-A0241DEFE45A}" type="slidenum">
              <a:rPr lang="en-US" altLang="en-US"/>
              <a:pPr>
                <a:defRPr/>
              </a:pPr>
              <a:t>‹#›</a:t>
            </a:fld>
            <a:endParaRPr lang="en-US" altLang="en-US"/>
          </a:p>
        </p:txBody>
      </p:sp>
    </p:spTree>
    <p:extLst>
      <p:ext uri="{BB962C8B-B14F-4D97-AF65-F5344CB8AC3E}">
        <p14:creationId xmlns:p14="http://schemas.microsoft.com/office/powerpoint/2010/main" val="378632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79E0FE-6A37-4A00-BEA5-D63014F796DC}" type="slidenum">
              <a:rPr lang="en-US" altLang="en-US"/>
              <a:pPr>
                <a:defRPr/>
              </a:pPr>
              <a:t>‹#›</a:t>
            </a:fld>
            <a:endParaRPr lang="en-US" altLang="en-US"/>
          </a:p>
        </p:txBody>
      </p:sp>
    </p:spTree>
    <p:extLst>
      <p:ext uri="{BB962C8B-B14F-4D97-AF65-F5344CB8AC3E}">
        <p14:creationId xmlns:p14="http://schemas.microsoft.com/office/powerpoint/2010/main" val="191798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BB3597-7D40-4CC9-A4E8-06D4EFD7F8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Drough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gif"/></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6.xml"/><Relationship Id="rId5" Type="http://schemas.openxmlformats.org/officeDocument/2006/relationships/image" Target="../media/image18.gif"/><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610600" cy="1470025"/>
          </a:xfrm>
        </p:spPr>
        <p:txBody>
          <a:bodyPr/>
          <a:lstStyle/>
          <a:p>
            <a:pPr eaLnBrk="1" hangingPunct="1"/>
            <a:r>
              <a:rPr lang="en-US" altLang="en-US" sz="4000" dirty="0" smtClean="0"/>
              <a:t>Drought  Outlook  Discussion    </a:t>
            </a:r>
            <a:br>
              <a:rPr lang="en-US" altLang="en-US" sz="4000" dirty="0" smtClean="0"/>
            </a:br>
            <a:r>
              <a:rPr lang="en-US" altLang="en-US" sz="4000" dirty="0" smtClean="0"/>
              <a:t>August 2017 </a:t>
            </a:r>
          </a:p>
        </p:txBody>
      </p:sp>
      <p:sp>
        <p:nvSpPr>
          <p:cNvPr id="2051" name="Rectangle 3"/>
          <p:cNvSpPr>
            <a:spLocks noGrp="1" noChangeArrowheads="1"/>
          </p:cNvSpPr>
          <p:nvPr>
            <p:ph type="subTitle" idx="1"/>
          </p:nvPr>
        </p:nvSpPr>
        <p:spPr>
          <a:xfrm>
            <a:off x="457200" y="2971800"/>
            <a:ext cx="8229600" cy="2743200"/>
          </a:xfrm>
        </p:spPr>
        <p:txBody>
          <a:bodyPr/>
          <a:lstStyle/>
          <a:p>
            <a:pPr eaLnBrk="1" hangingPunct="1"/>
            <a:endParaRPr lang="en-US" altLang="en-US" smtClean="0"/>
          </a:p>
          <a:p>
            <a:pPr eaLnBrk="1" hangingPunct="1"/>
            <a:r>
              <a:rPr lang="en-US" altLang="en-US" smtClean="0"/>
              <a:t>Climate Prediction Center/NCEP/NOAA</a:t>
            </a:r>
          </a:p>
          <a:p>
            <a:pPr eaLnBrk="1" hangingPunct="1"/>
            <a:endParaRPr lang="en-US" altLang="en-US" smtClean="0"/>
          </a:p>
          <a:p>
            <a:pPr eaLnBrk="1" hangingPunct="1"/>
            <a:r>
              <a:rPr lang="en-US" altLang="en-US" sz="2800" smtClean="0">
                <a:hlinkClick r:id="rId3"/>
              </a:rPr>
              <a:t>http://www.cpc.ncep.noaa.gov/products/Drought</a:t>
            </a:r>
            <a:endParaRPr lang="en-US" altLang="en-US" sz="2800" smtClean="0"/>
          </a:p>
        </p:txBody>
      </p:sp>
      <p:sp>
        <p:nvSpPr>
          <p:cNvPr id="2052" name="TextBox 1"/>
          <p:cNvSpPr txBox="1">
            <a:spLocks noChangeArrowheads="1"/>
          </p:cNvSpPr>
          <p:nvPr/>
        </p:nvSpPr>
        <p:spPr bwMode="auto">
          <a:xfrm>
            <a:off x="2438400" y="56388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a:solidFill>
                  <a:srgbClr val="FF0000"/>
                </a:solidFill>
                <a:latin typeface="Times New Roman" pitchFamily="18" charset="0"/>
              </a:rPr>
              <a:t>Phone: 1-877-680-3341</a:t>
            </a:r>
          </a:p>
          <a:p>
            <a:pPr eaLnBrk="1" hangingPunct="1">
              <a:spcBef>
                <a:spcPct val="0"/>
              </a:spcBef>
              <a:buFontTx/>
              <a:buNone/>
            </a:pPr>
            <a:r>
              <a:rPr lang="en-US" altLang="en-US" sz="2800">
                <a:solidFill>
                  <a:srgbClr val="FF0000"/>
                </a:solidFill>
                <a:latin typeface="Times New Roman" pitchFamily="18" charset="0"/>
              </a:rPr>
              <a:t>Pwd:    858747</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4648200" y="579438"/>
            <a:ext cx="44767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a:latin typeface="Times New Roman" pitchFamily="18" charset="0"/>
              </a:rPr>
              <a:t>In CA, with the rainy season still far away, while most of the reservoirs are at satisfactory levels, there are quite a few reported fire incidents, including </a:t>
            </a:r>
            <a:r>
              <a:rPr lang="en-US" altLang="en-US" sz="1800" dirty="0" smtClean="0">
                <a:latin typeface="Times New Roman" pitchFamily="18" charset="0"/>
              </a:rPr>
              <a:t>western MT, WA,OR and northern CA..</a:t>
            </a:r>
            <a:endParaRPr lang="en-US" altLang="en-US" sz="1800" dirty="0">
              <a:latin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52388"/>
            <a:ext cx="4572000" cy="613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2828501"/>
            <a:ext cx="4448175" cy="401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84291" y="2511623"/>
            <a:ext cx="2983509" cy="307777"/>
          </a:xfrm>
          <a:prstGeom prst="rect">
            <a:avLst/>
          </a:prstGeom>
        </p:spPr>
        <p:txBody>
          <a:bodyPr wrap="none">
            <a:spAutoFit/>
          </a:bodyPr>
          <a:lstStyle/>
          <a:p>
            <a:r>
              <a:rPr lang="en-US" sz="1400" dirty="0"/>
              <a:t>https://fsapps.nwcg.gov/afm/index.php</a:t>
            </a:r>
          </a:p>
        </p:txBody>
      </p:sp>
      <p:sp>
        <p:nvSpPr>
          <p:cNvPr id="3" name="Rectangle 2"/>
          <p:cNvSpPr/>
          <p:nvPr/>
        </p:nvSpPr>
        <p:spPr>
          <a:xfrm>
            <a:off x="76201" y="6169223"/>
            <a:ext cx="4648199" cy="307777"/>
          </a:xfrm>
          <a:prstGeom prst="rect">
            <a:avLst/>
          </a:prstGeom>
        </p:spPr>
        <p:txBody>
          <a:bodyPr wrap="square">
            <a:spAutoFit/>
          </a:bodyPr>
          <a:lstStyle/>
          <a:p>
            <a:r>
              <a:rPr lang="en-US" sz="1400" dirty="0"/>
              <a:t>http://cdec.water.ca.gov/cgi-progs/products/rescond.pdf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11" descr="https://www.nohrsc.noaa.gov/snow_model/images/full/National/nsm_depth/201705/nsm_depth_2017051505_Nat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24200"/>
            <a:ext cx="61309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lide Number Placeholder 1"/>
          <p:cNvSpPr>
            <a:spLocks noGrp="1"/>
          </p:cNvSpPr>
          <p:nvPr>
            <p:ph type="sldNum" sz="quarter" idx="12"/>
          </p:nvPr>
        </p:nvSpPr>
        <p:spPr>
          <a:xfrm>
            <a:off x="5597525" y="6583363"/>
            <a:ext cx="3048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smtClean="0"/>
              <a:t>https://www.nohrsc.noaa.gov/nsa/</a:t>
            </a:r>
          </a:p>
        </p:txBody>
      </p:sp>
      <p:sp>
        <p:nvSpPr>
          <p:cNvPr id="10244" name="TextBox 2"/>
          <p:cNvSpPr txBox="1">
            <a:spLocks noChangeArrowheads="1"/>
          </p:cNvSpPr>
          <p:nvPr/>
        </p:nvSpPr>
        <p:spPr bwMode="auto">
          <a:xfrm>
            <a:off x="5410200" y="1817688"/>
            <a:ext cx="3241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Snow water Equivalent  </a:t>
            </a:r>
          </a:p>
        </p:txBody>
      </p:sp>
      <p:sp>
        <p:nvSpPr>
          <p:cNvPr id="10245" name="Rectangle 3"/>
          <p:cNvSpPr>
            <a:spLocks noChangeArrowheads="1"/>
          </p:cNvSpPr>
          <p:nvPr/>
        </p:nvSpPr>
        <p:spPr bwMode="auto">
          <a:xfrm>
            <a:off x="7543800" y="2798763"/>
            <a:ext cx="1331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Snow Depth</a:t>
            </a:r>
          </a:p>
        </p:txBody>
      </p:sp>
      <p:sp>
        <p:nvSpPr>
          <p:cNvPr id="10246" name="TextBox 1"/>
          <p:cNvSpPr txBox="1">
            <a:spLocks noChangeArrowheads="1"/>
          </p:cNvSpPr>
          <p:nvPr/>
        </p:nvSpPr>
        <p:spPr bwMode="auto">
          <a:xfrm>
            <a:off x="5715000" y="174625"/>
            <a:ext cx="3303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Data from the </a:t>
            </a:r>
            <a:r>
              <a:rPr lang="en-US" altLang="en-US" sz="1800" b="1">
                <a:latin typeface="Times New Roman" pitchFamily="18" charset="0"/>
              </a:rPr>
              <a:t>NOHRSC</a:t>
            </a:r>
            <a:r>
              <a:rPr lang="en-US" altLang="en-US" sz="1800">
                <a:latin typeface="Times New Roman" pitchFamily="18" charset="0"/>
              </a:rPr>
              <a:t> (National Operational Hydrologic </a:t>
            </a:r>
            <a:r>
              <a:rPr lang="en-US" altLang="en-US" sz="1800" b="1" u="sng">
                <a:latin typeface="Times New Roman" pitchFamily="18" charset="0"/>
              </a:rPr>
              <a:t>Remote Sensing</a:t>
            </a:r>
            <a:r>
              <a:rPr lang="en-US" altLang="en-US" sz="1800">
                <a:latin typeface="Times New Roman" pitchFamily="18" charset="0"/>
              </a:rPr>
              <a:t> Center) / </a:t>
            </a:r>
            <a:r>
              <a:rPr lang="en-US" altLang="en-US" sz="1800" b="1">
                <a:latin typeface="Times New Roman" pitchFamily="18" charset="0"/>
              </a:rPr>
              <a:t>OWP</a:t>
            </a:r>
            <a:r>
              <a:rPr lang="en-US" altLang="en-US" sz="1800">
                <a:latin typeface="Times New Roman" pitchFamily="18" charset="0"/>
              </a:rPr>
              <a:t> (Office of Water Predictions)</a:t>
            </a:r>
          </a:p>
        </p:txBody>
      </p:sp>
      <p:pic>
        <p:nvPicPr>
          <p:cNvPr id="10247" name="Picture 9" descr="https://www.nohrsc.noaa.gov/snow_model/images/full/National/nsm_swe/201705/nsm_swe_2017051505_Natio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87313"/>
            <a:ext cx="53911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1"/>
          <p:cNvSpPr txBox="1">
            <a:spLocks noChangeArrowheads="1"/>
          </p:cNvSpPr>
          <p:nvPr/>
        </p:nvSpPr>
        <p:spPr bwMode="auto">
          <a:xfrm>
            <a:off x="533400" y="3886200"/>
            <a:ext cx="21812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There is very little snow (from winter/spring) on the ground across the US.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88F628E-CC89-4DA0-8CF6-BFA9D2628979}" type="slidenum">
              <a:rPr lang="en-US" altLang="en-US" sz="1400" smtClean="0"/>
              <a:pPr eaLnBrk="1" hangingPunct="1">
                <a:spcBef>
                  <a:spcPct val="0"/>
                </a:spcBef>
                <a:buFontTx/>
                <a:buNone/>
              </a:pPr>
              <a:t>12</a:t>
            </a:fld>
            <a:endParaRPr lang="en-US" altLang="en-US" sz="1400" smtClean="0"/>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684847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r="11015"/>
          <a:stretch>
            <a:fillRect/>
          </a:stretch>
        </p:blipFill>
        <p:spPr bwMode="auto">
          <a:xfrm>
            <a:off x="152400" y="31750"/>
            <a:ext cx="68484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105400" y="0"/>
            <a:ext cx="3810000" cy="534988"/>
          </a:xfrm>
        </p:spPr>
        <p:txBody>
          <a:bodyPr/>
          <a:lstStyle/>
          <a:p>
            <a:r>
              <a:rPr lang="en-US" altLang="en-US" sz="2800" smtClean="0"/>
              <a:t>Streamflow (USGS)</a:t>
            </a:r>
          </a:p>
        </p:txBody>
      </p:sp>
      <p:sp>
        <p:nvSpPr>
          <p:cNvPr id="12291" name="Slide Number Placeholder 3"/>
          <p:cNvSpPr>
            <a:spLocks noGrp="1"/>
          </p:cNvSpPr>
          <p:nvPr>
            <p:ph type="sldNum" sz="quarter" idx="12"/>
          </p:nvPr>
        </p:nvSpPr>
        <p:spPr>
          <a:xfrm>
            <a:off x="8763000" y="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9D3E67D-6992-482B-8B99-46C3D8C727D1}" type="slidenum">
              <a:rPr lang="en-US" altLang="en-US" sz="1400" smtClean="0"/>
              <a:pPr eaLnBrk="1" hangingPunct="1">
                <a:spcBef>
                  <a:spcPct val="0"/>
                </a:spcBef>
                <a:buFontTx/>
                <a:buNone/>
              </a:pPr>
              <a:t>13</a:t>
            </a:fld>
            <a:endParaRPr lang="en-US" altLang="en-US" sz="1400" smtClean="0"/>
          </a:p>
        </p:txBody>
      </p:sp>
      <p:pic>
        <p:nvPicPr>
          <p:cNvPr id="12292" name="Picture 9" descr="[color code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color code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color code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color code f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color code f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color code f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color code f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color code f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5"/>
          <p:cNvSpPr txBox="1">
            <a:spLocks noChangeArrowheads="1"/>
          </p:cNvSpPr>
          <p:nvPr/>
        </p:nvSpPr>
        <p:spPr bwMode="auto">
          <a:xfrm>
            <a:off x="4800600" y="457200"/>
            <a:ext cx="435133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a:latin typeface="Times New Roman" pitchFamily="18" charset="0"/>
              </a:rPr>
              <a:t>Compared </a:t>
            </a:r>
            <a:r>
              <a:rPr lang="en-US" altLang="en-US" sz="1600" dirty="0" smtClean="0">
                <a:latin typeface="Times New Roman" pitchFamily="18" charset="0"/>
              </a:rPr>
              <a:t>to June </a:t>
            </a:r>
            <a:r>
              <a:rPr lang="en-US" altLang="en-US" sz="1600" dirty="0">
                <a:latin typeface="Times New Roman" pitchFamily="18" charset="0"/>
              </a:rPr>
              <a:t>(top left panel), the stream flows have </a:t>
            </a:r>
            <a:r>
              <a:rPr lang="en-US" altLang="en-US" sz="1600" dirty="0" smtClean="0">
                <a:latin typeface="Times New Roman" pitchFamily="18" charset="0"/>
              </a:rPr>
              <a:t>increased </a:t>
            </a:r>
            <a:r>
              <a:rPr lang="en-US" altLang="en-US" sz="1600" dirty="0">
                <a:latin typeface="Times New Roman" pitchFamily="18" charset="0"/>
              </a:rPr>
              <a:t>over much of eastern states in </a:t>
            </a:r>
            <a:r>
              <a:rPr lang="en-US" altLang="en-US" sz="1600" dirty="0" smtClean="0">
                <a:latin typeface="Times New Roman" pitchFamily="18" charset="0"/>
              </a:rPr>
              <a:t>July, </a:t>
            </a:r>
            <a:r>
              <a:rPr lang="en-US" altLang="en-US" sz="1600" dirty="0">
                <a:latin typeface="Times New Roman" pitchFamily="18" charset="0"/>
              </a:rPr>
              <a:t>except along the coastal Gulf states.</a:t>
            </a:r>
          </a:p>
          <a:p>
            <a:pPr eaLnBrk="1" hangingPunct="1">
              <a:spcBef>
                <a:spcPct val="0"/>
              </a:spcBef>
            </a:pPr>
            <a:r>
              <a:rPr lang="en-US" altLang="en-US" sz="1600" dirty="0" smtClean="0">
                <a:latin typeface="Times New Roman" pitchFamily="18" charset="0"/>
              </a:rPr>
              <a:t>Little difference in stream flow levels from June to July in the drought Dakotas areas.  </a:t>
            </a:r>
          </a:p>
          <a:p>
            <a:pPr eaLnBrk="1" hangingPunct="1">
              <a:spcBef>
                <a:spcPct val="0"/>
              </a:spcBef>
            </a:pPr>
            <a:r>
              <a:rPr lang="en-US" altLang="en-US" sz="1600" dirty="0" smtClean="0">
                <a:latin typeface="Times New Roman" pitchFamily="18" charset="0"/>
              </a:rPr>
              <a:t>Improvement noted in Arizona from the North American monsoon rains, which sometimes caused localized flooding there.</a:t>
            </a:r>
          </a:p>
          <a:p>
            <a:pPr eaLnBrk="1" hangingPunct="1">
              <a:spcBef>
                <a:spcPct val="0"/>
              </a:spcBef>
            </a:pPr>
            <a:r>
              <a:rPr lang="en-US" altLang="en-US" sz="1600" dirty="0" smtClean="0">
                <a:latin typeface="Times New Roman" pitchFamily="18" charset="0"/>
              </a:rPr>
              <a:t>In the short term at least, the far northeast shows weakness in streamflow levels. </a:t>
            </a:r>
            <a:endParaRPr lang="en-US" altLang="en-US" sz="1600" dirty="0">
              <a:latin typeface="Times New Roman" pitchFamily="18" charset="0"/>
            </a:endParaRPr>
          </a:p>
        </p:txBody>
      </p:sp>
      <p:pic>
        <p:nvPicPr>
          <p:cNvPr id="12301" name="Picture 31" descr="map lege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952750"/>
            <a:ext cx="4876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1"/>
          <p:cNvSpPr txBox="1">
            <a:spLocks noChangeArrowheads="1"/>
          </p:cNvSpPr>
          <p:nvPr/>
        </p:nvSpPr>
        <p:spPr bwMode="auto">
          <a:xfrm>
            <a:off x="4920895" y="3087687"/>
            <a:ext cx="4179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FF0000"/>
                </a:solidFill>
                <a:latin typeface="Times New Roman" pitchFamily="18" charset="0"/>
              </a:rPr>
              <a:t>Map shows only  below normal 7-day average streamflow compared to historical streamflow for the day of year (United States)</a:t>
            </a:r>
            <a:endParaRPr lang="en-US" altLang="en-US" sz="1200" dirty="0">
              <a:solidFill>
                <a:srgbClr val="FF0000"/>
              </a:solidFill>
              <a:latin typeface="Times New Roman" pitchFamily="18" charset="0"/>
            </a:endParaRPr>
          </a:p>
        </p:txBody>
      </p:sp>
      <p:pic>
        <p:nvPicPr>
          <p:cNvPr id="12306"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6200775"/>
            <a:ext cx="417988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7" name="Picture 22" descr="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7" y="9525"/>
            <a:ext cx="486886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4" descr="below normal 7-day average streamflow condition ma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46040" y="3635383"/>
            <a:ext cx="2023269" cy="116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u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 y="3762900"/>
            <a:ext cx="4838700" cy="30951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low normal 7-day average streamflow condition ma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5600" y="4688664"/>
            <a:ext cx="2438400" cy="1559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69309" y="3896380"/>
            <a:ext cx="2131473" cy="523220"/>
          </a:xfrm>
          <a:prstGeom prst="rect">
            <a:avLst/>
          </a:prstGeom>
          <a:noFill/>
        </p:spPr>
        <p:txBody>
          <a:bodyPr wrap="square" rtlCol="0">
            <a:spAutoFit/>
          </a:bodyPr>
          <a:lstStyle/>
          <a:p>
            <a:pPr algn="ctr"/>
            <a:r>
              <a:rPr lang="en-US" sz="1400" dirty="0" smtClean="0">
                <a:solidFill>
                  <a:srgbClr val="FF0000"/>
                </a:solidFill>
              </a:rPr>
              <a:t>One month ago (left)  &amp; Now (below)</a:t>
            </a:r>
            <a:endParaRPr lang="en-US" sz="1400" dirty="0">
              <a:solidFill>
                <a:srgbClr val="FF0000"/>
              </a:solidFill>
            </a:endParaRPr>
          </a:p>
        </p:txBody>
      </p:sp>
      <p:cxnSp>
        <p:nvCxnSpPr>
          <p:cNvPr id="6" name="Straight Arrow Connector 5"/>
          <p:cNvCxnSpPr/>
          <p:nvPr/>
        </p:nvCxnSpPr>
        <p:spPr>
          <a:xfrm>
            <a:off x="5791200" y="3962400"/>
            <a:ext cx="1828800" cy="11430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686800" y="4800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3962400"/>
            <a:ext cx="1295400" cy="571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NLDAS Soil Moisture     </a:t>
            </a:r>
            <a:r>
              <a:rPr lang="en-US" altLang="en-US" sz="2000" smtClean="0"/>
              <a:t>-delayed mode</a:t>
            </a:r>
          </a:p>
        </p:txBody>
      </p:sp>
      <p:sp>
        <p:nvSpPr>
          <p:cNvPr id="133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01A9421-1194-4E5F-AD21-BDE0F73A747C}" type="slidenum">
              <a:rPr lang="en-US" altLang="en-US" sz="1400" smtClean="0"/>
              <a:pPr eaLnBrk="1" hangingPunct="1">
                <a:spcBef>
                  <a:spcPct val="0"/>
                </a:spcBef>
                <a:buFontTx/>
                <a:buNone/>
              </a:pPr>
              <a:t>14</a:t>
            </a:fld>
            <a:endParaRPr lang="en-US" altLang="en-US" sz="1400" smtClean="0"/>
          </a:p>
        </p:txBody>
      </p:sp>
      <p:sp>
        <p:nvSpPr>
          <p:cNvPr id="13316" name="TextBox 3"/>
          <p:cNvSpPr txBox="1">
            <a:spLocks noChangeArrowheads="1"/>
          </p:cNvSpPr>
          <p:nvPr/>
        </p:nvSpPr>
        <p:spPr bwMode="auto">
          <a:xfrm>
            <a:off x="6781800" y="1295400"/>
            <a:ext cx="2286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a:latin typeface="Times New Roman" pitchFamily="18" charset="0"/>
              </a:rPr>
              <a:t>The NCEP NLDAS based soil moisture are in very low percentiles across the drought ridden Dakotas, western Minnesota, and eastern Montana.</a:t>
            </a:r>
          </a:p>
          <a:p>
            <a:pPr eaLnBrk="1" hangingPunct="1">
              <a:spcBef>
                <a:spcPct val="0"/>
              </a:spcBef>
            </a:pPr>
            <a:r>
              <a:rPr lang="en-US" altLang="en-US" sz="1800">
                <a:latin typeface="Times New Roman" pitchFamily="18" charset="0"/>
              </a:rPr>
              <a:t>General weakness in SM is noted in the four corner states, and NV.</a:t>
            </a:r>
          </a:p>
        </p:txBody>
      </p:sp>
      <p:pic>
        <p:nvPicPr>
          <p:cNvPr id="13317" name="Picture 7" descr="LDAS DROUGH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827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descr="LDAS DROUGH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63963"/>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LDAS DROUGH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3810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LDAS DROUGH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LDAS DROUGH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3725863"/>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
          <p:cNvSpPr>
            <a:spLocks noChangeArrowheads="1"/>
          </p:cNvSpPr>
          <p:nvPr/>
        </p:nvSpPr>
        <p:spPr bwMode="auto">
          <a:xfrm>
            <a:off x="4343400" y="11113"/>
            <a:ext cx="466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altLang="en-US"/>
              <a:t>NLDAS Products (Exptl?)   - (Near?) Real Time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74638"/>
            <a:ext cx="9372600" cy="1143000"/>
          </a:xfrm>
        </p:spPr>
        <p:txBody>
          <a:bodyPr/>
          <a:lstStyle/>
          <a:p>
            <a:r>
              <a:rPr lang="en-US" altLang="en-US" sz="2800" b="1" smtClean="0"/>
              <a:t>Groundwater Conditions from </a:t>
            </a:r>
            <a:br>
              <a:rPr lang="en-US" altLang="en-US" sz="2800" b="1" smtClean="0"/>
            </a:br>
            <a:r>
              <a:rPr lang="en-US" altLang="en-US" sz="2800" b="1" smtClean="0"/>
              <a:t>GRACE Data Assimilation</a:t>
            </a:r>
            <a:br>
              <a:rPr lang="en-US" altLang="en-US" sz="2800" b="1" smtClean="0"/>
            </a:br>
            <a:endParaRPr lang="en-US" altLang="en-US" sz="2800" smtClean="0"/>
          </a:p>
        </p:txBody>
      </p:sp>
      <p:sp>
        <p:nvSpPr>
          <p:cNvPr id="153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787096E1-FE47-4D01-8715-B8A653483856}" type="slidenum">
              <a:rPr lang="en-US" altLang="en-US" sz="1400" smtClean="0"/>
              <a:pPr eaLnBrk="1" hangingPunct="1">
                <a:spcBef>
                  <a:spcPct val="0"/>
                </a:spcBef>
                <a:buFontTx/>
                <a:buNone/>
              </a:pPr>
              <a:t>16</a:t>
            </a:fld>
            <a:endParaRPr lang="en-US" altLang="en-US" sz="1400" smtClean="0"/>
          </a:p>
        </p:txBody>
      </p:sp>
      <p:sp>
        <p:nvSpPr>
          <p:cNvPr id="15364" name="Content Placeholder 5"/>
          <p:cNvSpPr>
            <a:spLocks noGrp="1"/>
          </p:cNvSpPr>
          <p:nvPr>
            <p:ph idx="1"/>
          </p:nvPr>
        </p:nvSpPr>
        <p:spPr/>
        <p:txBody>
          <a:bodyPr/>
          <a:lstStyle/>
          <a:p>
            <a:endParaRPr lang="en-US" altLang="en-US" smtClean="0"/>
          </a:p>
        </p:txBody>
      </p:sp>
      <p:pic>
        <p:nvPicPr>
          <p:cNvPr id="153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302500" cy="554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198438"/>
            <a:ext cx="7848600" cy="411162"/>
          </a:xfrm>
        </p:spPr>
        <p:txBody>
          <a:bodyPr/>
          <a:lstStyle/>
          <a:p>
            <a:r>
              <a:rPr lang="en-US" altLang="en-US" sz="2800" smtClean="0"/>
              <a:t>Integrated drought index</a:t>
            </a:r>
          </a:p>
        </p:txBody>
      </p:sp>
      <p:sp>
        <p:nvSpPr>
          <p:cNvPr id="163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8717C52-1025-48E8-BBF6-E175D33C3034}" type="slidenum">
              <a:rPr lang="en-US" altLang="en-US" sz="1400" smtClean="0"/>
              <a:pPr eaLnBrk="1" hangingPunct="1">
                <a:spcBef>
                  <a:spcPct val="0"/>
                </a:spcBef>
                <a:buFontTx/>
                <a:buNone/>
              </a:pPr>
              <a:t>17</a:t>
            </a:fld>
            <a:endParaRPr lang="en-US" altLang="en-US" sz="1400" smtClean="0"/>
          </a:p>
        </p:txBody>
      </p:sp>
      <p:sp>
        <p:nvSpPr>
          <p:cNvPr id="16388" name="TextBox 2"/>
          <p:cNvSpPr txBox="1">
            <a:spLocks noChangeArrowheads="1"/>
          </p:cNvSpPr>
          <p:nvPr/>
        </p:nvSpPr>
        <p:spPr bwMode="auto">
          <a:xfrm>
            <a:off x="7391400" y="1974850"/>
            <a:ext cx="1752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latin typeface="Times New Roman" pitchFamily="18" charset="0"/>
              </a:rPr>
              <a:t>This integrated drought measure using both soil moisture percentile and standardized runoff index, suggests that the, all the NLDAS models, at least to the D1 level &amp; above, suggest the following areas, mainly to the east and south.  </a:t>
            </a:r>
          </a:p>
        </p:txBody>
      </p:sp>
      <p:pic>
        <p:nvPicPr>
          <p:cNvPr id="163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09600"/>
            <a:ext cx="7974012"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7" descr="C:\Users\muthuvel.chelliah\Desktop\Drought-temporary\4panel_GM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730726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2817CA4-6823-4FAC-A1F5-F61DE3996292}" type="slidenum">
              <a:rPr lang="en-US" altLang="en-US" sz="1400" smtClean="0"/>
              <a:pPr eaLnBrk="1" hangingPunct="1">
                <a:spcBef>
                  <a:spcPct val="0"/>
                </a:spcBef>
                <a:buFontTx/>
                <a:buNone/>
              </a:pPr>
              <a:t>18</a:t>
            </a:fld>
            <a:endParaRPr lang="en-US" altLang="en-US" sz="1400" smtClean="0"/>
          </a:p>
        </p:txBody>
      </p:sp>
      <p:graphicFrame>
        <p:nvGraphicFramePr>
          <p:cNvPr id="5" name="Table 4"/>
          <p:cNvGraphicFramePr>
            <a:graphicFrameLocks noGrp="1"/>
          </p:cNvGraphicFramePr>
          <p:nvPr>
            <p:extLst>
              <p:ext uri="{D42A27DB-BD31-4B8C-83A1-F6EECF244321}">
                <p14:modId xmlns:p14="http://schemas.microsoft.com/office/powerpoint/2010/main" val="3827577097"/>
              </p:ext>
            </p:extLst>
          </p:nvPr>
        </p:nvGraphicFramePr>
        <p:xfrm>
          <a:off x="609600" y="381000"/>
          <a:ext cx="7924800" cy="5943600"/>
        </p:xfrm>
        <a:graphic>
          <a:graphicData uri="http://schemas.openxmlformats.org/drawingml/2006/table">
            <a:tbl>
              <a:tblPr/>
              <a:tblGrid>
                <a:gridCol w="7924800"/>
              </a:tblGrid>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EL NIÑO/SOUTHERN OSCILLATION (ENSO)</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DIAGNOSTIC DISCUSSION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5621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verdana,arial,serif"/>
                          <a:cs typeface="Arial" pitchFamily="34" charset="0"/>
                        </a:rPr>
                        <a:t>issued by</a:t>
                      </a:r>
                      <a:r>
                        <a:rPr kumimoji="0" lang="en-US" altLang="en-US" sz="2000" b="0" i="0" u="none" strike="noStrike" cap="none" normalizeH="0" baseline="0" smtClean="0">
                          <a:ln>
                            <a:noFill/>
                          </a:ln>
                          <a:solidFill>
                            <a:schemeClr val="tx1"/>
                          </a:solidFill>
                          <a:effectLst/>
                          <a:latin typeface="Arial" pitchFamily="34" charset="0"/>
                          <a:cs typeface="Arial" pitchFamily="34" charset="0"/>
                        </a:rPr>
                        <a:t/>
                      </a:r>
                      <a:br>
                        <a:rPr kumimoji="0" lang="en-US" altLang="en-US" sz="2000" b="0" i="0" u="none" strike="noStrike" cap="none" normalizeH="0" baseline="0" smtClean="0">
                          <a:ln>
                            <a:noFill/>
                          </a:ln>
                          <a:solidFill>
                            <a:schemeClr val="tx1"/>
                          </a:solidFill>
                          <a:effectLst/>
                          <a:latin typeface="Arial" pitchFamily="34" charset="0"/>
                          <a:cs typeface="Arial" pitchFamily="34" charset="0"/>
                        </a:rPr>
                      </a:br>
                      <a:r>
                        <a:rPr kumimoji="0" lang="en-US" altLang="en-US" sz="2000" b="0" i="0" u="none" strike="noStrike" cap="none" normalizeH="0" baseline="0" smtClean="0">
                          <a:ln>
                            <a:noFill/>
                          </a:ln>
                          <a:solidFill>
                            <a:schemeClr val="tx1"/>
                          </a:solidFill>
                          <a:effectLst/>
                          <a:latin typeface="verdana,arial,serif"/>
                          <a:cs typeface="Arial" pitchFamily="34" charset="0"/>
                        </a:rPr>
                        <a:t>CLIMATE PREDICTION CENTER/NCEP/NWS</a:t>
                      </a:r>
                      <a:br>
                        <a:rPr kumimoji="0" lang="en-US" altLang="en-US" sz="2000" b="0" i="0" u="none" strike="noStrike" cap="none" normalizeH="0" baseline="0" smtClean="0">
                          <a:ln>
                            <a:noFill/>
                          </a:ln>
                          <a:solidFill>
                            <a:schemeClr val="tx1"/>
                          </a:solidFill>
                          <a:effectLst/>
                          <a:latin typeface="verdana,arial,serif"/>
                          <a:cs typeface="Arial" pitchFamily="34" charset="0"/>
                        </a:rPr>
                      </a:br>
                      <a:r>
                        <a:rPr kumimoji="0" lang="en-US" altLang="en-US" sz="2000" b="0" i="0" u="none" strike="noStrike" cap="none" normalizeH="0" baseline="0" smtClean="0">
                          <a:ln>
                            <a:noFill/>
                          </a:ln>
                          <a:solidFill>
                            <a:schemeClr val="tx1"/>
                          </a:solidFill>
                          <a:effectLst/>
                          <a:latin typeface="verdana,arial,serif"/>
                          <a:cs typeface="Arial" pitchFamily="34" charset="0"/>
                        </a:rPr>
                        <a:t>and the International Research Institute for Climate and Society</a:t>
                      </a: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FF0000"/>
                          </a:solidFill>
                          <a:effectLst/>
                          <a:latin typeface="verdana,arial,serif"/>
                          <a:cs typeface="Arial" pitchFamily="34" charset="0"/>
                        </a:rPr>
                        <a:t>14 August  2017</a:t>
                      </a:r>
                      <a:endParaRPr kumimoji="0" lang="en-US" altLang="en-US" sz="2000" b="1" i="0" u="sng"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762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ENSO Alert System Status: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FF"/>
                          </a:solidFill>
                          <a:effectLst/>
                          <a:latin typeface="verdana,arial,serif"/>
                          <a:cs typeface="Arial" pitchFamily="34" charset="0"/>
                        </a:rPr>
                        <a:t>NOT ACTIVE , ENSO-Neutral conditions are present</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2573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eaLnBrk="1" hangingPunct="1">
                        <a:spcBef>
                          <a:spcPct val="50000"/>
                        </a:spcBef>
                        <a:buClrTx/>
                        <a:buSzTx/>
                        <a:buFont typeface="Wingdings 2" pitchFamily="18" charset="2"/>
                        <a:buNone/>
                      </a:pPr>
                      <a:r>
                        <a:rPr kumimoji="0" lang="en-US" altLang="en-US" sz="2000" b="0" i="0" u="sng" strike="noStrike" cap="none" normalizeH="0" baseline="0" dirty="0" smtClean="0">
                          <a:ln>
                            <a:noFill/>
                          </a:ln>
                          <a:solidFill>
                            <a:schemeClr val="tx1"/>
                          </a:solidFill>
                          <a:effectLst/>
                          <a:latin typeface="verdana,arial"/>
                          <a:cs typeface="Arial" pitchFamily="34" charset="0"/>
                        </a:rPr>
                        <a:t>Synopsis:</a:t>
                      </a:r>
                      <a:r>
                        <a:rPr kumimoji="0" lang="en-US" altLang="en-US" sz="2000" b="0" i="0" u="none" strike="noStrike" cap="none" normalizeH="0" baseline="0" dirty="0" smtClean="0">
                          <a:ln>
                            <a:noFill/>
                          </a:ln>
                          <a:solidFill>
                            <a:schemeClr val="tx1"/>
                          </a:solidFill>
                          <a:effectLst/>
                          <a:latin typeface="verdana,arial"/>
                          <a:cs typeface="Arial" pitchFamily="34" charset="0"/>
                        </a:rPr>
                        <a:t> </a:t>
                      </a:r>
                      <a:r>
                        <a:rPr lang="en-US" altLang="en-US" sz="2000" b="1" dirty="0" smtClean="0">
                          <a:solidFill>
                            <a:schemeClr val="tx1"/>
                          </a:solidFill>
                          <a:latin typeface="Trebuchet MS" pitchFamily="34" charset="0"/>
                          <a:cs typeface="Arial" pitchFamily="34" charset="0"/>
                        </a:rPr>
                        <a:t>Equatorial sea surface temperatures (SSTs) are near-average across most of the Pacific Ocean.</a:t>
                      </a:r>
                    </a:p>
                    <a:p>
                      <a:pPr eaLnBrk="1" hangingPunct="1">
                        <a:spcBef>
                          <a:spcPct val="50000"/>
                        </a:spcBef>
                        <a:buClrTx/>
                        <a:buSzTx/>
                        <a:buFont typeface="Wingdings 2" pitchFamily="18" charset="2"/>
                        <a:buNone/>
                      </a:pPr>
                      <a:r>
                        <a:rPr lang="en-US" altLang="en-US" sz="2000" b="1" dirty="0" smtClean="0">
                          <a:solidFill>
                            <a:schemeClr val="tx1"/>
                          </a:solidFill>
                          <a:latin typeface="Trebuchet MS" pitchFamily="34" charset="0"/>
                        </a:rPr>
                        <a:t>ENSO-Neutral is favored (~85% chance during Jul-Sep, decreasing to ~55% during Dec-Feb) through the Northern Hemisphere winter 2017-18.</a:t>
                      </a:r>
                      <a:endParaRPr lang="en-US" altLang="en-US" sz="2000" b="1" dirty="0" smtClean="0">
                        <a:solidFill>
                          <a:schemeClr val="tx1"/>
                        </a:solidFill>
                        <a:latin typeface="Trebuchet MS"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53EABD1-E029-4830-B240-4C69B4CE6361}" type="slidenum">
              <a:rPr lang="en-US" altLang="en-US" sz="1400" smtClean="0"/>
              <a:pPr eaLnBrk="1" hangingPunct="1">
                <a:spcBef>
                  <a:spcPct val="0"/>
                </a:spcBef>
                <a:buFontTx/>
                <a:buNone/>
              </a:pPr>
              <a:t>19</a:t>
            </a:fld>
            <a:endParaRPr lang="en-US" altLang="en-US" sz="1400" smtClean="0"/>
          </a:p>
        </p:txBody>
      </p:sp>
      <p:pic>
        <p:nvPicPr>
          <p:cNvPr id="18435" name="Picture 3" descr="http://www.cpc.ncep.noaa.gov/www_images/ENSO_by_season_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ChangeArrowheads="1"/>
          </p:cNvSpPr>
          <p:nvPr/>
        </p:nvSpPr>
        <p:spPr bwMode="auto">
          <a:xfrm>
            <a:off x="28575" y="6505575"/>
            <a:ext cx="599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latin typeface="Times New Roman" pitchFamily="18" charset="0"/>
              </a:rPr>
              <a:t>http://www.cpc.ncep.noaa.gov/products/analysis_monitoring/ensostuff/ensoyears.shtml</a:t>
            </a:r>
          </a:p>
        </p:txBody>
      </p:sp>
      <p:graphicFrame>
        <p:nvGraphicFramePr>
          <p:cNvPr id="2" name="Table 1"/>
          <p:cNvGraphicFramePr>
            <a:graphicFrameLocks noGrp="1"/>
          </p:cNvGraphicFramePr>
          <p:nvPr>
            <p:extLst>
              <p:ext uri="{D42A27DB-BD31-4B8C-83A1-F6EECF244321}">
                <p14:modId xmlns:p14="http://schemas.microsoft.com/office/powerpoint/2010/main" val="1915984086"/>
              </p:ext>
            </p:extLst>
          </p:nvPr>
        </p:nvGraphicFramePr>
        <p:xfrm>
          <a:off x="914400" y="2895600"/>
          <a:ext cx="7488238" cy="2667018"/>
        </p:xfrm>
        <a:graphic>
          <a:graphicData uri="http://schemas.openxmlformats.org/drawingml/2006/table">
            <a:tbl>
              <a:tblPr/>
              <a:tblGrid>
                <a:gridCol w="576263"/>
                <a:gridCol w="576262"/>
                <a:gridCol w="576263"/>
                <a:gridCol w="574675"/>
                <a:gridCol w="576262"/>
                <a:gridCol w="576263"/>
                <a:gridCol w="576262"/>
                <a:gridCol w="576263"/>
                <a:gridCol w="576262"/>
                <a:gridCol w="574675"/>
                <a:gridCol w="576263"/>
                <a:gridCol w="576262"/>
                <a:gridCol w="576263"/>
              </a:tblGrid>
              <a:tr h="2286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verdana,arial"/>
                          <a:cs typeface="Arial" pitchFamily="34" charset="0"/>
                        </a:rPr>
                        <a:t>Year</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DJF</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JFM</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FMA</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MAM</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AMJ</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MJJ</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JJA</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JAS</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ASO</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SON</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OND</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NDJ</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2010</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0.9</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-0.9</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2011</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-0.7</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-0.8</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-0.9</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-1.0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-0.9</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2012</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-0.7</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2013</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2014</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2015</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0.7</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0.8</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1.4</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1.7</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2.0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2.2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2.3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2016</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2.2</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2.0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1.1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0.1</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verdana,arial"/>
                          <a:cs typeface="Arial" pitchFamily="34" charset="0"/>
                        </a:rPr>
                        <a:t>-0.3</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-0.6</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-0.8</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-0.8</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-0.8</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verdana,arial"/>
                          <a:cs typeface="Arial" pitchFamily="34" charset="0"/>
                        </a:rPr>
                        <a:t>-0.7</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verdana,arial"/>
                          <a:cs typeface="Arial" pitchFamily="34" charset="0"/>
                        </a:rPr>
                        <a:t>2017</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verdana,arial"/>
                          <a:cs typeface="Arial" pitchFamily="34" charset="0"/>
                        </a:rPr>
                        <a:t>-0.4</a:t>
                      </a:r>
                      <a:endParaRPr kumimoji="0" lang="en-US" altLang="en-US" sz="1400" b="1"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-0.1</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0.2</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0.4</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0.4</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0.3</a:t>
                      </a: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a:txBody>
                  <a:tcPr marL="91431" marR="91431" marT="45721" marB="45721"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ted States Drought Moni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8" y="3504886"/>
            <a:ext cx="4000967" cy="33531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nited States Drought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0"/>
            <a:ext cx="40005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7" descr="United States Drought Moni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23466"/>
            <a:ext cx="1905000" cy="147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1"/>
          <p:cNvSpPr>
            <a:spLocks noGrp="1"/>
          </p:cNvSpPr>
          <p:nvPr>
            <p:ph type="title"/>
          </p:nvPr>
        </p:nvSpPr>
        <p:spPr>
          <a:xfrm>
            <a:off x="5105400" y="0"/>
            <a:ext cx="3810000" cy="609600"/>
          </a:xfrm>
        </p:spPr>
        <p:txBody>
          <a:bodyPr/>
          <a:lstStyle/>
          <a:p>
            <a:r>
              <a:rPr lang="en-US" altLang="en-US" sz="3600" smtClean="0"/>
              <a:t>Drought Monitor </a:t>
            </a:r>
          </a:p>
        </p:txBody>
      </p:sp>
      <p:sp>
        <p:nvSpPr>
          <p:cNvPr id="3077" name="Slide Number Placeholder 3"/>
          <p:cNvSpPr>
            <a:spLocks noGrp="1"/>
          </p:cNvSpPr>
          <p:nvPr>
            <p:ph type="sldNum" sz="quarter" idx="12"/>
          </p:nvPr>
        </p:nvSpPr>
        <p:spPr>
          <a:xfrm>
            <a:off x="6934200" y="63420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D27B267-4DAF-4BA3-A8A7-3FE4EDB1567C}" type="slidenum">
              <a:rPr lang="en-US" altLang="en-US" sz="1400" smtClean="0"/>
              <a:pPr eaLnBrk="1" hangingPunct="1">
                <a:spcBef>
                  <a:spcPct val="0"/>
                </a:spcBef>
                <a:buFontTx/>
                <a:buNone/>
              </a:pPr>
              <a:t>2</a:t>
            </a:fld>
            <a:endParaRPr lang="en-US" altLang="en-US" sz="1400" smtClean="0"/>
          </a:p>
        </p:txBody>
      </p:sp>
      <p:sp>
        <p:nvSpPr>
          <p:cNvPr id="3078" name="TextBox 5"/>
          <p:cNvSpPr txBox="1">
            <a:spLocks noChangeArrowheads="1"/>
          </p:cNvSpPr>
          <p:nvPr/>
        </p:nvSpPr>
        <p:spPr bwMode="auto">
          <a:xfrm>
            <a:off x="6781800" y="3581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pic>
        <p:nvPicPr>
          <p:cNvPr id="3079" name="Picture 14" descr="United States Drought Moni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3388" y="-861060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
          <p:cNvSpPr txBox="1">
            <a:spLocks noChangeArrowheads="1"/>
          </p:cNvSpPr>
          <p:nvPr/>
        </p:nvSpPr>
        <p:spPr bwMode="auto">
          <a:xfrm>
            <a:off x="4554538" y="1730375"/>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latin typeface="Times New Roman" pitchFamily="18" charset="0"/>
              </a:rPr>
              <a:t>Previous</a:t>
            </a:r>
          </a:p>
        </p:txBody>
      </p:sp>
      <p:sp>
        <p:nvSpPr>
          <p:cNvPr id="3081" name="TextBox 17"/>
          <p:cNvSpPr txBox="1">
            <a:spLocks noChangeArrowheads="1"/>
          </p:cNvSpPr>
          <p:nvPr/>
        </p:nvSpPr>
        <p:spPr bwMode="auto">
          <a:xfrm>
            <a:off x="3962400" y="4157663"/>
            <a:ext cx="8350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Latest</a:t>
            </a:r>
          </a:p>
        </p:txBody>
      </p:sp>
      <p:pic>
        <p:nvPicPr>
          <p:cNvPr id="3082" name="Picture 13" descr="United States Drought Moni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572000"/>
            <a:ext cx="374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1"/>
          <p:cNvSpPr txBox="1">
            <a:spLocks noChangeArrowheads="1"/>
          </p:cNvSpPr>
          <p:nvPr/>
        </p:nvSpPr>
        <p:spPr bwMode="auto">
          <a:xfrm>
            <a:off x="4664075" y="3581400"/>
            <a:ext cx="44037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a:latin typeface="Times New Roman" pitchFamily="18" charset="0"/>
              </a:rPr>
              <a:t>Currently </a:t>
            </a:r>
            <a:r>
              <a:rPr lang="en-US" altLang="en-US" sz="1800" dirty="0" smtClean="0">
                <a:latin typeface="Times New Roman" pitchFamily="18" charset="0"/>
              </a:rPr>
              <a:t>a) one </a:t>
            </a:r>
            <a:r>
              <a:rPr lang="en-US" altLang="en-US" sz="1800" dirty="0">
                <a:latin typeface="Times New Roman" pitchFamily="18" charset="0"/>
              </a:rPr>
              <a:t>major Drought </a:t>
            </a:r>
            <a:r>
              <a:rPr lang="en-US" altLang="en-US" sz="1800" dirty="0" smtClean="0">
                <a:latin typeface="Times New Roman" pitchFamily="18" charset="0"/>
              </a:rPr>
              <a:t>region in the Dakotas and eastern Montana and weakly extending into NE/IA  possibly a developing one in the Pacific Northwest, a long term drought in southern CA and AZ, and pockets of isolated and small areas of minor droughts in the west. </a:t>
            </a:r>
            <a:endParaRPr lang="en-US" altLang="en-US" sz="1800" dirty="0">
              <a:latin typeface="Times New Roman" pitchFamily="18" charset="0"/>
            </a:endParaRPr>
          </a:p>
        </p:txBody>
      </p:sp>
      <p:pic>
        <p:nvPicPr>
          <p:cNvPr id="3084" name="Picture 15" descr="United States Drought Moni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1188" y="-73152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descr="United States Drought Moni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3588" y="-71628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United States Drought Monit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225" y="-11658600"/>
            <a:ext cx="20113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762000" y="1730375"/>
            <a:ext cx="19050" cy="345122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3088" name="Picture 16" descr="Current U.S. Drought Monit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42163" y="1832450"/>
            <a:ext cx="2001837" cy="167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flipV="1">
            <a:off x="1638300" y="685800"/>
            <a:ext cx="5524500" cy="990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219200" y="762000"/>
            <a:ext cx="381000" cy="3276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C526022-F0BE-4BFF-A923-CA25245AC1F9}" type="slidenum">
              <a:rPr lang="en-US" altLang="en-US" sz="1400" smtClean="0"/>
              <a:pPr eaLnBrk="1" hangingPunct="1">
                <a:spcBef>
                  <a:spcPct val="0"/>
                </a:spcBef>
                <a:buFontTx/>
                <a:buNone/>
              </a:pPr>
              <a:t>20</a:t>
            </a:fld>
            <a:endParaRPr lang="en-US" altLang="en-US" sz="1400" smtClean="0"/>
          </a:p>
        </p:txBody>
      </p:sp>
      <p:sp>
        <p:nvSpPr>
          <p:cNvPr id="19459" name="TextBox 1"/>
          <p:cNvSpPr txBox="1">
            <a:spLocks noChangeArrowheads="1"/>
          </p:cNvSpPr>
          <p:nvPr/>
        </p:nvSpPr>
        <p:spPr bwMode="auto">
          <a:xfrm>
            <a:off x="228600" y="1524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latin typeface="Times New Roman" pitchFamily="18" charset="0"/>
              </a:rPr>
              <a:t>Latest values of SST indices in the various Nino Regions.</a:t>
            </a:r>
          </a:p>
        </p:txBody>
      </p:sp>
      <p:sp>
        <p:nvSpPr>
          <p:cNvPr id="19460" name="Rectangle 1"/>
          <p:cNvSpPr>
            <a:spLocks noChangeArrowheads="1"/>
          </p:cNvSpPr>
          <p:nvPr/>
        </p:nvSpPr>
        <p:spPr bwMode="auto">
          <a:xfrm>
            <a:off x="198438" y="6069013"/>
            <a:ext cx="4572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01000"/>
              </a:lnSpc>
              <a:spcBef>
                <a:spcPct val="0"/>
              </a:spcBef>
              <a:buClr>
                <a:srgbClr val="000000"/>
              </a:buClr>
              <a:buFont typeface="Verdana" pitchFamily="34" charset="0"/>
              <a:buChar char="-"/>
            </a:pPr>
            <a:r>
              <a:rPr lang="en-US" altLang="en-US" sz="1200" b="1">
                <a:latin typeface="Verdana" pitchFamily="34" charset="0"/>
                <a:sym typeface="Verdana" pitchFamily="34" charset="0"/>
              </a:rPr>
              <a:t>SSTs  were near-average cross the central equatorial Pacific, while strong positive SSTA continued  near the S. American coast.</a:t>
            </a:r>
          </a:p>
        </p:txBody>
      </p:sp>
      <p:sp>
        <p:nvSpPr>
          <p:cNvPr id="19461" name="Rectangle 6"/>
          <p:cNvSpPr>
            <a:spLocks noChangeArrowheads="1"/>
          </p:cNvSpPr>
          <p:nvPr/>
        </p:nvSpPr>
        <p:spPr bwMode="auto">
          <a:xfrm>
            <a:off x="4564063" y="76200"/>
            <a:ext cx="4503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latin typeface="Times New Roman" pitchFamily="18" charset="0"/>
              </a:rPr>
              <a:t>Negative subsurface temperature anomalies were present from March 2016 through December 2016. Positive anomalies were present from mid-January through March 2017. Recently the anomalies have been near zero.</a:t>
            </a:r>
          </a:p>
        </p:txBody>
      </p:sp>
      <p:sp>
        <p:nvSpPr>
          <p:cNvPr id="1946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latin typeface="Times New Roman" pitchFamily="18" charset="0"/>
            </a:endParaRPr>
          </a:p>
        </p:txBody>
      </p:sp>
      <p:pic>
        <p:nvPicPr>
          <p:cNvPr id="10" name="Picture 9"/>
          <p:cNvPicPr>
            <a:picLocks/>
          </p:cNvPicPr>
          <p:nvPr/>
        </p:nvPicPr>
        <p:blipFill>
          <a:blip r:embed="rId2">
            <a:extLst>
              <a:ext uri="{28A0092B-C50C-407E-A947-70E740481C1C}">
                <a14:useLocalDpi xmlns:a14="http://schemas.microsoft.com/office/drawing/2010/main" val="0"/>
              </a:ext>
            </a:extLst>
          </a:blip>
          <a:srcRect l="7552" t="5000" r="8630" b="10834"/>
          <a:stretch>
            <a:fillRect/>
          </a:stretch>
        </p:blipFill>
        <p:spPr bwMode="auto">
          <a:xfrm>
            <a:off x="152400" y="798513"/>
            <a:ext cx="3886200" cy="518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p:cNvPicPr>
          <p:nvPr/>
        </p:nvPicPr>
        <p:blipFill>
          <a:blip r:embed="rId3">
            <a:extLst>
              <a:ext uri="{28A0092B-C50C-407E-A947-70E740481C1C}">
                <a14:useLocalDpi xmlns:a14="http://schemas.microsoft.com/office/drawing/2010/main" val="0"/>
              </a:ext>
            </a:extLst>
          </a:blip>
          <a:srcRect l="4315" t="5000" r="6471" b="58333"/>
          <a:stretch>
            <a:fillRect/>
          </a:stretch>
        </p:blipFill>
        <p:spPr bwMode="auto">
          <a:xfrm>
            <a:off x="4419600" y="1106487"/>
            <a:ext cx="461962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p:cNvPicPr>
          <p:nvPr/>
        </p:nvPicPr>
        <p:blipFill>
          <a:blip r:embed="rId4">
            <a:extLst>
              <a:ext uri="{28A0092B-C50C-407E-A947-70E740481C1C}">
                <a14:useLocalDpi xmlns:a14="http://schemas.microsoft.com/office/drawing/2010/main" val="0"/>
              </a:ext>
            </a:extLst>
          </a:blip>
          <a:srcRect l="6471" t="3000" r="1079" b="69667"/>
          <a:stretch>
            <a:fillRect/>
          </a:stretch>
        </p:blipFill>
        <p:spPr bwMode="auto">
          <a:xfrm>
            <a:off x="4419600" y="3810000"/>
            <a:ext cx="4648200" cy="2170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6BD1C32-DD72-4C3C-9C99-10BF0BD26BA6}" type="slidenum">
              <a:rPr lang="en-US" altLang="en-US" sz="1400" smtClean="0"/>
              <a:pPr eaLnBrk="1" hangingPunct="1">
                <a:spcBef>
                  <a:spcPct val="0"/>
                </a:spcBef>
                <a:buFontTx/>
                <a:buNone/>
              </a:pPr>
              <a:t>21</a:t>
            </a:fld>
            <a:endParaRPr lang="en-US" altLang="en-US" sz="1400" smtClean="0"/>
          </a:p>
        </p:txBody>
      </p:sp>
      <p:sp>
        <p:nvSpPr>
          <p:cNvPr id="20483" name="TextBox 1"/>
          <p:cNvSpPr txBox="1">
            <a:spLocks noChangeArrowheads="1"/>
          </p:cNvSpPr>
          <p:nvPr/>
        </p:nvSpPr>
        <p:spPr bwMode="auto">
          <a:xfrm>
            <a:off x="244475" y="68580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a:latin typeface="Times New Roman" pitchFamily="18" charset="0"/>
              </a:rPr>
              <a:t>Early- </a:t>
            </a:r>
            <a:r>
              <a:rPr lang="en-US" altLang="en-US" sz="1800" b="1" u="sng" dirty="0" smtClean="0">
                <a:latin typeface="Times New Roman" pitchFamily="18" charset="0"/>
              </a:rPr>
              <a:t>Aug  </a:t>
            </a:r>
            <a:r>
              <a:rPr lang="en-US" altLang="en-US" sz="1800" dirty="0">
                <a:latin typeface="Times New Roman" pitchFamily="18" charset="0"/>
              </a:rPr>
              <a:t>CPC/IRI forecast</a:t>
            </a:r>
          </a:p>
        </p:txBody>
      </p:sp>
      <p:sp>
        <p:nvSpPr>
          <p:cNvPr id="20484" name="TextBox 11"/>
          <p:cNvSpPr txBox="1">
            <a:spLocks noChangeArrowheads="1"/>
          </p:cNvSpPr>
          <p:nvPr/>
        </p:nvSpPr>
        <p:spPr bwMode="auto">
          <a:xfrm>
            <a:off x="9525" y="0"/>
            <a:ext cx="441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latin typeface="Times New Roman" pitchFamily="18" charset="0"/>
              </a:rPr>
              <a:t>ENSO Forecasts</a:t>
            </a:r>
          </a:p>
        </p:txBody>
      </p:sp>
      <p:sp>
        <p:nvSpPr>
          <p:cNvPr id="20485" name="TextBox 1"/>
          <p:cNvSpPr txBox="1">
            <a:spLocks noChangeArrowheads="1"/>
          </p:cNvSpPr>
          <p:nvPr/>
        </p:nvSpPr>
        <p:spPr bwMode="auto">
          <a:xfrm>
            <a:off x="76200" y="36576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2" pitchFamily="18" charset="2"/>
              <a:buNone/>
            </a:pPr>
            <a:r>
              <a:rPr lang="en-US" altLang="en-US" sz="1600" b="1">
                <a:latin typeface="Trebuchet MS" pitchFamily="34" charset="0"/>
              </a:rPr>
              <a:t>ENSO-neutral is slightly favored through fall/winter-2017. </a:t>
            </a:r>
          </a:p>
        </p:txBody>
      </p:sp>
      <p:sp>
        <p:nvSpPr>
          <p:cNvPr id="20489" name="TextBox 1"/>
          <p:cNvSpPr txBox="1">
            <a:spLocks noChangeArrowheads="1"/>
          </p:cNvSpPr>
          <p:nvPr/>
        </p:nvSpPr>
        <p:spPr bwMode="auto">
          <a:xfrm>
            <a:off x="4953000" y="33528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NMME - Ensemble Mean</a:t>
            </a:r>
          </a:p>
        </p:txBody>
      </p:sp>
      <p:pic>
        <p:nvPicPr>
          <p:cNvPr id="11" name="Picture 1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5995" y="1055688"/>
            <a:ext cx="4155005" cy="2601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
            <a:ext cx="4419600" cy="2933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p:cNvPicPr>
          <p:nvPr/>
        </p:nvPicPr>
        <p:blipFill>
          <a:blip r:embed="rId4">
            <a:extLst>
              <a:ext uri="{28A0092B-C50C-407E-A947-70E740481C1C}">
                <a14:useLocalDpi xmlns:a14="http://schemas.microsoft.com/office/drawing/2010/main" val="0"/>
              </a:ext>
            </a:extLst>
          </a:blip>
          <a:srcRect l="7880" t="12549" r="11514" b="10980"/>
          <a:stretch>
            <a:fillRect/>
          </a:stretch>
        </p:blipFill>
        <p:spPr bwMode="auto">
          <a:xfrm>
            <a:off x="85725" y="3766344"/>
            <a:ext cx="4105275" cy="309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www.cpc.ncep.noaa.gov/products/NMME/current/images/nino34.rescaling.ENSME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47762"/>
            <a:ext cx="4419600" cy="329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7600" y="76200"/>
            <a:ext cx="1752600" cy="1447800"/>
          </a:xfrm>
        </p:spPr>
        <p:txBody>
          <a:bodyPr/>
          <a:lstStyle/>
          <a:p>
            <a:r>
              <a:rPr lang="en-US" altLang="en-US" sz="2800" smtClean="0"/>
              <a:t> </a:t>
            </a:r>
            <a:r>
              <a:rPr lang="en-US" altLang="en-US" sz="2400" smtClean="0"/>
              <a:t>NMME     T &amp; P</a:t>
            </a:r>
            <a:br>
              <a:rPr lang="en-US" altLang="en-US" sz="2400" smtClean="0"/>
            </a:br>
            <a:r>
              <a:rPr lang="en-US" altLang="en-US" sz="2400" smtClean="0"/>
              <a:t>EnsMean forecasts</a:t>
            </a:r>
          </a:p>
        </p:txBody>
      </p:sp>
      <p:sp>
        <p:nvSpPr>
          <p:cNvPr id="21507" name="Rectangle 1"/>
          <p:cNvSpPr>
            <a:spLocks noChangeArrowheads="1"/>
          </p:cNvSpPr>
          <p:nvPr/>
        </p:nvSpPr>
        <p:spPr bwMode="auto">
          <a:xfrm>
            <a:off x="4038600" y="198120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Sep</a:t>
            </a:r>
            <a:endParaRPr lang="en-US" altLang="en-US" sz="1800" dirty="0">
              <a:latin typeface="Times New Roman" pitchFamily="18" charset="0"/>
            </a:endParaRPr>
          </a:p>
        </p:txBody>
      </p:sp>
      <p:sp>
        <p:nvSpPr>
          <p:cNvPr id="21508" name="Rectangle 2"/>
          <p:cNvSpPr>
            <a:spLocks noChangeArrowheads="1"/>
          </p:cNvSpPr>
          <p:nvPr/>
        </p:nvSpPr>
        <p:spPr bwMode="auto">
          <a:xfrm>
            <a:off x="4191000" y="365760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SON</a:t>
            </a:r>
            <a:endParaRPr lang="en-US" altLang="en-US" sz="1800" dirty="0">
              <a:latin typeface="Times New Roman" pitchFamily="18" charset="0"/>
            </a:endParaRPr>
          </a:p>
        </p:txBody>
      </p:sp>
      <p:sp>
        <p:nvSpPr>
          <p:cNvPr id="21509" name="TextBox 3"/>
          <p:cNvSpPr txBox="1">
            <a:spLocks noChangeArrowheads="1"/>
          </p:cNvSpPr>
          <p:nvPr/>
        </p:nvSpPr>
        <p:spPr bwMode="auto">
          <a:xfrm>
            <a:off x="152400" y="6273800"/>
            <a:ext cx="8963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a:latin typeface="Times New Roman" pitchFamily="18" charset="0"/>
              </a:rPr>
              <a:t>The monthly </a:t>
            </a:r>
            <a:r>
              <a:rPr lang="en-US" altLang="en-US" sz="1600" dirty="0" smtClean="0">
                <a:latin typeface="Times New Roman" pitchFamily="18" charset="0"/>
              </a:rPr>
              <a:t>(Sep) and seasonal (SON) T forecasts look different with warmth coming back. Very little </a:t>
            </a:r>
            <a:r>
              <a:rPr lang="en-US" altLang="en-US" sz="1600" dirty="0" err="1" smtClean="0">
                <a:latin typeface="Times New Roman" pitchFamily="18" charset="0"/>
              </a:rPr>
              <a:t>Precip</a:t>
            </a:r>
            <a:r>
              <a:rPr lang="en-US" altLang="en-US" sz="1600" dirty="0" smtClean="0">
                <a:latin typeface="Times New Roman" pitchFamily="18" charset="0"/>
              </a:rPr>
              <a:t> signal. – typically what we can expect in the absence of strong boundary forcing such as ENSO.  </a:t>
            </a:r>
            <a:endParaRPr lang="en-US" altLang="en-US" sz="1600" dirty="0">
              <a:latin typeface="Times New Roman" pitchFamily="18" charset="0"/>
            </a:endParaRPr>
          </a:p>
        </p:txBody>
      </p:sp>
      <p:pic>
        <p:nvPicPr>
          <p:cNvPr id="7170" name="Picture 2" descr="http://www.cpc.ncep.noaa.gov/products/NMME/prob/pac/images/prob_ensemble_tmp2m_us_lea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cpc.ncep.noaa.gov/products/NMME/prob/pac/images/prob_ensemble_prate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450" y="57149"/>
            <a:ext cx="3673475" cy="283775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cpc.ncep.noaa.gov/products/NMME/prob/pac/images/prob_ensemble_tmp2m_us_seas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248024"/>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cpc.ncep.noaa.gov/products/NMME/prob/pac/images/prob_ensemble_prate_us_seas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449" y="3276600"/>
            <a:ext cx="3648075" cy="2818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Look at the uncertainty among the diff. models’ </a:t>
            </a:r>
            <a:r>
              <a:rPr lang="en-US" sz="1800" dirty="0" err="1" smtClean="0"/>
              <a:t>fcsts</a:t>
            </a:r>
            <a:r>
              <a:rPr lang="en-US" sz="1800" dirty="0" smtClean="0"/>
              <a:t>!!!  </a:t>
            </a:r>
            <a:endParaRPr lang="en-US" sz="1800" dirty="0"/>
          </a:p>
        </p:txBody>
      </p:sp>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23</a:t>
            </a:fld>
            <a:endParaRPr lang="en-US" altLang="en-US"/>
          </a:p>
        </p:txBody>
      </p:sp>
      <p:pic>
        <p:nvPicPr>
          <p:cNvPr id="8194" name="Picture 2" descr="http://www.cpc.ncep.noaa.gov/products/NMME/current/images/th.CFSv2_ensemble_prate_us_sea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17902"/>
            <a:ext cx="4343400" cy="335889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cpc.ncep.noaa.gov/products/NMME/current/images/th.CMC2_ensemble_prate_us_seas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321" y="2971800"/>
            <a:ext cx="3941379" cy="30480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429000" y="3197351"/>
            <a:ext cx="4114800" cy="1374649"/>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046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50B5A81-06C2-4E17-9668-C6A05AF3ECCE}" type="slidenum">
              <a:rPr lang="en-US" altLang="en-US" sz="1400" smtClean="0"/>
              <a:pPr eaLnBrk="1" hangingPunct="1">
                <a:spcBef>
                  <a:spcPct val="0"/>
                </a:spcBef>
                <a:buFontTx/>
                <a:buNone/>
              </a:pPr>
              <a:t>24</a:t>
            </a:fld>
            <a:endParaRPr lang="en-US" altLang="en-US" sz="1400" smtClean="0"/>
          </a:p>
        </p:txBody>
      </p:sp>
      <p:sp>
        <p:nvSpPr>
          <p:cNvPr id="22531" name="TextBox 1"/>
          <p:cNvSpPr txBox="1">
            <a:spLocks noChangeArrowheads="1"/>
          </p:cNvSpPr>
          <p:nvPr/>
        </p:nvSpPr>
        <p:spPr bwMode="auto">
          <a:xfrm>
            <a:off x="1066800" y="612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
        <p:nvSpPr>
          <p:cNvPr id="22532" name="TextBox 1"/>
          <p:cNvSpPr txBox="1">
            <a:spLocks noChangeArrowheads="1"/>
          </p:cNvSpPr>
          <p:nvPr/>
        </p:nvSpPr>
        <p:spPr bwMode="auto">
          <a:xfrm>
            <a:off x="4191000" y="60150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sp>
        <p:nvSpPr>
          <p:cNvPr id="22533" name="TextBox 1"/>
          <p:cNvSpPr txBox="1">
            <a:spLocks noChangeArrowheads="1"/>
          </p:cNvSpPr>
          <p:nvPr/>
        </p:nvSpPr>
        <p:spPr bwMode="auto">
          <a:xfrm>
            <a:off x="4114800" y="174148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July 31st </a:t>
            </a:r>
            <a:endParaRPr lang="en-US" altLang="en-US" sz="1800" dirty="0">
              <a:latin typeface="Times New Roman" pitchFamily="18" charset="0"/>
            </a:endParaRPr>
          </a:p>
        </p:txBody>
      </p:sp>
      <p:sp>
        <p:nvSpPr>
          <p:cNvPr id="22534" name="TextBox 9"/>
          <p:cNvSpPr txBox="1">
            <a:spLocks noChangeArrowheads="1"/>
          </p:cNvSpPr>
          <p:nvPr/>
        </p:nvSpPr>
        <p:spPr bwMode="auto">
          <a:xfrm>
            <a:off x="3962400" y="452437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20</a:t>
            </a:r>
            <a:r>
              <a:rPr lang="en-US" altLang="en-US" sz="1800" baseline="30000" dirty="0" smtClean="0">
                <a:latin typeface="Times New Roman" pitchFamily="18" charset="0"/>
              </a:rPr>
              <a:t>h</a:t>
            </a:r>
            <a:r>
              <a:rPr lang="en-US" altLang="en-US" sz="1800" dirty="0" smtClean="0">
                <a:latin typeface="Times New Roman" pitchFamily="18" charset="0"/>
              </a:rPr>
              <a:t>  July</a:t>
            </a:r>
            <a:endParaRPr lang="en-US" altLang="en-US" sz="1800" dirty="0">
              <a:latin typeface="Times New Roman" pitchFamily="18" charset="0"/>
            </a:endParaRPr>
          </a:p>
        </p:txBody>
      </p:sp>
      <p:sp>
        <p:nvSpPr>
          <p:cNvPr id="16" name="Title 1"/>
          <p:cNvSpPr txBox="1">
            <a:spLocks/>
          </p:cNvSpPr>
          <p:nvPr/>
        </p:nvSpPr>
        <p:spPr>
          <a:xfrm>
            <a:off x="3429000" y="296863"/>
            <a:ext cx="6048375"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CPC’s official </a:t>
            </a:r>
            <a:br>
              <a:rPr lang="en-US" altLang="en-US" sz="2400" kern="0" dirty="0" smtClean="0"/>
            </a:br>
            <a:r>
              <a:rPr lang="en-US" altLang="en-US" sz="2400" kern="0" dirty="0" smtClean="0"/>
              <a:t>Monthly (Aug) /Seasonal(ASO)  </a:t>
            </a:r>
          </a:p>
          <a:p>
            <a:pPr>
              <a:defRPr/>
            </a:pPr>
            <a:r>
              <a:rPr lang="en-US" altLang="en-US" sz="2400" kern="0" dirty="0" smtClean="0"/>
              <a:t>Precipitation outlook</a:t>
            </a:r>
          </a:p>
        </p:txBody>
      </p:sp>
      <p:cxnSp>
        <p:nvCxnSpPr>
          <p:cNvPr id="3" name="Straight Arrow Connector 2"/>
          <p:cNvCxnSpPr/>
          <p:nvPr/>
        </p:nvCxnSpPr>
        <p:spPr>
          <a:xfrm flipH="1" flipV="1">
            <a:off x="1752600" y="2065338"/>
            <a:ext cx="152400" cy="3257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905000" y="5105400"/>
            <a:ext cx="5181600" cy="2174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18" name="Picture 2" descr="Latest 30 Day Precipitation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13" y="62948"/>
            <a:ext cx="3602288" cy="354216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test 90 Day Precipitation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90872"/>
            <a:ext cx="4006516" cy="3939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F93CBF8-CB1C-4E44-BF2A-9C0506748D69}" type="slidenum">
              <a:rPr lang="en-US" altLang="en-US" sz="1400" smtClean="0"/>
              <a:pPr eaLnBrk="1" hangingPunct="1">
                <a:spcBef>
                  <a:spcPct val="0"/>
                </a:spcBef>
                <a:buFontTx/>
                <a:buNone/>
              </a:pPr>
              <a:t>25</a:t>
            </a:fld>
            <a:endParaRPr lang="en-US" altLang="en-US" sz="1400" smtClean="0"/>
          </a:p>
        </p:txBody>
      </p:sp>
      <p:sp>
        <p:nvSpPr>
          <p:cNvPr id="5" name="Title 1"/>
          <p:cNvSpPr txBox="1">
            <a:spLocks/>
          </p:cNvSpPr>
          <p:nvPr/>
        </p:nvSpPr>
        <p:spPr>
          <a:xfrm>
            <a:off x="3429000" y="296863"/>
            <a:ext cx="6048375"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CPC’s official </a:t>
            </a:r>
            <a:br>
              <a:rPr lang="en-US" altLang="en-US" sz="2400" kern="0" dirty="0" smtClean="0"/>
            </a:br>
            <a:r>
              <a:rPr lang="en-US" altLang="en-US" sz="2400" kern="0" dirty="0" smtClean="0"/>
              <a:t>Monthly (Aug) /Seasonal(ASO)  </a:t>
            </a:r>
          </a:p>
          <a:p>
            <a:pPr>
              <a:defRPr/>
            </a:pPr>
            <a:r>
              <a:rPr lang="en-US" altLang="en-US" sz="2400" kern="0" dirty="0" smtClean="0"/>
              <a:t>Temperature outlook</a:t>
            </a:r>
          </a:p>
        </p:txBody>
      </p:sp>
      <p:sp>
        <p:nvSpPr>
          <p:cNvPr id="23556" name="TextBox 1"/>
          <p:cNvSpPr txBox="1">
            <a:spLocks noChangeArrowheads="1"/>
          </p:cNvSpPr>
          <p:nvPr/>
        </p:nvSpPr>
        <p:spPr bwMode="auto">
          <a:xfrm>
            <a:off x="4229100" y="1792288"/>
            <a:ext cx="1257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p>
          <a:p>
            <a:pPr eaLnBrk="1" hangingPunct="1">
              <a:spcBef>
                <a:spcPct val="0"/>
              </a:spcBef>
              <a:buFontTx/>
              <a:buNone/>
            </a:pPr>
            <a:r>
              <a:rPr lang="en-US" altLang="en-US" sz="1800" dirty="0" smtClean="0">
                <a:latin typeface="Times New Roman" pitchFamily="18" charset="0"/>
              </a:rPr>
              <a:t>July 31th </a:t>
            </a:r>
            <a:endParaRPr lang="en-US" altLang="en-US" sz="1800" dirty="0">
              <a:latin typeface="Times New Roman" pitchFamily="18" charset="0"/>
            </a:endParaRPr>
          </a:p>
        </p:txBody>
      </p:sp>
      <p:sp>
        <p:nvSpPr>
          <p:cNvPr id="23557" name="TextBox 9"/>
          <p:cNvSpPr txBox="1">
            <a:spLocks noChangeArrowheads="1"/>
          </p:cNvSpPr>
          <p:nvPr/>
        </p:nvSpPr>
        <p:spPr bwMode="auto">
          <a:xfrm>
            <a:off x="3581400" y="47466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20</a:t>
            </a:r>
            <a:r>
              <a:rPr lang="en-US" altLang="en-US" sz="1800" baseline="30000" dirty="0" smtClean="0">
                <a:latin typeface="Times New Roman" pitchFamily="18" charset="0"/>
              </a:rPr>
              <a:t>th</a:t>
            </a:r>
            <a:r>
              <a:rPr lang="en-US" altLang="en-US" sz="1800" dirty="0" smtClean="0">
                <a:latin typeface="Times New Roman" pitchFamily="18" charset="0"/>
              </a:rPr>
              <a:t>  July</a:t>
            </a:r>
            <a:endParaRPr lang="en-US" altLang="en-US" sz="1800" dirty="0">
              <a:latin typeface="Times New Roman" pitchFamily="18" charset="0"/>
            </a:endParaRPr>
          </a:p>
        </p:txBody>
      </p:sp>
      <p:cxnSp>
        <p:nvCxnSpPr>
          <p:cNvPr id="3" name="Straight Arrow Connector 2"/>
          <p:cNvCxnSpPr/>
          <p:nvPr/>
        </p:nvCxnSpPr>
        <p:spPr>
          <a:xfrm>
            <a:off x="1752600" y="3276600"/>
            <a:ext cx="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1" name="TextBox 3"/>
          <p:cNvSpPr txBox="1">
            <a:spLocks noChangeArrowheads="1"/>
          </p:cNvSpPr>
          <p:nvPr/>
        </p:nvSpPr>
        <p:spPr bwMode="auto">
          <a:xfrm>
            <a:off x="304800" y="4267200"/>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Relatively a good T </a:t>
            </a:r>
            <a:r>
              <a:rPr lang="en-US" altLang="en-US" sz="1800" dirty="0" err="1" smtClean="0">
                <a:latin typeface="Times New Roman" pitchFamily="18" charset="0"/>
              </a:rPr>
              <a:t>fcst</a:t>
            </a:r>
            <a:r>
              <a:rPr lang="en-US" altLang="en-US" sz="1800" dirty="0" smtClean="0">
                <a:latin typeface="Times New Roman" pitchFamily="18" charset="0"/>
              </a:rPr>
              <a:t> for August so far. </a:t>
            </a:r>
            <a:r>
              <a:rPr lang="en-US" altLang="en-US" sz="1800" dirty="0" smtClean="0">
                <a:latin typeface="Times New Roman" pitchFamily="18" charset="0"/>
                <a:sym typeface="Wingdings" panose="05000000000000000000" pitchFamily="2" charset="2"/>
              </a:rPr>
              <a:t> </a:t>
            </a:r>
            <a:endParaRPr lang="en-US" altLang="en-US" sz="1800" dirty="0">
              <a:latin typeface="Times New Roman" pitchFamily="18" charset="0"/>
            </a:endParaRPr>
          </a:p>
        </p:txBody>
      </p:sp>
      <p:pic>
        <p:nvPicPr>
          <p:cNvPr id="10242" name="Picture 2" descr="Latest 90 Day Temperature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89897"/>
            <a:ext cx="3832058" cy="376810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atest 30 Day Temperature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8" y="34303"/>
            <a:ext cx="3839782" cy="3775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gfs_namer_384_precip_pt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236" y="2745581"/>
            <a:ext cx="5472764" cy="4104573"/>
          </a:xfrm>
          <a:prstGeom prst="rect">
            <a:avLst/>
          </a:prstGeom>
          <a:noFill/>
          <a:extLst>
            <a:ext uri="{909E8E84-426E-40DD-AFC4-6F175D3DCCD1}">
              <a14:hiddenFill xmlns:a14="http://schemas.microsoft.com/office/drawing/2010/main">
                <a:solidFill>
                  <a:srgbClr val="FFFFFF"/>
                </a:solidFill>
              </a14:hiddenFill>
            </a:ext>
          </a:extLst>
        </p:spPr>
      </p:pic>
      <p:sp>
        <p:nvSpPr>
          <p:cNvPr id="24578" name="Slide Number Placeholder 1"/>
          <p:cNvSpPr>
            <a:spLocks noGrp="1"/>
          </p:cNvSpPr>
          <p:nvPr>
            <p:ph type="sldNum" sz="quarter" idx="12"/>
          </p:nvPr>
        </p:nvSpPr>
        <p:spPr>
          <a:xfrm>
            <a:off x="8229600" y="6480175"/>
            <a:ext cx="458788" cy="38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13F39C5-1A70-4791-98B0-27DA09AE0557}" type="slidenum">
              <a:rPr lang="en-US" altLang="en-US" sz="1400" smtClean="0"/>
              <a:pPr eaLnBrk="1" hangingPunct="1">
                <a:spcBef>
                  <a:spcPct val="0"/>
                </a:spcBef>
                <a:buFontTx/>
                <a:buNone/>
              </a:pPr>
              <a:t>26</a:t>
            </a:fld>
            <a:endParaRPr lang="en-US" altLang="en-US" sz="1400" smtClean="0"/>
          </a:p>
        </p:txBody>
      </p:sp>
      <p:sp>
        <p:nvSpPr>
          <p:cNvPr id="24579" name="TextBox 2"/>
          <p:cNvSpPr txBox="1">
            <a:spLocks noChangeArrowheads="1"/>
          </p:cNvSpPr>
          <p:nvPr/>
        </p:nvSpPr>
        <p:spPr bwMode="auto">
          <a:xfrm>
            <a:off x="5394325" y="93663"/>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latin typeface="Times New Roman" pitchFamily="18" charset="0"/>
              </a:rPr>
              <a:t>Next 7 days </a:t>
            </a:r>
            <a:r>
              <a:rPr lang="en-US" altLang="en-US" sz="2400" b="1">
                <a:latin typeface="Times New Roman" pitchFamily="18" charset="0"/>
              </a:rPr>
              <a:t>QPF Forecast</a:t>
            </a:r>
          </a:p>
        </p:txBody>
      </p:sp>
      <p:sp>
        <p:nvSpPr>
          <p:cNvPr id="24580" name="TextBox 3"/>
          <p:cNvSpPr txBox="1">
            <a:spLocks noChangeArrowheads="1"/>
          </p:cNvSpPr>
          <p:nvPr/>
        </p:nvSpPr>
        <p:spPr bwMode="auto">
          <a:xfrm>
            <a:off x="5105400" y="766763"/>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In the next 7 days, the Dakotas, eastern Montana (to a lesser extent) will get some relief, as well as the four-corner SW states. </a:t>
            </a:r>
          </a:p>
        </p:txBody>
      </p:sp>
      <p:sp>
        <p:nvSpPr>
          <p:cNvPr id="24581" name="TextBox 4"/>
          <p:cNvSpPr txBox="1">
            <a:spLocks noChangeArrowheads="1"/>
          </p:cNvSpPr>
          <p:nvPr/>
        </p:nvSpPr>
        <p:spPr bwMode="auto">
          <a:xfrm>
            <a:off x="1143000" y="37338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1">
                <a:latin typeface="Times New Roman" pitchFamily="18" charset="0"/>
              </a:rPr>
              <a:t>GFS Model Guidance for next 16 days</a:t>
            </a:r>
            <a:r>
              <a:rPr lang="en-US" altLang="en-US" sz="1800">
                <a:latin typeface="Times New Roman" pitchFamily="18" charset="0"/>
              </a:rPr>
              <a:t>.</a:t>
            </a:r>
          </a:p>
        </p:txBody>
      </p:sp>
      <p:sp>
        <p:nvSpPr>
          <p:cNvPr id="24582" name="TextBox 3"/>
          <p:cNvSpPr txBox="1">
            <a:spLocks noChangeArrowheads="1"/>
          </p:cNvSpPr>
          <p:nvPr/>
        </p:nvSpPr>
        <p:spPr bwMode="auto">
          <a:xfrm>
            <a:off x="0" y="4343400"/>
            <a:ext cx="3771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a:latin typeface="Times New Roman" pitchFamily="18" charset="0"/>
              </a:rPr>
              <a:t>According to the GFS, in the following two weeks (below), precip. in the Gulf/Atlantic coastal states.. </a:t>
            </a:r>
          </a:p>
          <a:p>
            <a:pPr eaLnBrk="1" hangingPunct="1">
              <a:spcBef>
                <a:spcPct val="0"/>
              </a:spcBef>
            </a:pPr>
            <a:r>
              <a:rPr lang="en-US" altLang="en-US" sz="1800">
                <a:latin typeface="Times New Roman" pitchFamily="18" charset="0"/>
              </a:rPr>
              <a:t>Reinforcement and more precip as noted in the QPF above in the northern drought area(MT/ND/SD) and in the southwest. </a:t>
            </a:r>
          </a:p>
        </p:txBody>
      </p:sp>
      <p:sp>
        <p:nvSpPr>
          <p:cNvPr id="12" name="Rectangle 11"/>
          <p:cNvSpPr/>
          <p:nvPr/>
        </p:nvSpPr>
        <p:spPr>
          <a:xfrm>
            <a:off x="5943600" y="4760913"/>
            <a:ext cx="685800" cy="533400"/>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3771900" y="2443163"/>
            <a:ext cx="495300" cy="604837"/>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1981200" y="838200"/>
            <a:ext cx="495300" cy="604838"/>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6" name="Picture 2" descr="http://www.wpc.ncep.noaa.gov/qpf/p168i.gif?15027264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938"/>
            <a:ext cx="4464050" cy="3345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27</a:t>
            </a:fld>
            <a:endParaRPr lang="en-US"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19075"/>
            <a:ext cx="85725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819400" y="0"/>
            <a:ext cx="2667000" cy="502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95600" y="0"/>
            <a:ext cx="2438400" cy="307777"/>
          </a:xfrm>
          <a:prstGeom prst="rect">
            <a:avLst/>
          </a:prstGeom>
          <a:noFill/>
        </p:spPr>
        <p:txBody>
          <a:bodyPr wrap="square" rtlCol="0">
            <a:spAutoFit/>
          </a:bodyPr>
          <a:lstStyle/>
          <a:p>
            <a:pPr algn="ctr"/>
            <a:r>
              <a:rPr lang="en-US" sz="1400" dirty="0" smtClean="0"/>
              <a:t>Rainy Season</a:t>
            </a:r>
            <a:endParaRPr lang="en-US" sz="1400" dirty="0"/>
          </a:p>
        </p:txBody>
      </p:sp>
      <p:sp>
        <p:nvSpPr>
          <p:cNvPr id="9" name="Rectangle 8"/>
          <p:cNvSpPr/>
          <p:nvPr/>
        </p:nvSpPr>
        <p:spPr>
          <a:xfrm>
            <a:off x="2819400" y="5029200"/>
            <a:ext cx="2667000" cy="1752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700337"/>
            <a:ext cx="13430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598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uthuvel.chelliah\Desktop\Drought-temporary\spi3.ensemble.L1-3.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0" y="0"/>
            <a:ext cx="25717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muthuvel.chelliah\Desktop\Drought-temporary\spi6.ensemble.L1-3.gif"/>
          <p:cNvPicPr>
            <a:picLocks noChangeAspect="1" noChangeArrowheads="1"/>
          </p:cNvPicPr>
          <p:nvPr/>
        </p:nvPicPr>
        <p:blipFill rotWithShape="1">
          <a:blip r:embed="rId3">
            <a:extLst>
              <a:ext uri="{28A0092B-C50C-407E-A947-70E740481C1C}">
                <a14:useLocalDpi xmlns:a14="http://schemas.microsoft.com/office/drawing/2010/main" val="0"/>
              </a:ext>
            </a:extLst>
          </a:blip>
          <a:srcRect r="50370"/>
          <a:stretch/>
        </p:blipFill>
        <p:spPr bwMode="auto">
          <a:xfrm>
            <a:off x="2628900" y="0"/>
            <a:ext cx="2552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A259CD3-F13A-413F-A099-6187F54864DA}" type="slidenum">
              <a:rPr lang="en-US" altLang="en-US" sz="1400" smtClean="0"/>
              <a:pPr eaLnBrk="1" hangingPunct="1">
                <a:spcBef>
                  <a:spcPct val="0"/>
                </a:spcBef>
                <a:buFontTx/>
                <a:buNone/>
              </a:pPr>
              <a:t>28</a:t>
            </a:fld>
            <a:endParaRPr lang="en-US" altLang="en-US" sz="1400" smtClean="0"/>
          </a:p>
        </p:txBody>
      </p:sp>
      <p:sp>
        <p:nvSpPr>
          <p:cNvPr id="25605" name="TextBox 2"/>
          <p:cNvSpPr txBox="1">
            <a:spLocks noChangeArrowheads="1"/>
          </p:cNvSpPr>
          <p:nvPr/>
        </p:nvSpPr>
        <p:spPr bwMode="auto">
          <a:xfrm>
            <a:off x="5410200" y="220980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NMME Ensemble Mean (6 models) </a:t>
            </a:r>
          </a:p>
          <a:p>
            <a:pPr eaLnBrk="1" hangingPunct="1">
              <a:spcBef>
                <a:spcPct val="0"/>
              </a:spcBef>
              <a:buFontTx/>
              <a:buNone/>
            </a:pPr>
            <a:r>
              <a:rPr lang="en-US" altLang="en-US" sz="1800" dirty="0">
                <a:latin typeface="Times New Roman" pitchFamily="18" charset="0"/>
              </a:rPr>
              <a:t>SPI Forecasts for MJJ</a:t>
            </a:r>
          </a:p>
          <a:p>
            <a:pPr eaLnBrk="1" hangingPunct="1">
              <a:spcBef>
                <a:spcPct val="0"/>
              </a:spcBef>
              <a:buFontTx/>
              <a:buNone/>
            </a:pPr>
            <a:r>
              <a:rPr lang="en-US" altLang="en-US" sz="1800" dirty="0">
                <a:latin typeface="Times New Roman" pitchFamily="18" charset="0"/>
              </a:rPr>
              <a:t>Left Panels:   SPI3 </a:t>
            </a:r>
          </a:p>
          <a:p>
            <a:pPr eaLnBrk="1" hangingPunct="1">
              <a:spcBef>
                <a:spcPct val="0"/>
              </a:spcBef>
              <a:buFontTx/>
              <a:buNone/>
            </a:pPr>
            <a:r>
              <a:rPr lang="en-US" altLang="en-US" sz="1800" dirty="0">
                <a:latin typeface="Times New Roman" pitchFamily="18" charset="0"/>
              </a:rPr>
              <a:t>Right Panels: SPI6</a:t>
            </a:r>
          </a:p>
        </p:txBody>
      </p:sp>
      <p:sp>
        <p:nvSpPr>
          <p:cNvPr id="25606" name="Rectangle 2"/>
          <p:cNvSpPr txBox="1">
            <a:spLocks noChangeArrowheads="1"/>
          </p:cNvSpPr>
          <p:nvPr/>
        </p:nvSpPr>
        <p:spPr bwMode="auto">
          <a:xfrm>
            <a:off x="5181600" y="0"/>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a:solidFill>
                  <a:srgbClr val="0033CC"/>
                </a:solidFill>
              </a:rPr>
              <a:t>SPI3 &amp; SPI6</a:t>
            </a:r>
          </a:p>
          <a:p>
            <a:pPr algn="ctr" eaLnBrk="1" hangingPunct="1">
              <a:spcBef>
                <a:spcPct val="0"/>
              </a:spcBef>
              <a:buFontTx/>
              <a:buNone/>
            </a:pPr>
            <a:r>
              <a:rPr lang="en-US" altLang="en-US" sz="2000" b="1" dirty="0">
                <a:solidFill>
                  <a:srgbClr val="0033CC"/>
                </a:solidFill>
              </a:rPr>
              <a:t>Forecasts from 6NMME Models</a:t>
            </a:r>
          </a:p>
          <a:p>
            <a:pPr algn="ctr" eaLnBrk="1" hangingPunct="1">
              <a:spcBef>
                <a:spcPct val="0"/>
              </a:spcBef>
              <a:buFontTx/>
              <a:buNone/>
            </a:pPr>
            <a:r>
              <a:rPr lang="en-US" altLang="en-US" sz="2000" dirty="0">
                <a:solidFill>
                  <a:srgbClr val="0033CC"/>
                </a:solidFill>
              </a:rPr>
              <a:t>(uses obs. P up to past month(Jan), and forecast months’ P from NMME models)</a:t>
            </a:r>
          </a:p>
          <a:p>
            <a:pPr eaLnBrk="1" hangingPunct="1">
              <a:spcBef>
                <a:spcPct val="0"/>
              </a:spcBef>
              <a:buFontTx/>
              <a:buNone/>
            </a:pPr>
            <a:r>
              <a:rPr lang="en-US" altLang="en-US" sz="2000" dirty="0">
                <a:solidFill>
                  <a:srgbClr val="0033CC"/>
                </a:solidFill>
              </a:rPr>
              <a:t/>
            </a:r>
            <a:br>
              <a:rPr lang="en-US" altLang="en-US" sz="2000" dirty="0">
                <a:solidFill>
                  <a:srgbClr val="0033CC"/>
                </a:solidFill>
              </a:rPr>
            </a:br>
            <a:endParaRPr lang="en-US" altLang="en-US" sz="4400" dirty="0">
              <a:solidFill>
                <a:srgbClr val="0033CC"/>
              </a:solidFill>
            </a:endParaRPr>
          </a:p>
        </p:txBody>
      </p:sp>
      <p:sp>
        <p:nvSpPr>
          <p:cNvPr id="25607" name="TextBox 3"/>
          <p:cNvSpPr txBox="1">
            <a:spLocks noChangeArrowheads="1"/>
          </p:cNvSpPr>
          <p:nvPr/>
        </p:nvSpPr>
        <p:spPr bwMode="auto">
          <a:xfrm>
            <a:off x="76200" y="111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33CC"/>
                </a:solidFill>
                <a:latin typeface="Times New Roman" pitchFamily="18" charset="0"/>
              </a:rPr>
              <a:t>SPI3</a:t>
            </a:r>
            <a:endParaRPr lang="en-US" altLang="en-US" sz="1800">
              <a:latin typeface="Times New Roman" pitchFamily="18" charset="0"/>
            </a:endParaRPr>
          </a:p>
        </p:txBody>
      </p:sp>
      <p:sp>
        <p:nvSpPr>
          <p:cNvPr id="25608" name="TextBox 4"/>
          <p:cNvSpPr txBox="1">
            <a:spLocks noChangeArrowheads="1"/>
          </p:cNvSpPr>
          <p:nvPr/>
        </p:nvSpPr>
        <p:spPr bwMode="auto">
          <a:xfrm>
            <a:off x="2743200" y="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solidFill>
                  <a:srgbClr val="0033CC"/>
                </a:solidFill>
                <a:latin typeface="Times New Roman" pitchFamily="18" charset="0"/>
              </a:rPr>
              <a:t>SPI6</a:t>
            </a:r>
            <a:endParaRPr lang="en-US" altLang="en-US" sz="1800">
              <a:latin typeface="Times New Roman" pitchFamily="18" charset="0"/>
            </a:endParaRPr>
          </a:p>
        </p:txBody>
      </p:sp>
      <p:sp>
        <p:nvSpPr>
          <p:cNvPr id="25609" name="TextBox 6"/>
          <p:cNvSpPr txBox="1">
            <a:spLocks noChangeArrowheads="1"/>
          </p:cNvSpPr>
          <p:nvPr/>
        </p:nvSpPr>
        <p:spPr bwMode="auto">
          <a:xfrm>
            <a:off x="5181600" y="3505200"/>
            <a:ext cx="3886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a:latin typeface="Times New Roman" pitchFamily="18" charset="0"/>
              </a:rPr>
              <a:t>In general, SPI3 can be somewhat more trusted than SPI6, to the extent the NMME models have any skill at all in the 1-3 months.</a:t>
            </a:r>
          </a:p>
          <a:p>
            <a:pPr eaLnBrk="1" hangingPunct="1">
              <a:spcBef>
                <a:spcPct val="0"/>
              </a:spcBef>
            </a:pPr>
            <a:endParaRPr lang="en-US" altLang="en-US" sz="1800" dirty="0">
              <a:latin typeface="Times New Roman" pitchFamily="18" charset="0"/>
              <a:sym typeface="Wingdings" pitchFamily="2" charset="2"/>
            </a:endParaRPr>
          </a:p>
          <a:p>
            <a:pPr eaLnBrk="1" hangingPunct="1">
              <a:spcBef>
                <a:spcPct val="0"/>
              </a:spcBef>
            </a:pPr>
            <a:r>
              <a:rPr lang="en-US" altLang="en-US" sz="1800" dirty="0">
                <a:latin typeface="Times New Roman" pitchFamily="18" charset="0"/>
                <a:sym typeface="Wingdings" pitchFamily="2" charset="2"/>
              </a:rPr>
              <a:t>Having said that, the northern (Plains) MT/ND/SD drought, will </a:t>
            </a:r>
            <a:r>
              <a:rPr lang="en-US" altLang="en-US" sz="1800" dirty="0" smtClean="0">
                <a:latin typeface="Times New Roman" pitchFamily="18" charset="0"/>
                <a:sym typeface="Wingdings" pitchFamily="2" charset="2"/>
              </a:rPr>
              <a:t>likely improve in </a:t>
            </a:r>
            <a:r>
              <a:rPr lang="en-US" altLang="en-US" sz="1800" dirty="0">
                <a:latin typeface="Times New Roman" pitchFamily="18" charset="0"/>
                <a:sym typeface="Wingdings" pitchFamily="2" charset="2"/>
              </a:rPr>
              <a:t>the short term </a:t>
            </a:r>
            <a:r>
              <a:rPr lang="en-US" altLang="en-US" sz="1800" dirty="0" smtClean="0">
                <a:latin typeface="Times New Roman" pitchFamily="18" charset="0"/>
                <a:sym typeface="Wingdings" pitchFamily="2" charset="2"/>
              </a:rPr>
              <a:t>(with the expected rain in the next 1-2 weeks) </a:t>
            </a:r>
            <a:r>
              <a:rPr lang="en-US" altLang="en-US" sz="1800" dirty="0">
                <a:latin typeface="Times New Roman" pitchFamily="18" charset="0"/>
                <a:sym typeface="Wingdings" pitchFamily="2" charset="2"/>
              </a:rPr>
              <a:t>but  getting better after </a:t>
            </a:r>
            <a:r>
              <a:rPr lang="en-US" altLang="en-US" sz="1800" dirty="0" smtClean="0">
                <a:latin typeface="Times New Roman" pitchFamily="18" charset="0"/>
                <a:sym typeface="Wingdings" pitchFamily="2" charset="2"/>
              </a:rPr>
              <a:t>that, according to these models.</a:t>
            </a:r>
            <a:endParaRPr lang="en-US" altLang="en-US" sz="1800" dirty="0">
              <a:latin typeface="Times New Roman" pitchFamily="18" charset="0"/>
              <a:sym typeface="Wingdings" pitchFamily="2" charset="2"/>
            </a:endParaRPr>
          </a:p>
        </p:txBody>
      </p:sp>
      <p:cxnSp>
        <p:nvCxnSpPr>
          <p:cNvPr id="3" name="Straight Arrow Connector 2"/>
          <p:cNvCxnSpPr/>
          <p:nvPr/>
        </p:nvCxnSpPr>
        <p:spPr>
          <a:xfrm>
            <a:off x="838200" y="762000"/>
            <a:ext cx="228600" cy="4495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824913"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63DD565-F21E-4232-94DA-E1AE99298D7E}" type="slidenum">
              <a:rPr lang="en-US" altLang="en-US" sz="1400" smtClean="0"/>
              <a:pPr eaLnBrk="1" hangingPunct="1">
                <a:spcBef>
                  <a:spcPct val="0"/>
                </a:spcBef>
                <a:buFontTx/>
                <a:buNone/>
              </a:pPr>
              <a:t>29</a:t>
            </a:fld>
            <a:endParaRPr lang="en-US" altLang="en-US" sz="1400" smtClean="0"/>
          </a:p>
        </p:txBody>
      </p:sp>
      <p:sp>
        <p:nvSpPr>
          <p:cNvPr id="26628" name="Rectangle 3"/>
          <p:cNvSpPr>
            <a:spLocks noChangeArrowheads="1"/>
          </p:cNvSpPr>
          <p:nvPr/>
        </p:nvSpPr>
        <p:spPr bwMode="auto">
          <a:xfrm>
            <a:off x="228600" y="0"/>
            <a:ext cx="8915400" cy="1046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400" dirty="0">
                <a:solidFill>
                  <a:srgbClr val="7FB444"/>
                </a:solidFill>
                <a:latin typeface="Times New Roman" pitchFamily="18" charset="0"/>
              </a:rPr>
              <a:t>N</a:t>
            </a:r>
            <a:r>
              <a:rPr lang="en-US" altLang="en-US" sz="1400" dirty="0">
                <a:solidFill>
                  <a:srgbClr val="000000"/>
                </a:solidFill>
                <a:latin typeface="Times New Roman" pitchFamily="18" charset="0"/>
              </a:rPr>
              <a:t>LDAS </a:t>
            </a:r>
            <a:r>
              <a:rPr lang="en-US" altLang="en-US" sz="1400" dirty="0">
                <a:solidFill>
                  <a:srgbClr val="7FB444"/>
                </a:solidFill>
                <a:latin typeface="Times New Roman" pitchFamily="18" charset="0"/>
              </a:rPr>
              <a:t>D</a:t>
            </a:r>
            <a:r>
              <a:rPr lang="en-US" altLang="en-US" sz="1400" dirty="0">
                <a:solidFill>
                  <a:srgbClr val="000000"/>
                </a:solidFill>
                <a:latin typeface="Times New Roman" pitchFamily="18" charset="0"/>
              </a:rPr>
              <a:t>rought </a:t>
            </a:r>
            <a:r>
              <a:rPr lang="en-US" altLang="en-US" sz="1400" dirty="0">
                <a:solidFill>
                  <a:srgbClr val="7FB444"/>
                </a:solidFill>
                <a:latin typeface="Times New Roman" pitchFamily="18" charset="0"/>
              </a:rPr>
              <a:t>F</a:t>
            </a:r>
            <a:r>
              <a:rPr lang="en-US" altLang="en-US" sz="1400" dirty="0">
                <a:solidFill>
                  <a:srgbClr val="000000"/>
                </a:solidFill>
                <a:latin typeface="Times New Roman" pitchFamily="18" charset="0"/>
              </a:rPr>
              <a:t>orecast </a:t>
            </a:r>
            <a:r>
              <a:rPr lang="en-US" altLang="en-US" sz="1400" dirty="0">
                <a:solidFill>
                  <a:srgbClr val="7FB444"/>
                </a:solidFill>
                <a:latin typeface="Times New Roman" pitchFamily="18" charset="0"/>
              </a:rPr>
              <a:t>A</a:t>
            </a:r>
            <a:r>
              <a:rPr lang="en-US" altLang="en-US" sz="1400" dirty="0">
                <a:solidFill>
                  <a:srgbClr val="000000"/>
                </a:solidFill>
                <a:latin typeface="Times New Roman" pitchFamily="18" charset="0"/>
              </a:rPr>
              <a:t>nalysis</a:t>
            </a:r>
          </a:p>
          <a:p>
            <a:pPr>
              <a:spcBef>
                <a:spcPct val="0"/>
              </a:spcBef>
              <a:buFontTx/>
              <a:buNone/>
            </a:pPr>
            <a:r>
              <a:rPr lang="en-US" altLang="en-US" sz="1400" dirty="0">
                <a:solidFill>
                  <a:srgbClr val="FF0000"/>
                </a:solidFill>
                <a:latin typeface="Times New Roman" pitchFamily="18" charset="0"/>
              </a:rPr>
              <a:t>The system developed by Princeton University and University of Washington was transitioned to NCEP/EMC as the experimental forecast system.</a:t>
            </a:r>
            <a:endParaRPr lang="en-US" altLang="en-US" sz="600" dirty="0">
              <a:solidFill>
                <a:srgbClr val="000000"/>
              </a:solidFill>
              <a:latin typeface="Times New Roman" pitchFamily="18" charset="0"/>
            </a:endParaRPr>
          </a:p>
          <a:p>
            <a:pPr algn="ctr">
              <a:spcBef>
                <a:spcPct val="0"/>
              </a:spcBef>
              <a:buFontTx/>
              <a:buNone/>
            </a:pPr>
            <a:r>
              <a:rPr lang="en-US" altLang="en-US" sz="2000" dirty="0">
                <a:solidFill>
                  <a:srgbClr val="0101DF"/>
                </a:solidFill>
                <a:latin typeface="Times New Roman" pitchFamily="18" charset="0"/>
              </a:rPr>
              <a:t>Forecast using </a:t>
            </a:r>
            <a:r>
              <a:rPr lang="en-US" altLang="en-US" sz="2000" dirty="0" smtClean="0">
                <a:solidFill>
                  <a:srgbClr val="0101DF"/>
                </a:solidFill>
                <a:latin typeface="Times New Roman" pitchFamily="18" charset="0"/>
              </a:rPr>
              <a:t>201708 </a:t>
            </a:r>
            <a:r>
              <a:rPr lang="en-US" altLang="en-US" sz="2000" dirty="0">
                <a:solidFill>
                  <a:srgbClr val="0101DF"/>
                </a:solidFill>
                <a:latin typeface="Times New Roman" pitchFamily="18" charset="0"/>
              </a:rPr>
              <a:t>Initial Condition- Soil Moisture Percentile forecast </a:t>
            </a:r>
            <a:endParaRPr lang="en-US" altLang="en-US" sz="600" dirty="0">
              <a:solidFill>
                <a:srgbClr val="000000"/>
              </a:solidFill>
              <a:latin typeface="Times New Roman" pitchFamily="18" charset="0"/>
            </a:endParaRPr>
          </a:p>
        </p:txBody>
      </p:sp>
      <p:cxnSp>
        <p:nvCxnSpPr>
          <p:cNvPr id="9" name="Straight Arrow Connector 8"/>
          <p:cNvCxnSpPr/>
          <p:nvPr/>
        </p:nvCxnSpPr>
        <p:spPr>
          <a:xfrm flipH="1">
            <a:off x="2133600" y="1905000"/>
            <a:ext cx="76200" cy="3276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00200" y="1676400"/>
            <a:ext cx="838200" cy="29527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1800" smtClean="0">
              <a:solidFill>
                <a:srgbClr val="FFFFFF"/>
              </a:solidFill>
              <a:cs typeface="Arial" pitchFamily="34" charset="0"/>
            </a:endParaRPr>
          </a:p>
        </p:txBody>
      </p:sp>
      <p:sp>
        <p:nvSpPr>
          <p:cNvPr id="26635" name="TextBox 1"/>
          <p:cNvSpPr txBox="1">
            <a:spLocks noChangeArrowheads="1"/>
          </p:cNvSpPr>
          <p:nvPr/>
        </p:nvSpPr>
        <p:spPr bwMode="auto">
          <a:xfrm>
            <a:off x="228600" y="6219825"/>
            <a:ext cx="8786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General improvement in SM conditions over the next couple of months is forecast by </a:t>
            </a:r>
          </a:p>
          <a:p>
            <a:pPr eaLnBrk="1" hangingPunct="1">
              <a:spcBef>
                <a:spcPct val="0"/>
              </a:spcBef>
              <a:buFontTx/>
              <a:buNone/>
            </a:pPr>
            <a:r>
              <a:rPr lang="en-US" altLang="en-US" sz="1800">
                <a:latin typeface="Times New Roman" pitchFamily="18" charset="0"/>
              </a:rPr>
              <a:t>NCEP’s NLDAS models. </a:t>
            </a:r>
          </a:p>
        </p:txBody>
      </p:sp>
      <p:cxnSp>
        <p:nvCxnSpPr>
          <p:cNvPr id="15" name="Straight Arrow Connector 14"/>
          <p:cNvCxnSpPr/>
          <p:nvPr/>
        </p:nvCxnSpPr>
        <p:spPr>
          <a:xfrm>
            <a:off x="4953000" y="1828800"/>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43800" y="1828800"/>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0"/>
            <a:ext cx="8229600" cy="533400"/>
          </a:xfrm>
        </p:spPr>
        <p:txBody>
          <a:bodyPr/>
          <a:lstStyle/>
          <a:p>
            <a:r>
              <a:rPr lang="en-US" altLang="en-US" sz="3200" smtClean="0"/>
              <a:t>(Prev) Monthly/Seasonal outlook</a:t>
            </a:r>
          </a:p>
        </p:txBody>
      </p:sp>
      <p:sp>
        <p:nvSpPr>
          <p:cNvPr id="4099" name="Slide Number Placeholder 3"/>
          <p:cNvSpPr>
            <a:spLocks noGrp="1"/>
          </p:cNvSpPr>
          <p:nvPr>
            <p:ph type="sldNum" sz="quarter" idx="12"/>
          </p:nvPr>
        </p:nvSpPr>
        <p:spPr>
          <a:xfrm>
            <a:off x="8821738" y="6361113"/>
            <a:ext cx="32226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A769D63-4577-4144-9136-6021AF00BF6F}" type="slidenum">
              <a:rPr lang="en-US" altLang="en-US" sz="1400" smtClean="0"/>
              <a:pPr eaLnBrk="1" hangingPunct="1">
                <a:spcBef>
                  <a:spcPct val="0"/>
                </a:spcBef>
                <a:buFontTx/>
                <a:buNone/>
              </a:pPr>
              <a:t>3</a:t>
            </a:fld>
            <a:endParaRPr lang="en-US" altLang="en-US" sz="1400" smtClean="0"/>
          </a:p>
        </p:txBody>
      </p:sp>
      <p:sp>
        <p:nvSpPr>
          <p:cNvPr id="4100" name="TextBox 2"/>
          <p:cNvSpPr txBox="1">
            <a:spLocks noChangeArrowheads="1"/>
          </p:cNvSpPr>
          <p:nvPr/>
        </p:nvSpPr>
        <p:spPr bwMode="auto">
          <a:xfrm>
            <a:off x="4594225" y="1203325"/>
            <a:ext cx="1806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Seasonal outlook </a:t>
            </a:r>
          </a:p>
          <a:p>
            <a:pPr eaLnBrk="1" hangingPunct="1">
              <a:spcBef>
                <a:spcPct val="0"/>
              </a:spcBef>
              <a:buFontTx/>
              <a:buNone/>
            </a:pPr>
            <a:r>
              <a:rPr lang="en-US" altLang="en-US" sz="1800" dirty="0">
                <a:latin typeface="Times New Roman" pitchFamily="18" charset="0"/>
              </a:rPr>
              <a:t>issued 7</a:t>
            </a:r>
            <a:r>
              <a:rPr lang="en-US" altLang="en-US" sz="1800" dirty="0" smtClean="0">
                <a:latin typeface="Times New Roman" pitchFamily="18" charset="0"/>
              </a:rPr>
              <a:t>/20/17</a:t>
            </a:r>
            <a:endParaRPr lang="en-US" altLang="en-US" sz="1800" dirty="0">
              <a:latin typeface="Times New Roman" pitchFamily="18" charset="0"/>
            </a:endParaRPr>
          </a:p>
        </p:txBody>
      </p:sp>
      <p:sp>
        <p:nvSpPr>
          <p:cNvPr id="4101" name="TextBox 9"/>
          <p:cNvSpPr txBox="1">
            <a:spLocks noChangeArrowheads="1"/>
          </p:cNvSpPr>
          <p:nvPr/>
        </p:nvSpPr>
        <p:spPr bwMode="auto">
          <a:xfrm>
            <a:off x="7286625" y="2743200"/>
            <a:ext cx="177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Monthly outlook </a:t>
            </a: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7/31/17</a:t>
            </a:r>
            <a:endParaRPr lang="en-US" altLang="en-US" sz="1800" dirty="0">
              <a:latin typeface="Times New Roman" pitchFamily="18" charset="0"/>
            </a:endParaRPr>
          </a:p>
        </p:txBody>
      </p:sp>
      <p:sp>
        <p:nvSpPr>
          <p:cNvPr id="3" name="Oval 2"/>
          <p:cNvSpPr/>
          <p:nvPr/>
        </p:nvSpPr>
        <p:spPr>
          <a:xfrm rot="18585465">
            <a:off x="6215856" y="4725194"/>
            <a:ext cx="981075" cy="465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1800" smtClean="0">
              <a:solidFill>
                <a:srgbClr val="FFFFFF"/>
              </a:solidFill>
              <a:cs typeface="Arial" pitchFamily="34" charset="0"/>
            </a:endParaRPr>
          </a:p>
        </p:txBody>
      </p:sp>
      <p:sp>
        <p:nvSpPr>
          <p:cNvPr id="17" name="Oval 16"/>
          <p:cNvSpPr/>
          <p:nvPr/>
        </p:nvSpPr>
        <p:spPr>
          <a:xfrm rot="18811137">
            <a:off x="6813550" y="4575175"/>
            <a:ext cx="1717675" cy="403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1800" smtClean="0">
              <a:solidFill>
                <a:srgbClr val="FFFFFF"/>
              </a:solidFill>
              <a:cs typeface="Arial" pitchFamily="34" charset="0"/>
            </a:endParaRPr>
          </a:p>
        </p:txBody>
      </p:sp>
      <p:sp>
        <p:nvSpPr>
          <p:cNvPr id="4104" name="TextBox 1"/>
          <p:cNvSpPr txBox="1">
            <a:spLocks noChangeArrowheads="1"/>
          </p:cNvSpPr>
          <p:nvPr/>
        </p:nvSpPr>
        <p:spPr bwMode="auto">
          <a:xfrm>
            <a:off x="457200" y="4432300"/>
            <a:ext cx="396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smtClean="0">
                <a:latin typeface="Times New Roman" pitchFamily="18" charset="0"/>
              </a:rPr>
              <a:t>The 1000 </a:t>
            </a:r>
            <a:r>
              <a:rPr lang="en-US" altLang="en-US" sz="1800" dirty="0" err="1" smtClean="0">
                <a:latin typeface="Times New Roman" pitchFamily="18" charset="0"/>
              </a:rPr>
              <a:t>lb</a:t>
            </a:r>
            <a:r>
              <a:rPr lang="en-US" altLang="en-US" sz="1800" dirty="0" smtClean="0">
                <a:latin typeface="Times New Roman" pitchFamily="18" charset="0"/>
              </a:rPr>
              <a:t> …… in the room is the Northern Plains drought. What is going to happen to this? What do the various models say? </a:t>
            </a:r>
            <a:endParaRPr lang="en-US" altLang="en-US" sz="1800" dirty="0">
              <a:latin typeface="Times New Roman" pitchFamily="18" charset="0"/>
            </a:endParaRPr>
          </a:p>
        </p:txBody>
      </p:sp>
      <p:pic>
        <p:nvPicPr>
          <p:cNvPr id="2050" name="Picture 2" descr="United States Monthly Drought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3342264"/>
            <a:ext cx="4549775" cy="35157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ted States Seasonal Drought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9017"/>
            <a:ext cx="4594225" cy="3550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1"/>
          <p:cNvSpPr>
            <a:spLocks noGrp="1"/>
          </p:cNvSpPr>
          <p:nvPr>
            <p:ph type="sldNum" sz="quarter" idx="12"/>
          </p:nvPr>
        </p:nvSpPr>
        <p:spPr>
          <a:xfrm>
            <a:off x="6553200" y="63246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2C4035D-9F99-458E-AF84-329270F2B5D1}" type="slidenum">
              <a:rPr lang="en-US" altLang="en-US" sz="1400" smtClean="0"/>
              <a:pPr eaLnBrk="1" hangingPunct="1">
                <a:spcBef>
                  <a:spcPct val="0"/>
                </a:spcBef>
                <a:buFontTx/>
                <a:buNone/>
              </a:pPr>
              <a:t>30</a:t>
            </a:fld>
            <a:endParaRPr lang="en-US" altLang="en-US" sz="1400" smtClean="0"/>
          </a:p>
        </p:txBody>
      </p:sp>
      <p:sp>
        <p:nvSpPr>
          <p:cNvPr id="27652" name="TextBox 2"/>
          <p:cNvSpPr txBox="1">
            <a:spLocks noChangeArrowheads="1"/>
          </p:cNvSpPr>
          <p:nvPr/>
        </p:nvSpPr>
        <p:spPr bwMode="auto">
          <a:xfrm>
            <a:off x="76200" y="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Hydrological Monitoring and Seasonal Forecasting @ MSU (Michigan State </a:t>
            </a:r>
            <a:r>
              <a:rPr lang="en-US" altLang="en-US" sz="1800" b="1" dirty="0" smtClean="0">
                <a:latin typeface="Times New Roman" pitchFamily="18" charset="0"/>
              </a:rPr>
              <a:t>University ) NLDAS model</a:t>
            </a:r>
            <a:endParaRPr lang="en-US" altLang="en-US" sz="1800" dirty="0">
              <a:latin typeface="Times New Roman" pitchFamily="18" charset="0"/>
            </a:endParaRPr>
          </a:p>
        </p:txBody>
      </p:sp>
      <p:sp>
        <p:nvSpPr>
          <p:cNvPr id="27653" name="TextBox 3"/>
          <p:cNvSpPr txBox="1">
            <a:spLocks noChangeArrowheads="1"/>
          </p:cNvSpPr>
          <p:nvPr/>
        </p:nvSpPr>
        <p:spPr bwMode="auto">
          <a:xfrm>
            <a:off x="6953250" y="1009650"/>
            <a:ext cx="219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Monthly Soil Moisture Percentile Prediction issued on </a:t>
            </a:r>
            <a:r>
              <a:rPr lang="en-US" altLang="en-US" sz="1800" b="1" dirty="0" smtClean="0">
                <a:latin typeface="Times New Roman" pitchFamily="18" charset="0"/>
              </a:rPr>
              <a:t>201708</a:t>
            </a:r>
            <a:endParaRPr lang="en-US" altLang="en-US" sz="1800" b="1" dirty="0">
              <a:latin typeface="Times New Roman" pitchFamily="18" charset="0"/>
            </a:endParaRPr>
          </a:p>
        </p:txBody>
      </p:sp>
      <p:sp>
        <p:nvSpPr>
          <p:cNvPr id="27654" name="TextBox 9"/>
          <p:cNvSpPr txBox="1">
            <a:spLocks noChangeArrowheads="1"/>
          </p:cNvSpPr>
          <p:nvPr/>
        </p:nvSpPr>
        <p:spPr bwMode="auto">
          <a:xfrm>
            <a:off x="7015163" y="3482975"/>
            <a:ext cx="1762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The inter quartile range suggest </a:t>
            </a:r>
            <a:r>
              <a:rPr lang="en-US" altLang="en-US" sz="1800" u="sng">
                <a:latin typeface="Times New Roman" pitchFamily="18" charset="0"/>
              </a:rPr>
              <a:t>greater uncertainty </a:t>
            </a:r>
            <a:r>
              <a:rPr lang="en-US" altLang="en-US" sz="1800">
                <a:latin typeface="Times New Roman" pitchFamily="18" charset="0"/>
              </a:rPr>
              <a:t>about the forecast in these shaded regions.</a:t>
            </a:r>
          </a:p>
        </p:txBody>
      </p:sp>
      <p:sp>
        <p:nvSpPr>
          <p:cNvPr id="25607" name="TextBox 12"/>
          <p:cNvSpPr txBox="1">
            <a:spLocks noChangeArrowheads="1"/>
          </p:cNvSpPr>
          <p:nvPr/>
        </p:nvSpPr>
        <p:spPr bwMode="auto">
          <a:xfrm>
            <a:off x="76200" y="1446212"/>
            <a:ext cx="1828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defRPr/>
            </a:pPr>
            <a:r>
              <a:rPr lang="en-US" altLang="en-US" sz="1800" dirty="0" smtClean="0">
                <a:latin typeface="Times New Roman" pitchFamily="18" charset="0"/>
              </a:rPr>
              <a:t>N/S Dakota &amp; Vicinity:</a:t>
            </a:r>
          </a:p>
          <a:p>
            <a:pPr marL="0" indent="0" eaLnBrk="1" hangingPunct="1">
              <a:spcBef>
                <a:spcPct val="0"/>
              </a:spcBef>
              <a:buFontTx/>
              <a:buNone/>
              <a:defRPr/>
            </a:pPr>
            <a:r>
              <a:rPr lang="en-US" altLang="en-US" sz="1800" dirty="0" smtClean="0">
                <a:latin typeface="Times New Roman" pitchFamily="18" charset="0"/>
              </a:rPr>
              <a:t>Drought likely to get better in the next couple of months, season, but uncertainty exists. </a:t>
            </a:r>
          </a:p>
        </p:txBody>
      </p:sp>
      <p:cxnSp>
        <p:nvCxnSpPr>
          <p:cNvPr id="5" name="Straight Arrow Connector 4"/>
          <p:cNvCxnSpPr/>
          <p:nvPr/>
        </p:nvCxnSpPr>
        <p:spPr>
          <a:xfrm>
            <a:off x="3276600" y="1447800"/>
            <a:ext cx="76200" cy="3657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434"/>
          <a:stretch/>
        </p:blipFill>
        <p:spPr bwMode="auto">
          <a:xfrm>
            <a:off x="2667000" y="1171575"/>
            <a:ext cx="4303596"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1181100"/>
            <a:ext cx="752475"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621268"/>
            <a:ext cx="6400800" cy="369332"/>
          </a:xfrm>
          <a:prstGeom prst="rect">
            <a:avLst/>
          </a:prstGeom>
        </p:spPr>
        <p:txBody>
          <a:bodyPr wrap="square">
            <a:spAutoFit/>
          </a:bodyPr>
          <a:lstStyle/>
          <a:p>
            <a:r>
              <a:rPr lang="en-US" dirty="0"/>
              <a:t>http://drought.geo.msu.edu/research/forecast/smi.monthly.php</a:t>
            </a:r>
          </a:p>
        </p:txBody>
      </p:sp>
      <p:cxnSp>
        <p:nvCxnSpPr>
          <p:cNvPr id="12" name="Straight Arrow Connector 11"/>
          <p:cNvCxnSpPr/>
          <p:nvPr/>
        </p:nvCxnSpPr>
        <p:spPr>
          <a:xfrm>
            <a:off x="3657600" y="1919287"/>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xfrm>
            <a:off x="8686800" y="65500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E99104-E9CA-448A-9438-257E986D4F07}" type="slidenum">
              <a:rPr lang="en-US" altLang="en-US" sz="1400" smtClean="0"/>
              <a:pPr eaLnBrk="1" hangingPunct="1">
                <a:spcBef>
                  <a:spcPct val="0"/>
                </a:spcBef>
                <a:buFontTx/>
                <a:buNone/>
              </a:pPr>
              <a:t>31</a:t>
            </a:fld>
            <a:endParaRPr lang="en-US" altLang="en-US" sz="1400" smtClean="0"/>
          </a:p>
        </p:txBody>
      </p:sp>
      <p:sp>
        <p:nvSpPr>
          <p:cNvPr id="28675" name="TextBox 2"/>
          <p:cNvSpPr txBox="1">
            <a:spLocks noChangeArrowheads="1"/>
          </p:cNvSpPr>
          <p:nvPr/>
        </p:nvSpPr>
        <p:spPr bwMode="auto">
          <a:xfrm>
            <a:off x="4240213" y="76200"/>
            <a:ext cx="490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Times New Roman" pitchFamily="18" charset="0"/>
              </a:rPr>
              <a:t>NASA GEOS5 Forecasts  -  </a:t>
            </a:r>
            <a:r>
              <a:rPr lang="en-US" altLang="en-US" sz="1800" b="1" dirty="0" smtClean="0">
                <a:latin typeface="Times New Roman" pitchFamily="18" charset="0"/>
              </a:rPr>
              <a:t>Aug/Sep/Oct </a:t>
            </a:r>
            <a:r>
              <a:rPr lang="en-US" altLang="en-US" sz="1800" b="1" dirty="0">
                <a:latin typeface="Times New Roman" pitchFamily="18" charset="0"/>
              </a:rPr>
              <a:t>2017</a:t>
            </a:r>
          </a:p>
        </p:txBody>
      </p:sp>
      <p:sp>
        <p:nvSpPr>
          <p:cNvPr id="28676" name="TextBox 3"/>
          <p:cNvSpPr txBox="1">
            <a:spLocks noChangeArrowheads="1"/>
          </p:cNvSpPr>
          <p:nvPr/>
        </p:nvSpPr>
        <p:spPr bwMode="auto">
          <a:xfrm>
            <a:off x="4191000" y="1001713"/>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Precip</a:t>
            </a:r>
          </a:p>
        </p:txBody>
      </p:sp>
      <p:sp>
        <p:nvSpPr>
          <p:cNvPr id="28677" name="TextBox 4"/>
          <p:cNvSpPr txBox="1">
            <a:spLocks noChangeArrowheads="1"/>
          </p:cNvSpPr>
          <p:nvPr/>
        </p:nvSpPr>
        <p:spPr bwMode="auto">
          <a:xfrm>
            <a:off x="5638800" y="2862263"/>
            <a:ext cx="2895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Soil Moisture Percentile </a:t>
            </a:r>
          </a:p>
        </p:txBody>
      </p:sp>
      <p:sp>
        <p:nvSpPr>
          <p:cNvPr id="28678" name="TextBox 1"/>
          <p:cNvSpPr txBox="1">
            <a:spLocks noChangeArrowheads="1"/>
          </p:cNvSpPr>
          <p:nvPr/>
        </p:nvSpPr>
        <p:spPr bwMode="auto">
          <a:xfrm>
            <a:off x="4965700" y="625475"/>
            <a:ext cx="41783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smtClean="0">
                <a:latin typeface="Times New Roman" pitchFamily="18" charset="0"/>
              </a:rPr>
              <a:t>Generally less rain is forecast in the drought regions, central plains, and in south – leading to very dry soil moisture conditions in Texas in October ?????? – opposite of other models’ forecast…!! </a:t>
            </a:r>
            <a:endParaRPr lang="en-US" altLang="en-US" sz="1800" dirty="0">
              <a:latin typeface="Times New Roman" pitchFamily="18" charset="0"/>
            </a:endParaRPr>
          </a:p>
        </p:txBody>
      </p:sp>
      <p:sp>
        <p:nvSpPr>
          <p:cNvPr id="2" name="Oval 1"/>
          <p:cNvSpPr/>
          <p:nvPr/>
        </p:nvSpPr>
        <p:spPr>
          <a:xfrm>
            <a:off x="2695575" y="1600200"/>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733675" y="3233738"/>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695575" y="4848225"/>
            <a:ext cx="3905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286375" y="3657600"/>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811338" y="3962400"/>
            <a:ext cx="474662"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4965700" y="4648200"/>
            <a:ext cx="6731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4191000" cy="620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890" y="3176838"/>
            <a:ext cx="4492795" cy="330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905000" y="5038725"/>
            <a:ext cx="5867400" cy="676275"/>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33800" y="5029200"/>
            <a:ext cx="844550" cy="584775"/>
          </a:xfrm>
          <a:prstGeom prst="rect">
            <a:avLst/>
          </a:prstGeom>
          <a:noFill/>
        </p:spPr>
        <p:txBody>
          <a:bodyPr wrap="square" rtlCol="0">
            <a:spAutoFit/>
          </a:bodyPr>
          <a:lstStyle/>
          <a:p>
            <a:r>
              <a:rPr lang="en-US" sz="3200" dirty="0" smtClean="0"/>
              <a:t>???</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81400" y="0"/>
            <a:ext cx="2057400" cy="533400"/>
          </a:xfrm>
        </p:spPr>
        <p:txBody>
          <a:bodyPr/>
          <a:lstStyle/>
          <a:p>
            <a:pPr eaLnBrk="1" hangingPunct="1"/>
            <a:r>
              <a:rPr lang="en-US" altLang="en-US" sz="3200" dirty="0" smtClean="0"/>
              <a:t>Summary</a:t>
            </a:r>
          </a:p>
        </p:txBody>
      </p:sp>
      <p:sp>
        <p:nvSpPr>
          <p:cNvPr id="26627" name="Rectangle 3"/>
          <p:cNvSpPr>
            <a:spLocks noGrp="1" noChangeArrowheads="1"/>
          </p:cNvSpPr>
          <p:nvPr>
            <p:ph idx="1"/>
          </p:nvPr>
        </p:nvSpPr>
        <p:spPr>
          <a:xfrm>
            <a:off x="0" y="457200"/>
            <a:ext cx="9110663" cy="6400800"/>
          </a:xfrm>
        </p:spPr>
        <p:txBody>
          <a:bodyPr/>
          <a:lstStyle/>
          <a:p>
            <a:pPr marL="346075" indent="-346075" eaLnBrk="1" hangingPunct="1">
              <a:lnSpc>
                <a:spcPct val="80000"/>
              </a:lnSpc>
              <a:spcBef>
                <a:spcPts val="475"/>
              </a:spcBef>
              <a:buFontTx/>
              <a:buNone/>
              <a:defRPr/>
            </a:pPr>
            <a:r>
              <a:rPr lang="en-US" altLang="en-US" sz="1800" b="1" dirty="0" smtClean="0">
                <a:solidFill>
                  <a:srgbClr val="FF0000"/>
                </a:solidFill>
              </a:rPr>
              <a:t>Current ENSO status and forecast.</a:t>
            </a:r>
          </a:p>
          <a:p>
            <a:pPr eaLnBrk="1" hangingPunct="1">
              <a:spcBef>
                <a:spcPct val="50000"/>
              </a:spcBef>
            </a:pPr>
            <a:r>
              <a:rPr lang="en-US" altLang="en-US" sz="1600" dirty="0" smtClean="0">
                <a:latin typeface="verdana,arial"/>
                <a:cs typeface="Arial" pitchFamily="34" charset="0"/>
              </a:rPr>
              <a:t>ENSO status – NOT ACTIVE</a:t>
            </a:r>
            <a:r>
              <a:rPr lang="en-US" altLang="en-US" sz="1800" dirty="0" smtClean="0">
                <a:cs typeface="Arial" pitchFamily="34" charset="0"/>
              </a:rPr>
              <a:t>. </a:t>
            </a:r>
            <a:r>
              <a:rPr lang="en-US" altLang="en-US" sz="1800" dirty="0">
                <a:cs typeface="Arial" pitchFamily="34" charset="0"/>
              </a:rPr>
              <a:t>Equatorial sea surface temperatures (SSTs) are near-average across most of the Pacific Ocean</a:t>
            </a:r>
            <a:r>
              <a:rPr lang="en-US" altLang="en-US" sz="1800" dirty="0" smtClean="0">
                <a:cs typeface="Arial" pitchFamily="34" charset="0"/>
              </a:rPr>
              <a:t>. </a:t>
            </a:r>
            <a:r>
              <a:rPr lang="en-US" altLang="en-US" sz="1800" dirty="0" smtClean="0"/>
              <a:t>ENSO-Neutral </a:t>
            </a:r>
            <a:r>
              <a:rPr lang="en-US" altLang="en-US" sz="1800" dirty="0"/>
              <a:t>is favored (~85% chance during Jul-Sep, decreasing to ~55% during Dec-Feb) through the Northern Hemisphere winter 2017-18</a:t>
            </a:r>
            <a:r>
              <a:rPr lang="en-US" altLang="en-US" sz="1800" dirty="0" smtClean="0"/>
              <a:t>.</a:t>
            </a:r>
            <a:endParaRPr lang="en-US" altLang="en-US" sz="1600" dirty="0" smtClean="0">
              <a:latin typeface="verdana,arial"/>
              <a:cs typeface="Arial" pitchFamily="34" charset="0"/>
            </a:endParaRPr>
          </a:p>
          <a:p>
            <a:pPr eaLnBrk="1" hangingPunct="1">
              <a:spcBef>
                <a:spcPct val="50000"/>
              </a:spcBef>
              <a:buFont typeface="Wingdings 2" pitchFamily="18" charset="2"/>
              <a:buNone/>
              <a:defRPr/>
            </a:pPr>
            <a:r>
              <a:rPr lang="en-US" altLang="en-US" sz="1800" b="1" dirty="0" smtClean="0">
                <a:solidFill>
                  <a:srgbClr val="FF0000"/>
                </a:solidFill>
              </a:rPr>
              <a:t>Current Drought conditions:</a:t>
            </a:r>
            <a:endParaRPr lang="en-US" altLang="en-US" sz="1800" dirty="0" smtClean="0"/>
          </a:p>
          <a:p>
            <a:pPr lvl="1" eaLnBrk="1" hangingPunct="1">
              <a:lnSpc>
                <a:spcPct val="80000"/>
              </a:lnSpc>
              <a:spcBef>
                <a:spcPts val="475"/>
              </a:spcBef>
              <a:buFont typeface="Arial" pitchFamily="34" charset="0"/>
              <a:buChar char="•"/>
              <a:defRPr/>
            </a:pPr>
            <a:r>
              <a:rPr lang="en-US" altLang="en-US" sz="1800" dirty="0" smtClean="0"/>
              <a:t>The drought that has emerged quickly and recently since June across N/S Dakotas, eastern Montana</a:t>
            </a:r>
            <a:r>
              <a:rPr lang="en-US" altLang="en-US" sz="1800" dirty="0"/>
              <a:t> </a:t>
            </a:r>
            <a:r>
              <a:rPr lang="en-US" altLang="en-US" sz="1800" dirty="0" smtClean="0"/>
              <a:t>continues. But recent August rains in that region has contained further intensification of the drought in that region. But this northern drought is beginning to extend in to parts of NE/IA. </a:t>
            </a:r>
            <a:endParaRPr lang="en-US" altLang="en-US" sz="1800" dirty="0"/>
          </a:p>
          <a:p>
            <a:pPr lvl="1" eaLnBrk="1" hangingPunct="1">
              <a:lnSpc>
                <a:spcPct val="80000"/>
              </a:lnSpc>
              <a:spcBef>
                <a:spcPts val="475"/>
              </a:spcBef>
              <a:buFont typeface="Arial" pitchFamily="34" charset="0"/>
              <a:buChar char="•"/>
              <a:defRPr/>
            </a:pPr>
            <a:r>
              <a:rPr lang="en-US" altLang="en-US" sz="1800" dirty="0" smtClean="0"/>
              <a:t>The dryness that has developed recently in the Pacific northwest and western Montana is of some concern, thus possibly signaling the short term drought development in those regions. </a:t>
            </a:r>
          </a:p>
          <a:p>
            <a:pPr lvl="1" eaLnBrk="1" hangingPunct="1">
              <a:lnSpc>
                <a:spcPct val="80000"/>
              </a:lnSpc>
              <a:spcBef>
                <a:spcPts val="475"/>
              </a:spcBef>
              <a:buFont typeface="Arial" pitchFamily="34" charset="0"/>
              <a:buChar char="•"/>
              <a:defRPr/>
            </a:pPr>
            <a:r>
              <a:rPr lang="en-US" altLang="en-US" sz="1800" dirty="0"/>
              <a:t>S</a:t>
            </a:r>
            <a:r>
              <a:rPr lang="en-US" altLang="en-US" sz="1800" dirty="0" smtClean="0"/>
              <a:t>ome </a:t>
            </a:r>
            <a:r>
              <a:rPr lang="en-US" altLang="en-US" sz="1800" dirty="0" err="1" smtClean="0"/>
              <a:t>precip</a:t>
            </a:r>
            <a:r>
              <a:rPr lang="en-US" altLang="en-US" sz="1800" dirty="0" smtClean="0"/>
              <a:t> deficit is developing in the Northeast, and stream flows are weak.</a:t>
            </a:r>
          </a:p>
          <a:p>
            <a:pPr marL="346075" indent="-346075" eaLnBrk="1" hangingPunct="1">
              <a:lnSpc>
                <a:spcPct val="80000"/>
              </a:lnSpc>
              <a:spcBef>
                <a:spcPts val="475"/>
              </a:spcBef>
              <a:buFontTx/>
              <a:buNone/>
              <a:defRPr/>
            </a:pPr>
            <a:r>
              <a:rPr lang="en-US" altLang="en-US" sz="1800" b="1" dirty="0" smtClean="0">
                <a:solidFill>
                  <a:srgbClr val="FF0000"/>
                </a:solidFill>
              </a:rPr>
              <a:t>Prediction:</a:t>
            </a:r>
          </a:p>
          <a:p>
            <a:pPr lvl="1" eaLnBrk="1" hangingPunct="1">
              <a:lnSpc>
                <a:spcPct val="80000"/>
              </a:lnSpc>
              <a:spcBef>
                <a:spcPts val="475"/>
              </a:spcBef>
              <a:buFont typeface="Arial" pitchFamily="34" charset="0"/>
              <a:buChar char="•"/>
              <a:defRPr/>
            </a:pPr>
            <a:r>
              <a:rPr lang="en-US" altLang="en-US" sz="1800" dirty="0" smtClean="0"/>
              <a:t>Since the boundary (ENSO/SST) forcing is none, dynamical model forecasts of </a:t>
            </a:r>
            <a:r>
              <a:rPr lang="en-US" altLang="en-US" sz="1800" dirty="0" err="1" smtClean="0"/>
              <a:t>precip</a:t>
            </a:r>
            <a:r>
              <a:rPr lang="en-US" altLang="en-US" sz="1800" dirty="0" smtClean="0"/>
              <a:t> do not have much signal in them, and are of not much help.</a:t>
            </a:r>
          </a:p>
          <a:p>
            <a:pPr lvl="1" eaLnBrk="1" hangingPunct="1">
              <a:lnSpc>
                <a:spcPct val="80000"/>
              </a:lnSpc>
              <a:spcBef>
                <a:spcPts val="475"/>
              </a:spcBef>
              <a:buFont typeface="Arial" pitchFamily="34" charset="0"/>
              <a:buChar char="•"/>
              <a:defRPr/>
            </a:pPr>
            <a:r>
              <a:rPr lang="en-US" altLang="en-US" sz="1800" dirty="0" smtClean="0"/>
              <a:t>However, most NLDAS models, which make use of available model/official forecast </a:t>
            </a:r>
            <a:r>
              <a:rPr lang="en-US" altLang="en-US" sz="1800" dirty="0" err="1"/>
              <a:t>p</a:t>
            </a:r>
            <a:r>
              <a:rPr lang="en-US" altLang="en-US" sz="1800" smtClean="0"/>
              <a:t>recip</a:t>
            </a:r>
            <a:r>
              <a:rPr lang="en-US" altLang="en-US" sz="1800" dirty="0" smtClean="0"/>
              <a:t> as forcing, is suggesting improvement of drought conditions in the northern Plains, while uncertainty about these remains.</a:t>
            </a:r>
          </a:p>
          <a:p>
            <a:pPr lvl="1" eaLnBrk="1" hangingPunct="1">
              <a:lnSpc>
                <a:spcPct val="80000"/>
              </a:lnSpc>
              <a:spcBef>
                <a:spcPts val="475"/>
              </a:spcBef>
              <a:buFont typeface="Arial" pitchFamily="34" charset="0"/>
              <a:buChar char="•"/>
              <a:defRPr/>
            </a:pPr>
            <a:r>
              <a:rPr lang="en-US" altLang="en-US" sz="1800" dirty="0" smtClean="0"/>
              <a:t>The short/long term drought in southern CA/AZ will likely continue, but with the recent monsoon rains, at least the AZ part of the drought  may improve.</a:t>
            </a:r>
          </a:p>
          <a:p>
            <a:pPr lvl="1" eaLnBrk="1" hangingPunct="1">
              <a:lnSpc>
                <a:spcPct val="80000"/>
              </a:lnSpc>
              <a:spcBef>
                <a:spcPts val="475"/>
              </a:spcBef>
              <a:buFont typeface="Arial" pitchFamily="34" charset="0"/>
              <a:buChar char="•"/>
              <a:defRPr/>
            </a:pPr>
            <a:r>
              <a:rPr lang="en-US" altLang="en-US" sz="1800" dirty="0" smtClean="0"/>
              <a:t>With short term rainfall deficits, stream flows are developing weakness in the far northeast and have to be monitored with caution.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http://www.cpc.ncep.noaa.gov/products/Precip_Monitoring/Figures/NAMS/p.180day.fig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012825"/>
            <a:ext cx="38766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descr="http://www.cpc.ncep.noaa.gov/products/Precip_Monitoring/Figures/NAMS/p.90day.fig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1019175"/>
            <a:ext cx="4033837"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2" descr="http://www.cpc.ncep.noaa.gov/products/Precip_Monitoring/Figures/NAMS/p.30day.fig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3984625"/>
            <a:ext cx="38766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0" descr="http://www.cpc.ncep.noaa.gov/products/Precip_Monitoring/Figures/NAMS/p.7day.fig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5363" y="3886200"/>
            <a:ext cx="403383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itle 4"/>
          <p:cNvSpPr>
            <a:spLocks noGrp="1"/>
          </p:cNvSpPr>
          <p:nvPr>
            <p:ph type="title"/>
          </p:nvPr>
        </p:nvSpPr>
        <p:spPr>
          <a:xfrm>
            <a:off x="457200" y="-9525"/>
            <a:ext cx="8229600" cy="923925"/>
          </a:xfrm>
        </p:spPr>
        <p:txBody>
          <a:bodyPr>
            <a:spAutoFit/>
          </a:bodyPr>
          <a:lstStyle/>
          <a:p>
            <a:r>
              <a:rPr lang="en-US" altLang="en-US" sz="1800" b="1" dirty="0" smtClean="0"/>
              <a:t>Recent Precipitation Anomalies</a:t>
            </a:r>
            <a:br>
              <a:rPr lang="en-US" altLang="en-US" sz="1800" b="1" dirty="0" smtClean="0"/>
            </a:br>
            <a:r>
              <a:rPr lang="en-US" altLang="en-US" sz="1800" b="1" u="sng" dirty="0" smtClean="0"/>
              <a:t>6 months, 3 months, 1 month and 7days</a:t>
            </a:r>
            <a:r>
              <a:rPr lang="en-US" altLang="en-US" sz="1800" b="1" dirty="0" smtClean="0"/>
              <a:t/>
            </a:r>
            <a:br>
              <a:rPr lang="en-US" altLang="en-US" sz="1800" b="1" dirty="0" smtClean="0"/>
            </a:br>
            <a:r>
              <a:rPr lang="en-US" altLang="en-US" sz="1800" b="1" dirty="0" smtClean="0"/>
              <a:t>-These maps pretty much tell the story behind the current/recent drought </a:t>
            </a:r>
          </a:p>
        </p:txBody>
      </p:sp>
      <p:sp>
        <p:nvSpPr>
          <p:cNvPr id="5127" name="Slide Number Placeholder 3"/>
          <p:cNvSpPr>
            <a:spLocks noGrp="1"/>
          </p:cNvSpPr>
          <p:nvPr>
            <p:ph type="sldNum" sz="quarter" idx="12"/>
          </p:nvPr>
        </p:nvSpPr>
        <p:spPr>
          <a:xfrm>
            <a:off x="8763000" y="638175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D6AE68F-2926-43AD-B310-BA643597F465}" type="slidenum">
              <a:rPr lang="en-US" altLang="en-US" sz="1400" smtClean="0"/>
              <a:pPr eaLnBrk="1" hangingPunct="1">
                <a:spcBef>
                  <a:spcPct val="0"/>
                </a:spcBef>
                <a:buFontTx/>
                <a:buNone/>
              </a:pPr>
              <a:t>4</a:t>
            </a:fld>
            <a:endParaRPr lang="en-US" altLang="en-US" sz="1400" smtClean="0"/>
          </a:p>
        </p:txBody>
      </p:sp>
      <p:cxnSp>
        <p:nvCxnSpPr>
          <p:cNvPr id="3" name="Straight Arrow Connector 2"/>
          <p:cNvCxnSpPr/>
          <p:nvPr/>
        </p:nvCxnSpPr>
        <p:spPr>
          <a:xfrm>
            <a:off x="2971800" y="6858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3400" y="685800"/>
            <a:ext cx="1371600" cy="333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0" name="TextBox 10"/>
          <p:cNvSpPr txBox="1">
            <a:spLocks noChangeArrowheads="1"/>
          </p:cNvSpPr>
          <p:nvPr/>
        </p:nvSpPr>
        <p:spPr bwMode="auto">
          <a:xfrm>
            <a:off x="533400" y="3048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6 mon</a:t>
            </a:r>
          </a:p>
        </p:txBody>
      </p:sp>
      <p:sp>
        <p:nvSpPr>
          <p:cNvPr id="5131" name="TextBox 22"/>
          <p:cNvSpPr txBox="1">
            <a:spLocks noChangeArrowheads="1"/>
          </p:cNvSpPr>
          <p:nvPr/>
        </p:nvSpPr>
        <p:spPr bwMode="auto">
          <a:xfrm>
            <a:off x="5029200" y="301625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3 mon</a:t>
            </a:r>
          </a:p>
        </p:txBody>
      </p:sp>
      <p:sp>
        <p:nvSpPr>
          <p:cNvPr id="5132" name="TextBox 23"/>
          <p:cNvSpPr txBox="1">
            <a:spLocks noChangeArrowheads="1"/>
          </p:cNvSpPr>
          <p:nvPr/>
        </p:nvSpPr>
        <p:spPr bwMode="auto">
          <a:xfrm>
            <a:off x="304800" y="5943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1 mon</a:t>
            </a:r>
          </a:p>
        </p:txBody>
      </p:sp>
      <p:sp>
        <p:nvSpPr>
          <p:cNvPr id="5133" name="TextBox 24"/>
          <p:cNvSpPr txBox="1">
            <a:spLocks noChangeArrowheads="1"/>
          </p:cNvSpPr>
          <p:nvPr/>
        </p:nvSpPr>
        <p:spPr bwMode="auto">
          <a:xfrm>
            <a:off x="5029200" y="59547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7 dy</a:t>
            </a:r>
          </a:p>
        </p:txBody>
      </p:sp>
      <p:sp>
        <p:nvSpPr>
          <p:cNvPr id="5" name="Rectangle 4"/>
          <p:cNvSpPr/>
          <p:nvPr/>
        </p:nvSpPr>
        <p:spPr>
          <a:xfrm>
            <a:off x="1524000" y="14478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524000" y="44958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6172200" y="14478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6822281" y="152400"/>
            <a:ext cx="2245519" cy="369332"/>
          </a:xfrm>
          <a:prstGeom prst="rect">
            <a:avLst/>
          </a:prstGeom>
          <a:noFill/>
        </p:spPr>
        <p:txBody>
          <a:bodyPr wrap="square" rtlCol="0">
            <a:spAutoFit/>
          </a:bodyPr>
          <a:lstStyle/>
          <a:p>
            <a:r>
              <a:rPr lang="en-US" b="1" dirty="0" smtClean="0">
                <a:solidFill>
                  <a:srgbClr val="FF0000"/>
                </a:solidFill>
              </a:rPr>
              <a:t>----- LAST MONTH</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cpc.ncep.noaa.gov/products/Precip_Monitoring/Figures/NAMS/p.7day.fig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32" y="3848099"/>
            <a:ext cx="3997043" cy="2962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pc.ncep.noaa.gov/products/Precip_Monitoring/Figures/NAMS/p.30day.fig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3933825"/>
            <a:ext cx="3842815"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pc.ncep.noaa.gov/products/Precip_Monitoring/Figures/NAMS/p.90day.fig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633" y="914399"/>
            <a:ext cx="3997042"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pc.ncep.noaa.gov/products/Precip_Monitoring/Figures/NAMS/p.180day.fig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6" y="917880"/>
            <a:ext cx="3876674" cy="2873069"/>
          </a:xfrm>
          <a:prstGeom prst="rect">
            <a:avLst/>
          </a:prstGeom>
          <a:noFill/>
          <a:extLst>
            <a:ext uri="{909E8E84-426E-40DD-AFC4-6F175D3DCCD1}">
              <a14:hiddenFill xmlns:a14="http://schemas.microsoft.com/office/drawing/2010/main">
                <a:solidFill>
                  <a:srgbClr val="FFFFFF"/>
                </a:solidFill>
              </a14:hiddenFill>
            </a:ext>
          </a:extLst>
        </p:spPr>
      </p:pic>
      <p:sp>
        <p:nvSpPr>
          <p:cNvPr id="5126" name="Title 4"/>
          <p:cNvSpPr>
            <a:spLocks noGrp="1"/>
          </p:cNvSpPr>
          <p:nvPr>
            <p:ph type="title"/>
          </p:nvPr>
        </p:nvSpPr>
        <p:spPr>
          <a:xfrm>
            <a:off x="457200" y="-9525"/>
            <a:ext cx="8229600" cy="923925"/>
          </a:xfrm>
        </p:spPr>
        <p:txBody>
          <a:bodyPr>
            <a:spAutoFit/>
          </a:bodyPr>
          <a:lstStyle/>
          <a:p>
            <a:r>
              <a:rPr lang="en-US" altLang="en-US" sz="1800" b="1" dirty="0" smtClean="0"/>
              <a:t>Recent Precipitation Anomalies</a:t>
            </a:r>
            <a:br>
              <a:rPr lang="en-US" altLang="en-US" sz="1800" b="1" dirty="0" smtClean="0"/>
            </a:br>
            <a:r>
              <a:rPr lang="en-US" altLang="en-US" sz="1800" b="1" u="sng" dirty="0" smtClean="0"/>
              <a:t>6 months, 3 months, 1 month and 7days</a:t>
            </a:r>
            <a:r>
              <a:rPr lang="en-US" altLang="en-US" sz="1800" b="1" dirty="0" smtClean="0"/>
              <a:t/>
            </a:r>
            <a:br>
              <a:rPr lang="en-US" altLang="en-US" sz="1800" b="1" dirty="0" smtClean="0"/>
            </a:br>
            <a:r>
              <a:rPr lang="en-US" altLang="en-US" sz="1800" b="1" dirty="0" smtClean="0"/>
              <a:t>-These maps pretty much tell the story behind the current/recent drought </a:t>
            </a:r>
          </a:p>
        </p:txBody>
      </p:sp>
      <p:sp>
        <p:nvSpPr>
          <p:cNvPr id="5127" name="Slide Number Placeholder 3"/>
          <p:cNvSpPr>
            <a:spLocks noGrp="1"/>
          </p:cNvSpPr>
          <p:nvPr>
            <p:ph type="sldNum" sz="quarter" idx="12"/>
          </p:nvPr>
        </p:nvSpPr>
        <p:spPr>
          <a:xfrm>
            <a:off x="8763000" y="638175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D6AE68F-2926-43AD-B310-BA643597F465}" type="slidenum">
              <a:rPr lang="en-US" altLang="en-US" sz="1400" smtClean="0"/>
              <a:pPr eaLnBrk="1" hangingPunct="1">
                <a:spcBef>
                  <a:spcPct val="0"/>
                </a:spcBef>
                <a:buFontTx/>
                <a:buNone/>
              </a:pPr>
              <a:t>5</a:t>
            </a:fld>
            <a:endParaRPr lang="en-US" altLang="en-US" sz="1400" smtClean="0"/>
          </a:p>
        </p:txBody>
      </p:sp>
      <p:cxnSp>
        <p:nvCxnSpPr>
          <p:cNvPr id="3" name="Straight Arrow Connector 2"/>
          <p:cNvCxnSpPr/>
          <p:nvPr/>
        </p:nvCxnSpPr>
        <p:spPr>
          <a:xfrm>
            <a:off x="2971800" y="6858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3400" y="685800"/>
            <a:ext cx="1371600" cy="333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0" name="TextBox 10"/>
          <p:cNvSpPr txBox="1">
            <a:spLocks noChangeArrowheads="1"/>
          </p:cNvSpPr>
          <p:nvPr/>
        </p:nvSpPr>
        <p:spPr bwMode="auto">
          <a:xfrm>
            <a:off x="533400" y="3048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6 mon</a:t>
            </a:r>
          </a:p>
        </p:txBody>
      </p:sp>
      <p:sp>
        <p:nvSpPr>
          <p:cNvPr id="5131" name="TextBox 22"/>
          <p:cNvSpPr txBox="1">
            <a:spLocks noChangeArrowheads="1"/>
          </p:cNvSpPr>
          <p:nvPr/>
        </p:nvSpPr>
        <p:spPr bwMode="auto">
          <a:xfrm>
            <a:off x="5029200" y="301625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3 mon</a:t>
            </a:r>
          </a:p>
        </p:txBody>
      </p:sp>
      <p:sp>
        <p:nvSpPr>
          <p:cNvPr id="5132" name="TextBox 23"/>
          <p:cNvSpPr txBox="1">
            <a:spLocks noChangeArrowheads="1"/>
          </p:cNvSpPr>
          <p:nvPr/>
        </p:nvSpPr>
        <p:spPr bwMode="auto">
          <a:xfrm>
            <a:off x="304800" y="5943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1 mon</a:t>
            </a:r>
          </a:p>
        </p:txBody>
      </p:sp>
      <p:sp>
        <p:nvSpPr>
          <p:cNvPr id="5133" name="TextBox 24"/>
          <p:cNvSpPr txBox="1">
            <a:spLocks noChangeArrowheads="1"/>
          </p:cNvSpPr>
          <p:nvPr/>
        </p:nvSpPr>
        <p:spPr bwMode="auto">
          <a:xfrm>
            <a:off x="5029200" y="59547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7 dy</a:t>
            </a:r>
          </a:p>
        </p:txBody>
      </p:sp>
      <p:sp>
        <p:nvSpPr>
          <p:cNvPr id="5" name="Rectangle 4"/>
          <p:cNvSpPr/>
          <p:nvPr/>
        </p:nvSpPr>
        <p:spPr>
          <a:xfrm>
            <a:off x="1524000" y="13716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524000" y="4419600"/>
            <a:ext cx="500063"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6172200" y="13716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7848600" y="152400"/>
            <a:ext cx="1219200" cy="369332"/>
          </a:xfrm>
          <a:prstGeom prst="rect">
            <a:avLst/>
          </a:prstGeom>
          <a:noFill/>
        </p:spPr>
        <p:txBody>
          <a:bodyPr wrap="square" rtlCol="0">
            <a:spAutoFit/>
          </a:bodyPr>
          <a:lstStyle/>
          <a:p>
            <a:r>
              <a:rPr lang="en-US" b="1" dirty="0" smtClean="0">
                <a:solidFill>
                  <a:srgbClr val="FF0000"/>
                </a:solidFill>
              </a:rPr>
              <a:t>----- NOW</a:t>
            </a:r>
            <a:endParaRPr lang="en-US" b="1" dirty="0">
              <a:solidFill>
                <a:srgbClr val="FF0000"/>
              </a:solidFill>
            </a:endParaRPr>
          </a:p>
        </p:txBody>
      </p:sp>
      <p:sp>
        <p:nvSpPr>
          <p:cNvPr id="2" name="TextBox 1"/>
          <p:cNvSpPr txBox="1"/>
          <p:nvPr/>
        </p:nvSpPr>
        <p:spPr>
          <a:xfrm>
            <a:off x="3928540" y="3962400"/>
            <a:ext cx="904092" cy="3108543"/>
          </a:xfrm>
          <a:prstGeom prst="rect">
            <a:avLst/>
          </a:prstGeom>
          <a:noFill/>
        </p:spPr>
        <p:txBody>
          <a:bodyPr wrap="square" rtlCol="0">
            <a:spAutoFit/>
          </a:bodyPr>
          <a:lstStyle/>
          <a:p>
            <a:r>
              <a:rPr lang="en-US" sz="1400" dirty="0" smtClean="0"/>
              <a:t>Decent rains lately, but is it good enough?</a:t>
            </a:r>
          </a:p>
          <a:p>
            <a:endParaRPr lang="en-US" sz="1400" dirty="0" smtClean="0"/>
          </a:p>
          <a:p>
            <a:r>
              <a:rPr lang="en-US" sz="1400" dirty="0" smtClean="0"/>
              <a:t>Also western Montana,</a:t>
            </a:r>
          </a:p>
          <a:p>
            <a:r>
              <a:rPr lang="en-US" sz="1400" dirty="0" smtClean="0"/>
              <a:t>WA/OR deficits in last 3 months…. </a:t>
            </a:r>
            <a:endParaRPr lang="en-US" sz="1400" dirty="0"/>
          </a:p>
        </p:txBody>
      </p:sp>
      <p:cxnSp>
        <p:nvCxnSpPr>
          <p:cNvPr id="6" name="Straight Arrow Connector 5"/>
          <p:cNvCxnSpPr/>
          <p:nvPr/>
        </p:nvCxnSpPr>
        <p:spPr>
          <a:xfrm flipH="1">
            <a:off x="2007132" y="4343400"/>
            <a:ext cx="2031468" cy="228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72000" y="4495800"/>
            <a:ext cx="190500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28938" y="4343400"/>
            <a:ext cx="500063" cy="304800"/>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7848600" y="1295400"/>
            <a:ext cx="500063" cy="304800"/>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21893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6</a:t>
            </a:fld>
            <a:endParaRPr lang="en-US" altLang="en-US" sz="1400" smtClean="0"/>
          </a:p>
        </p:txBody>
      </p:sp>
      <p:sp>
        <p:nvSpPr>
          <p:cNvPr id="6147" name="Rectangle 2"/>
          <p:cNvSpPr>
            <a:spLocks noGrp="1" noChangeArrowheads="1"/>
          </p:cNvSpPr>
          <p:nvPr>
            <p:ph type="title"/>
          </p:nvPr>
        </p:nvSpPr>
        <p:spPr>
          <a:xfrm>
            <a:off x="5791200" y="152400"/>
            <a:ext cx="3200400" cy="1289050"/>
          </a:xfrm>
        </p:spPr>
        <p:txBody>
          <a:bodyPr/>
          <a:lstStyle/>
          <a:p>
            <a:pPr eaLnBrk="1" hangingPunct="1"/>
            <a:r>
              <a:rPr lang="en-US" altLang="en-US" sz="2000" smtClean="0">
                <a:solidFill>
                  <a:srgbClr val="0033CC"/>
                </a:solidFill>
              </a:rPr>
              <a:t>The Standardized Precipitation Index </a:t>
            </a:r>
            <a:r>
              <a:rPr lang="en-US" altLang="en-US" sz="3200" smtClean="0">
                <a:solidFill>
                  <a:srgbClr val="0033CC"/>
                </a:solidFill>
              </a:rPr>
              <a:t>SPI</a:t>
            </a:r>
            <a:r>
              <a:rPr lang="en-US" altLang="en-US" smtClean="0">
                <a:solidFill>
                  <a:srgbClr val="0033CC"/>
                </a:solidFill>
              </a:rPr>
              <a:t/>
            </a:r>
            <a:br>
              <a:rPr lang="en-US" altLang="en-US" smtClean="0">
                <a:solidFill>
                  <a:srgbClr val="0033CC"/>
                </a:solidFill>
              </a:rPr>
            </a:br>
            <a:r>
              <a:rPr lang="en-US" altLang="en-US" sz="2000" smtClean="0">
                <a:solidFill>
                  <a:srgbClr val="0033CC"/>
                </a:solidFill>
              </a:rPr>
              <a:t>(</a:t>
            </a:r>
            <a:r>
              <a:rPr lang="en-US" altLang="en-US" sz="2000" b="1" smtClean="0">
                <a:solidFill>
                  <a:srgbClr val="0033CC"/>
                </a:solidFill>
              </a:rPr>
              <a:t>based on Observed P</a:t>
            </a:r>
            <a:r>
              <a:rPr lang="en-US" altLang="en-US" sz="2000" smtClean="0">
                <a:solidFill>
                  <a:srgbClr val="0033CC"/>
                </a:solidFill>
              </a:rPr>
              <a:t>)</a:t>
            </a:r>
            <a:endParaRPr lang="en-US" altLang="en-US"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6149" name="TextBox 1"/>
          <p:cNvSpPr txBox="1">
            <a:spLocks noChangeArrowheads="1"/>
          </p:cNvSpPr>
          <p:nvPr/>
        </p:nvSpPr>
        <p:spPr bwMode="auto">
          <a:xfrm>
            <a:off x="5870575" y="1524000"/>
            <a:ext cx="31972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AutoNum type="arabicPeriod"/>
            </a:pPr>
            <a:r>
              <a:rPr lang="en-US" altLang="en-US" sz="1800" dirty="0">
                <a:latin typeface="Times New Roman" pitchFamily="18" charset="0"/>
              </a:rPr>
              <a:t>Consistent with the below normal </a:t>
            </a:r>
            <a:r>
              <a:rPr lang="en-US" altLang="en-US" sz="1800" dirty="0" err="1">
                <a:latin typeface="Times New Roman" pitchFamily="18" charset="0"/>
              </a:rPr>
              <a:t>precip</a:t>
            </a:r>
            <a:r>
              <a:rPr lang="en-US" altLang="en-US" sz="1800" dirty="0">
                <a:latin typeface="Times New Roman" pitchFamily="18" charset="0"/>
              </a:rPr>
              <a:t> in the </a:t>
            </a:r>
            <a:r>
              <a:rPr lang="en-US" altLang="en-US" sz="1800" dirty="0" smtClean="0">
                <a:latin typeface="Times New Roman" pitchFamily="18" charset="0"/>
              </a:rPr>
              <a:t>Dakotas and </a:t>
            </a:r>
            <a:r>
              <a:rPr lang="en-US" altLang="en-US" sz="1800" dirty="0">
                <a:latin typeface="Times New Roman" pitchFamily="18" charset="0"/>
              </a:rPr>
              <a:t>eastern Montana, </a:t>
            </a:r>
            <a:r>
              <a:rPr lang="en-US" altLang="en-US" sz="1800" dirty="0" smtClean="0">
                <a:latin typeface="Times New Roman" pitchFamily="18" charset="0"/>
              </a:rPr>
              <a:t>the </a:t>
            </a:r>
            <a:r>
              <a:rPr lang="en-US" altLang="en-US" sz="1800" dirty="0">
                <a:latin typeface="Times New Roman" pitchFamily="18" charset="0"/>
              </a:rPr>
              <a:t>observed 3-month and 6-month SPI values show large –</a:t>
            </a:r>
            <a:r>
              <a:rPr lang="en-US" altLang="en-US" sz="1800" dirty="0" err="1">
                <a:latin typeface="Times New Roman" pitchFamily="18" charset="0"/>
              </a:rPr>
              <a:t>ve</a:t>
            </a:r>
            <a:r>
              <a:rPr lang="en-US" altLang="en-US" sz="1800" dirty="0">
                <a:latin typeface="Times New Roman" pitchFamily="18" charset="0"/>
              </a:rPr>
              <a:t> SPI values in the region</a:t>
            </a:r>
            <a:r>
              <a:rPr lang="en-US" altLang="en-US" sz="1800" dirty="0" smtClean="0">
                <a:latin typeface="Times New Roman" pitchFamily="18" charset="0"/>
              </a:rPr>
              <a:t>.. </a:t>
            </a:r>
            <a:endParaRPr lang="en-US" altLang="en-US" sz="1800" dirty="0">
              <a:latin typeface="Times New Roman" pitchFamily="18" charset="0"/>
            </a:endParaRPr>
          </a:p>
        </p:txBody>
      </p:sp>
      <p:sp>
        <p:nvSpPr>
          <p:cNvPr id="12" name="Oval 11"/>
          <p:cNvSpPr/>
          <p:nvPr/>
        </p:nvSpPr>
        <p:spPr>
          <a:xfrm rot="14317805">
            <a:off x="1191419" y="1032669"/>
            <a:ext cx="487363" cy="612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1800" smtClean="0">
              <a:solidFill>
                <a:srgbClr val="FFFFFF"/>
              </a:solidFill>
              <a:cs typeface="Arial" pitchFamily="34" charset="0"/>
            </a:endParaRPr>
          </a:p>
        </p:txBody>
      </p:sp>
      <p:pic>
        <p:nvPicPr>
          <p:cNvPr id="6151" name="Picture 8" descr="C:\Users\muthuvel.chelliah\Desktop\Drought-temporary\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525"/>
            <a:ext cx="5297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0" y="19050"/>
            <a:ext cx="2245519" cy="369332"/>
          </a:xfrm>
          <a:prstGeom prst="rect">
            <a:avLst/>
          </a:prstGeom>
          <a:noFill/>
        </p:spPr>
        <p:txBody>
          <a:bodyPr wrap="square" rtlCol="0">
            <a:spAutoFit/>
          </a:bodyPr>
          <a:lstStyle/>
          <a:p>
            <a:r>
              <a:rPr lang="en-US" b="1" dirty="0" smtClean="0">
                <a:solidFill>
                  <a:srgbClr val="FF0000"/>
                </a:solidFill>
              </a:rPr>
              <a:t>----- LAST MONTH</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uthuvel.chelliah\Desktop\Drought-temporary\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97805"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7</a:t>
            </a:fld>
            <a:endParaRPr lang="en-US" altLang="en-US" sz="1400" smtClean="0"/>
          </a:p>
        </p:txBody>
      </p:sp>
      <p:sp>
        <p:nvSpPr>
          <p:cNvPr id="6147" name="Rectangle 2"/>
          <p:cNvSpPr>
            <a:spLocks noGrp="1" noChangeArrowheads="1"/>
          </p:cNvSpPr>
          <p:nvPr>
            <p:ph type="title"/>
          </p:nvPr>
        </p:nvSpPr>
        <p:spPr>
          <a:xfrm>
            <a:off x="5791200" y="152400"/>
            <a:ext cx="3200400" cy="1289050"/>
          </a:xfrm>
        </p:spPr>
        <p:txBody>
          <a:bodyPr/>
          <a:lstStyle/>
          <a:p>
            <a:pPr eaLnBrk="1" hangingPunct="1"/>
            <a:r>
              <a:rPr lang="en-US" altLang="en-US" sz="2000" smtClean="0">
                <a:solidFill>
                  <a:srgbClr val="0033CC"/>
                </a:solidFill>
              </a:rPr>
              <a:t>The Standardized Precipitation Index </a:t>
            </a:r>
            <a:r>
              <a:rPr lang="en-US" altLang="en-US" sz="3200" smtClean="0">
                <a:solidFill>
                  <a:srgbClr val="0033CC"/>
                </a:solidFill>
              </a:rPr>
              <a:t>SPI</a:t>
            </a:r>
            <a:r>
              <a:rPr lang="en-US" altLang="en-US" smtClean="0">
                <a:solidFill>
                  <a:srgbClr val="0033CC"/>
                </a:solidFill>
              </a:rPr>
              <a:t/>
            </a:r>
            <a:br>
              <a:rPr lang="en-US" altLang="en-US" smtClean="0">
                <a:solidFill>
                  <a:srgbClr val="0033CC"/>
                </a:solidFill>
              </a:rPr>
            </a:br>
            <a:r>
              <a:rPr lang="en-US" altLang="en-US" sz="2000" smtClean="0">
                <a:solidFill>
                  <a:srgbClr val="0033CC"/>
                </a:solidFill>
              </a:rPr>
              <a:t>(</a:t>
            </a:r>
            <a:r>
              <a:rPr lang="en-US" altLang="en-US" sz="2000" b="1" smtClean="0">
                <a:solidFill>
                  <a:srgbClr val="0033CC"/>
                </a:solidFill>
              </a:rPr>
              <a:t>based on Observed P</a:t>
            </a:r>
            <a:r>
              <a:rPr lang="en-US" altLang="en-US" sz="2000" smtClean="0">
                <a:solidFill>
                  <a:srgbClr val="0033CC"/>
                </a:solidFill>
              </a:rPr>
              <a:t>)</a:t>
            </a:r>
            <a:endParaRPr lang="en-US" altLang="en-US"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6149" name="TextBox 1"/>
          <p:cNvSpPr txBox="1">
            <a:spLocks noChangeArrowheads="1"/>
          </p:cNvSpPr>
          <p:nvPr/>
        </p:nvSpPr>
        <p:spPr bwMode="auto">
          <a:xfrm>
            <a:off x="5870575" y="1524000"/>
            <a:ext cx="3197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800" dirty="0" smtClean="0">
                <a:latin typeface="Times New Roman" pitchFamily="18" charset="0"/>
              </a:rPr>
              <a:t>Relatively better situation overall  compared to same slide for last month (prev. slide here in this </a:t>
            </a:r>
            <a:r>
              <a:rPr lang="en-US" altLang="en-US" sz="1800" dirty="0" err="1" smtClean="0">
                <a:latin typeface="Times New Roman" pitchFamily="18" charset="0"/>
              </a:rPr>
              <a:t>ppt</a:t>
            </a:r>
            <a:r>
              <a:rPr lang="en-US" altLang="en-US" sz="1800" dirty="0" smtClean="0">
                <a:latin typeface="Times New Roman" pitchFamily="18" charset="0"/>
              </a:rPr>
              <a:t>).</a:t>
            </a:r>
            <a:endParaRPr lang="en-US" altLang="en-US" sz="1800" dirty="0">
              <a:latin typeface="Times New Roman" pitchFamily="18" charset="0"/>
            </a:endParaRPr>
          </a:p>
        </p:txBody>
      </p:sp>
      <p:sp>
        <p:nvSpPr>
          <p:cNvPr id="8" name="TextBox 7"/>
          <p:cNvSpPr txBox="1"/>
          <p:nvPr/>
        </p:nvSpPr>
        <p:spPr>
          <a:xfrm>
            <a:off x="4079081" y="19050"/>
            <a:ext cx="1407319" cy="369332"/>
          </a:xfrm>
          <a:prstGeom prst="rect">
            <a:avLst/>
          </a:prstGeom>
          <a:noFill/>
        </p:spPr>
        <p:txBody>
          <a:bodyPr wrap="square" rtlCol="0">
            <a:spAutoFit/>
          </a:bodyPr>
          <a:lstStyle/>
          <a:p>
            <a:r>
              <a:rPr lang="en-US" b="1" dirty="0" smtClean="0">
                <a:solidFill>
                  <a:srgbClr val="FF0000"/>
                </a:solidFill>
              </a:rPr>
              <a:t>----- NOW</a:t>
            </a:r>
            <a:endParaRPr lang="en-US" b="1" dirty="0">
              <a:solidFill>
                <a:srgbClr val="FF0000"/>
              </a:solidFill>
            </a:endParaRPr>
          </a:p>
        </p:txBody>
      </p:sp>
      <p:sp>
        <p:nvSpPr>
          <p:cNvPr id="2" name="Rectangle 1"/>
          <p:cNvSpPr/>
          <p:nvPr/>
        </p:nvSpPr>
        <p:spPr>
          <a:xfrm>
            <a:off x="381000" y="1524000"/>
            <a:ext cx="762000" cy="3048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1496728"/>
            <a:ext cx="609600" cy="3048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177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xfrm>
            <a:off x="8753475" y="638175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8</a:t>
            </a:fld>
            <a:endParaRPr lang="en-US" altLang="en-US" sz="1400" smtClean="0"/>
          </a:p>
        </p:txBody>
      </p:sp>
      <p:sp>
        <p:nvSpPr>
          <p:cNvPr id="7171" name="TextBox 1"/>
          <p:cNvSpPr txBox="1">
            <a:spLocks noChangeArrowheads="1"/>
          </p:cNvSpPr>
          <p:nvPr/>
        </p:nvSpPr>
        <p:spPr bwMode="auto">
          <a:xfrm>
            <a:off x="5638800" y="11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latin typeface="Times New Roman" pitchFamily="18" charset="0"/>
              </a:rPr>
              <a:t>Recent US Temperatures</a:t>
            </a:r>
          </a:p>
        </p:txBody>
      </p:sp>
      <p:sp>
        <p:nvSpPr>
          <p:cNvPr id="7172" name="TextBox 2"/>
          <p:cNvSpPr txBox="1">
            <a:spLocks noChangeArrowheads="1"/>
          </p:cNvSpPr>
          <p:nvPr/>
        </p:nvSpPr>
        <p:spPr bwMode="auto">
          <a:xfrm>
            <a:off x="5105400" y="609600"/>
            <a:ext cx="40338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July </a:t>
            </a:r>
            <a:r>
              <a:rPr lang="en-US" altLang="en-US" sz="1600" dirty="0">
                <a:latin typeface="Times New Roman" pitchFamily="18" charset="0"/>
              </a:rPr>
              <a:t>mean T was generally slightly </a:t>
            </a:r>
            <a:r>
              <a:rPr lang="en-US" altLang="en-US" sz="1600" dirty="0" smtClean="0">
                <a:latin typeface="Times New Roman" pitchFamily="18" charset="0"/>
              </a:rPr>
              <a:t>warmer </a:t>
            </a:r>
            <a:r>
              <a:rPr lang="en-US" altLang="en-US" sz="1600" dirty="0">
                <a:latin typeface="Times New Roman" pitchFamily="18" charset="0"/>
              </a:rPr>
              <a:t>than </a:t>
            </a:r>
            <a:r>
              <a:rPr lang="en-US" altLang="en-US" sz="1600" dirty="0" smtClean="0">
                <a:latin typeface="Times New Roman" pitchFamily="18" charset="0"/>
              </a:rPr>
              <a:t>normal most of the country (except east north central and northeast) and southwest border. </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a:latin typeface="Times New Roman" pitchFamily="18" charset="0"/>
              </a:rPr>
              <a:t>So far, in </a:t>
            </a:r>
            <a:r>
              <a:rPr lang="en-US" altLang="en-US" sz="1600" dirty="0" smtClean="0">
                <a:latin typeface="Times New Roman" pitchFamily="18" charset="0"/>
              </a:rPr>
              <a:t>August, the central to eastern tow thirds of the country was colder than normal, while the western one third of the country was warm.</a:t>
            </a:r>
            <a:endParaRPr lang="en-US" altLang="en-US" sz="1600" dirty="0">
              <a:latin typeface="Times New Roman" pitchFamily="18" charset="0"/>
            </a:endParaRPr>
          </a:p>
        </p:txBody>
      </p:sp>
      <p:cxnSp>
        <p:nvCxnSpPr>
          <p:cNvPr id="3" name="Straight Arrow Connector 2"/>
          <p:cNvCxnSpPr/>
          <p:nvPr/>
        </p:nvCxnSpPr>
        <p:spPr>
          <a:xfrm>
            <a:off x="3581400" y="5334000"/>
            <a:ext cx="1143000" cy="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074" name="Picture 2" descr="http://www.cpc.ncep.noaa.gov/products/tanal/30day/mean/20170730.30day.mean.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023" cy="6172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cpc.ncep.noaa.gov/products/tanal/mon2day.C.gif"/>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675473" y="3200400"/>
            <a:ext cx="4449478" cy="292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4648200" y="469900"/>
            <a:ext cx="4476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a:latin typeface="Times New Roman" pitchFamily="18" charset="0"/>
              </a:rPr>
              <a:t>In CA, with the rainy season still far away, most of the reservoirs are at satisfactory levels, except in deep southern CA, where pockets of drought are there and have not gone away. </a:t>
            </a:r>
          </a:p>
          <a:p>
            <a:pPr eaLnBrk="1" hangingPunct="1">
              <a:spcBef>
                <a:spcPct val="0"/>
              </a:spcBef>
            </a:pPr>
            <a:r>
              <a:rPr lang="en-US" altLang="en-US" sz="1800">
                <a:latin typeface="Times New Roman" pitchFamily="18" charset="0"/>
              </a:rPr>
              <a:t>Snow forecast in the Sierra Nevada?</a:t>
            </a:r>
          </a:p>
          <a:p>
            <a:pPr eaLnBrk="1" hangingPunct="1">
              <a:spcBef>
                <a:spcPct val="0"/>
              </a:spcBef>
            </a:pPr>
            <a:r>
              <a:rPr lang="en-US" altLang="en-US" sz="1800">
                <a:latin typeface="Times New Roman" pitchFamily="18" charset="0"/>
              </a:rPr>
              <a:t>CA Skiing season in some resorts possibly kept open till late August? </a:t>
            </a:r>
            <a:r>
              <a:rPr lang="en-US" altLang="en-US" sz="1800">
                <a:latin typeface="Times New Roman" pitchFamily="18" charset="0"/>
                <a:sym typeface="Wingdings" pitchFamily="2" charset="2"/>
              </a:rPr>
              <a:t></a:t>
            </a:r>
            <a:endParaRPr lang="en-US" altLang="en-US" sz="1800">
              <a:latin typeface="Times New Roman" pitchFamily="18" charset="0"/>
            </a:endParaRPr>
          </a:p>
        </p:txBody>
      </p:sp>
      <p:sp>
        <p:nvSpPr>
          <p:cNvPr id="8195" name="TextBox 4"/>
          <p:cNvSpPr txBox="1">
            <a:spLocks noChangeArrowheads="1"/>
          </p:cNvSpPr>
          <p:nvPr/>
        </p:nvSpPr>
        <p:spPr bwMode="auto">
          <a:xfrm>
            <a:off x="-36513" y="5456238"/>
            <a:ext cx="45767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The NRCS (SNOWTEL) suggests the Snow water equivalent (SWE) are above normal at a few spots in the Sierra Nevada and in Cascade Range. Elsewhere fin the Rockies, most snow has melted, and SWE is below normal.</a:t>
            </a:r>
          </a:p>
        </p:txBody>
      </p:sp>
      <p:grpSp>
        <p:nvGrpSpPr>
          <p:cNvPr id="8196" name="Group 1"/>
          <p:cNvGrpSpPr>
            <a:grpSpLocks/>
          </p:cNvGrpSpPr>
          <p:nvPr/>
        </p:nvGrpSpPr>
        <p:grpSpPr bwMode="auto">
          <a:xfrm>
            <a:off x="4648200" y="3009900"/>
            <a:ext cx="4356100" cy="3848100"/>
            <a:chOff x="152400" y="31595"/>
            <a:chExt cx="6848475" cy="6635905"/>
          </a:xfrm>
        </p:grpSpPr>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684847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3"/>
            <p:cNvPicPr>
              <a:picLocks noChangeAspect="1" noChangeArrowheads="1"/>
            </p:cNvPicPr>
            <p:nvPr/>
          </p:nvPicPr>
          <p:blipFill>
            <a:blip r:embed="rId3">
              <a:extLst>
                <a:ext uri="{28A0092B-C50C-407E-A947-70E740481C1C}">
                  <a14:useLocalDpi xmlns:a14="http://schemas.microsoft.com/office/drawing/2010/main" val="0"/>
                </a:ext>
              </a:extLst>
            </a:blip>
            <a:srcRect r="11015"/>
            <a:stretch>
              <a:fillRect/>
            </a:stretch>
          </p:blipFill>
          <p:spPr bwMode="auto">
            <a:xfrm>
              <a:off x="152400" y="31595"/>
              <a:ext cx="68484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26" y="-9525"/>
            <a:ext cx="4088675" cy="546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35834</TotalTime>
  <Words>1671</Words>
  <Application>Microsoft Office PowerPoint</Application>
  <PresentationFormat>On-screen Show (4:3)</PresentationFormat>
  <Paragraphs>290</Paragraphs>
  <Slides>32</Slides>
  <Notes>4</Notes>
  <HiddenSlides>7</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Drought  Outlook  Discussion     August 2017 </vt:lpstr>
      <vt:lpstr>Drought Monitor </vt:lpstr>
      <vt:lpstr>(Prev) Monthly/Seasonal outlook</vt:lpstr>
      <vt:lpstr>Recent Precipitation Anomalies 6 months, 3 months, 1 month and 7days -These maps pretty much tell the story behind the current/recent drought </vt:lpstr>
      <vt:lpstr>Recent Precipitation Anomalies 6 months, 3 months, 1 month and 7days -These maps pretty much tell the story behind the current/recent drought </vt:lpstr>
      <vt:lpstr>The Standardized Precipitation Index SPI (based on Observed P)</vt:lpstr>
      <vt:lpstr>The Standardized Precipitation Index SPI (based on Observed P)</vt:lpstr>
      <vt:lpstr>PowerPoint Presentation</vt:lpstr>
      <vt:lpstr>PowerPoint Presentation</vt:lpstr>
      <vt:lpstr>PowerPoint Presentation</vt:lpstr>
      <vt:lpstr>PowerPoint Presentation</vt:lpstr>
      <vt:lpstr>PowerPoint Presentation</vt:lpstr>
      <vt:lpstr>Streamflow (USGS)</vt:lpstr>
      <vt:lpstr>NLDAS Soil Moisture     -delayed mode</vt:lpstr>
      <vt:lpstr>PowerPoint Presentation</vt:lpstr>
      <vt:lpstr>Groundwater Conditions from  GRACE Data Assimilation </vt:lpstr>
      <vt:lpstr>Integrated drought index</vt:lpstr>
      <vt:lpstr>PowerPoint Presentation</vt:lpstr>
      <vt:lpstr>PowerPoint Presentation</vt:lpstr>
      <vt:lpstr>PowerPoint Presentation</vt:lpstr>
      <vt:lpstr>PowerPoint Presentation</vt:lpstr>
      <vt:lpstr> NMME     T &amp; P EnsMean forecasts</vt:lpstr>
      <vt:lpstr>Look at the uncertainty among the diff. models’ fcsts!!!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kingtsemo</dc:creator>
  <cp:lastModifiedBy>Muthuvel Chelliah</cp:lastModifiedBy>
  <cp:revision>3518</cp:revision>
  <cp:lastPrinted>2014-07-10T13:24:01Z</cp:lastPrinted>
  <dcterms:created xsi:type="dcterms:W3CDTF">2008-10-04T17:35:30Z</dcterms:created>
  <dcterms:modified xsi:type="dcterms:W3CDTF">2017-08-15T14:42:30Z</dcterms:modified>
</cp:coreProperties>
</file>