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808" r:id="rId2"/>
    <p:sldId id="824" r:id="rId3"/>
    <p:sldId id="788" r:id="rId4"/>
    <p:sldId id="845" r:id="rId5"/>
    <p:sldId id="844" r:id="rId6"/>
    <p:sldId id="850" r:id="rId7"/>
    <p:sldId id="835" r:id="rId8"/>
    <p:sldId id="846" r:id="rId9"/>
    <p:sldId id="848" r:id="rId10"/>
    <p:sldId id="792" r:id="rId11"/>
    <p:sldId id="827" r:id="rId12"/>
    <p:sldId id="757" r:id="rId13"/>
    <p:sldId id="796" r:id="rId14"/>
    <p:sldId id="811" r:id="rId15"/>
    <p:sldId id="795" r:id="rId16"/>
    <p:sldId id="790" r:id="rId17"/>
    <p:sldId id="841" r:id="rId18"/>
    <p:sldId id="728" r:id="rId19"/>
    <p:sldId id="832" r:id="rId20"/>
    <p:sldId id="838" r:id="rId21"/>
    <p:sldId id="820" r:id="rId22"/>
    <p:sldId id="804" r:id="rId23"/>
    <p:sldId id="833" r:id="rId24"/>
    <p:sldId id="851" r:id="rId25"/>
    <p:sldId id="852" r:id="rId26"/>
    <p:sldId id="854" r:id="rId27"/>
    <p:sldId id="856" r:id="rId28"/>
    <p:sldId id="857" r:id="rId29"/>
    <p:sldId id="858" r:id="rId30"/>
    <p:sldId id="818" r:id="rId31"/>
    <p:sldId id="810" r:id="rId32"/>
    <p:sldId id="805" r:id="rId33"/>
    <p:sldId id="276" r:id="rId34"/>
  </p:sldIdLst>
  <p:sldSz cx="9144000" cy="6858000" type="screen4x3"/>
  <p:notesSz cx="6973888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33CC33"/>
    <a:srgbClr val="0033CC"/>
    <a:srgbClr val="FF0000"/>
    <a:srgbClr val="FF3300"/>
    <a:srgbClr val="FA5236"/>
    <a:srgbClr val="33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3" autoAdjust="0"/>
    <p:restoredTop sz="99747" autoAdjust="0"/>
  </p:normalViewPr>
  <p:slideViewPr>
    <p:cSldViewPr>
      <p:cViewPr varScale="1">
        <p:scale>
          <a:sx n="103" d="100"/>
          <a:sy n="103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970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970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5AD8626-43C5-4215-8F35-79BDB0FB1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547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970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387850"/>
            <a:ext cx="55768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970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A9D7AB7-0FE4-445A-9AF2-F9DD9B52B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38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ECE7C0-357D-409A-9736-D9A7C2F9FFF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CDC992-9B04-4B3C-9775-9164413CD346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CDC992-9B04-4B3C-9775-9164413CD346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6EA24-FB5B-46D5-A437-4673547F038B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00264-1B0F-48C6-8964-4388B98BC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0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19DD-061A-4623-9C7A-7D27F2C8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34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AB33-9E34-4786-9A3D-9F4EE920A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01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86DE8-CFDF-43AB-A7EC-3A8F9C6C8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37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C717-AF7A-4DC6-90D4-030E1A716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26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0D3C-8256-4EA7-BFE5-8DF99AFBB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37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DA51B-2321-4810-ABB0-476517693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38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903C-6276-4F06-A5EC-DFC252AA8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7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73A3-D23C-4AA9-AB23-B9B18371E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4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6F54-AF8E-4402-A609-77EC9D9F0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9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659A-E67D-4F73-9E46-0170127DE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73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D35B7-164B-4BDA-8435-F6440E984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11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431D-2E5C-46B2-9509-A0241DEFE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32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9E0FE-6A37-4A00-BEA5-D63014F79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98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2BB3597-7D40-4CC9-A4E8-06D4EFD7F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Drough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Drought  Outlook  Discussion    </a:t>
            </a:r>
            <a:br>
              <a:rPr lang="en-US" altLang="en-US" sz="4000" dirty="0" smtClean="0"/>
            </a:br>
            <a:r>
              <a:rPr lang="en-US" altLang="en-US" sz="4000" dirty="0" smtClean="0"/>
              <a:t>December 2017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8229600" cy="27432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Climate Prediction Center/NCEP/NOAA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2800" dirty="0" smtClean="0">
                <a:hlinkClick r:id="rId3"/>
              </a:rPr>
              <a:t>http://www.cpc.ncep.noaa.gov/products/Drought</a:t>
            </a:r>
            <a:endParaRPr lang="en-US" altLang="en-US" sz="2800" dirty="0" smtClean="0"/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2438400" y="56388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Phone: 1-877-680-3341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Pwd:    858747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53475" y="638175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D848FF-6D97-4167-B3CC-57FCF4541E2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5638800" y="11113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Recent US Temperatures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5400" y="609600"/>
            <a:ext cx="40338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latin typeface="Times New Roman" pitchFamily="18" charset="0"/>
              </a:rPr>
              <a:t>November </a:t>
            </a:r>
            <a:r>
              <a:rPr lang="en-US" altLang="en-US" sz="1600" dirty="0">
                <a:latin typeface="Times New Roman" pitchFamily="18" charset="0"/>
              </a:rPr>
              <a:t>mean </a:t>
            </a:r>
            <a:r>
              <a:rPr lang="en-US" altLang="en-US" sz="1600" dirty="0" smtClean="0">
                <a:latin typeface="Times New Roman" pitchFamily="18" charset="0"/>
              </a:rPr>
              <a:t>T is large warm in the south west and south, but somewhat cool in the </a:t>
            </a:r>
            <a:r>
              <a:rPr lang="en-US" altLang="en-US" sz="1600" dirty="0" err="1" smtClean="0">
                <a:latin typeface="Times New Roman" pitchFamily="18" charset="0"/>
              </a:rPr>
              <a:t>northeasr</a:t>
            </a:r>
            <a:r>
              <a:rPr lang="en-US" altLang="en-US" sz="1600" dirty="0" smtClean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latin typeface="Times New Roman" pitchFamily="18" charset="0"/>
              </a:rPr>
              <a:t>So far, </a:t>
            </a:r>
            <a:r>
              <a:rPr lang="en-US" altLang="en-US" sz="1600" dirty="0" smtClean="0">
                <a:latin typeface="Times New Roman" pitchFamily="18" charset="0"/>
              </a:rPr>
              <a:t>in December, it is a cool northwest and east, and large warmth in the </a:t>
            </a:r>
            <a:r>
              <a:rPr lang="en-US" altLang="en-US" sz="1600" dirty="0" smtClean="0">
                <a:latin typeface="Times New Roman" pitchFamily="18" charset="0"/>
              </a:rPr>
              <a:t>middle, especially in the northern plains.</a:t>
            </a:r>
            <a:endParaRPr lang="en-US" altLang="en-US" sz="1600" dirty="0">
              <a:latin typeface="Times New Roman" pitchFamily="18" charset="0"/>
            </a:endParaRPr>
          </a:p>
        </p:txBody>
      </p:sp>
      <p:pic>
        <p:nvPicPr>
          <p:cNvPr id="2" name="Picture 2" descr="http://www.cpc.ncep.noaa.gov/products/tanal/30day/mean/20171130.30day.mean.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" y="0"/>
            <a:ext cx="4566976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pc.ncep.noaa.gov/products/tanal/mon2day.C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743450" y="3581400"/>
            <a:ext cx="4400550" cy="28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apps.nwcg.gov/afm/data/lg_fire/lg_fire_nifc_2017-12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31" y="2971800"/>
            <a:ext cx="445826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667250" y="228600"/>
            <a:ext cx="44767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Before the upcoming La Nina in winter, at least most of the CA reservoirs are full.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But then again, what happened during this past winter?  And the El Nino winter before that ?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2511623"/>
            <a:ext cx="2983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https://fsapps.nwcg.gov/afm/index.php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1" y="6397823"/>
            <a:ext cx="464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http://cdec.water.ca.gov/cgi-progs/products/rescond.pdf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331188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388"/>
            <a:ext cx="4495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810000" cy="534988"/>
          </a:xfrm>
        </p:spPr>
        <p:txBody>
          <a:bodyPr/>
          <a:lstStyle/>
          <a:p>
            <a:r>
              <a:rPr lang="en-US" altLang="en-US" sz="2800" smtClean="0"/>
              <a:t>Streamflow (USGS)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D3E67D-6992-482B-8B99-46C3D8C727D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pic>
        <p:nvPicPr>
          <p:cNvPr id="12292" name="Picture 9" descr="[color code for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[color code for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[color code for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[color code for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[color code for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 descr="[color code for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5" descr="[color code for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6" descr="[color code for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4800600" y="457200"/>
            <a:ext cx="43513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latin typeface="Times New Roman" pitchFamily="18" charset="0"/>
              </a:rPr>
              <a:t>Compared </a:t>
            </a:r>
            <a:r>
              <a:rPr lang="en-US" altLang="en-US" sz="1600" dirty="0" smtClean="0">
                <a:latin typeface="Times New Roman" pitchFamily="18" charset="0"/>
              </a:rPr>
              <a:t>to </a:t>
            </a:r>
            <a:r>
              <a:rPr lang="en-US" altLang="en-US" sz="1600" dirty="0" smtClean="0">
                <a:latin typeface="Times New Roman" pitchFamily="18" charset="0"/>
              </a:rPr>
              <a:t>October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>
                <a:latin typeface="Times New Roman" pitchFamily="18" charset="0"/>
              </a:rPr>
              <a:t>(top left panel), the stream flows </a:t>
            </a:r>
            <a:r>
              <a:rPr lang="en-US" altLang="en-US" sz="1600" b="1" u="sng" dirty="0" smtClean="0">
                <a:latin typeface="Times New Roman" pitchFamily="18" charset="0"/>
              </a:rPr>
              <a:t>actually look </a:t>
            </a:r>
            <a:r>
              <a:rPr lang="en-US" altLang="en-US" sz="1600" b="1" u="sng" dirty="0" smtClean="0">
                <a:latin typeface="Times New Roman" pitchFamily="18" charset="0"/>
              </a:rPr>
              <a:t>worse </a:t>
            </a:r>
            <a:r>
              <a:rPr lang="en-US" altLang="en-US" sz="1600" b="1" u="sng" dirty="0" smtClean="0">
                <a:latin typeface="Times New Roman" pitchFamily="18" charset="0"/>
              </a:rPr>
              <a:t>in </a:t>
            </a:r>
            <a:r>
              <a:rPr lang="en-US" altLang="en-US" sz="1600" b="1" u="sng" dirty="0" smtClean="0">
                <a:latin typeface="Times New Roman" pitchFamily="18" charset="0"/>
              </a:rPr>
              <a:t>November  </a:t>
            </a:r>
            <a:r>
              <a:rPr lang="en-US" altLang="en-US" sz="1600" b="1" u="sng" dirty="0" smtClean="0">
                <a:latin typeface="Times New Roman" pitchFamily="18" charset="0"/>
              </a:rPr>
              <a:t>&amp; </a:t>
            </a:r>
            <a:r>
              <a:rPr lang="en-US" altLang="en-US" sz="1600" b="1" u="sng" dirty="0" smtClean="0">
                <a:latin typeface="Times New Roman" pitchFamily="18" charset="0"/>
              </a:rPr>
              <a:t>December </a:t>
            </a:r>
            <a:r>
              <a:rPr lang="en-US" altLang="en-US" sz="1600" b="1" u="sng" dirty="0" smtClean="0">
                <a:latin typeface="Times New Roman" pitchFamily="18" charset="0"/>
              </a:rPr>
              <a:t>so far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smtClean="0">
                <a:latin typeface="Times New Roman" pitchFamily="18" charset="0"/>
              </a:rPr>
              <a:t>particularly  across the southern states &amp; along the Atlantic coastal states.</a:t>
            </a:r>
            <a:endParaRPr lang="en-US" altLang="en-US" sz="160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smtClean="0">
                <a:latin typeface="Times New Roman" pitchFamily="18" charset="0"/>
              </a:rPr>
              <a:t>Last month’s weaker streamflow in the Northern Plains Drought area in MT, NS &amp;  SD is all but gone.</a:t>
            </a:r>
            <a:endParaRPr lang="en-US" altLang="en-US" sz="1600" dirty="0">
              <a:latin typeface="Times New Roman" pitchFamily="18" charset="0"/>
            </a:endParaRPr>
          </a:p>
        </p:txBody>
      </p:sp>
      <p:pic>
        <p:nvPicPr>
          <p:cNvPr id="12301" name="Picture 31" descr="map lege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0"/>
            <a:ext cx="487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Box 1"/>
          <p:cNvSpPr txBox="1">
            <a:spLocks noChangeArrowheads="1"/>
          </p:cNvSpPr>
          <p:nvPr/>
        </p:nvSpPr>
        <p:spPr bwMode="auto">
          <a:xfrm>
            <a:off x="4920895" y="3087687"/>
            <a:ext cx="4179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latin typeface="Times New Roman" pitchFamily="18" charset="0"/>
              </a:rPr>
              <a:t>Map shows only  below normal 7-day average streamflow compared to historical streamflow for the day of year (United States)</a:t>
            </a:r>
            <a:endParaRPr lang="en-US" altLang="en-US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306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00775"/>
            <a:ext cx="41798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9309" y="3896380"/>
            <a:ext cx="213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One month ago (left)  &amp; Now (below)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28600"/>
            <a:ext cx="1371600" cy="34290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62400" y="304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u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" y="29281"/>
            <a:ext cx="4875998" cy="30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low normal 7-day average streamflow condition ma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2133161" cy="13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371600" y="571500"/>
            <a:ext cx="0" cy="358649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14399" y="4157990"/>
            <a:ext cx="762001" cy="34290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" y="3796889"/>
            <a:ext cx="4785563" cy="30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low normal 7-day average streamflow condition ma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66167"/>
            <a:ext cx="2242782" cy="14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817CA4-6823-4FAC-A1F5-F61DE39962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72267"/>
              </p:ext>
            </p:extLst>
          </p:nvPr>
        </p:nvGraphicFramePr>
        <p:xfrm>
          <a:off x="609600" y="381000"/>
          <a:ext cx="7924800" cy="5913120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EL NIÑO/SOUTHERN OSCILLATION (ENSO)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DIAGNOSTIC DISCUSSION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issued by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CLIMATE PREDICTION CENTER/NCEP/NWS</a:t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and the International Research Institute for Climate and Society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14 December  2017</a:t>
                      </a:r>
                      <a:endParaRPr kumimoji="0" lang="en-US" alt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ENSO Alert System Status: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,arial,serif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i="0" u="sng" kern="120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La Niña Advisory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 !!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"/>
                          <a:cs typeface="Arial" pitchFamily="34" charset="0"/>
                        </a:rPr>
                        <a:t>Synopsis: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"/>
                          <a:cs typeface="Arial" pitchFamily="34" charset="0"/>
                        </a:rPr>
                        <a:t> </a:t>
                      </a:r>
                      <a:r>
                        <a:rPr 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La Niña is likely (exceeding ~80%) through the Northern Hemisphere winter 2017-18, with a transition to ENSO-neutral most likely during the mid-to-late spring.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3EABD1-E029-4830-B240-4C69B4CE636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18435" name="Picture 3" descr="http://www.cpc.ncep.noaa.gov/www_images/ENSO_by_season_ban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28575" y="6505575"/>
            <a:ext cx="599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itchFamily="18" charset="0"/>
              </a:rPr>
              <a:t>http://www.cpc.ncep.noaa.gov/products/analysis_monitoring/ensostuff/ensoyears.shtml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934200" y="5390712"/>
            <a:ext cx="0" cy="5528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2" y="2733674"/>
            <a:ext cx="8283258" cy="258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5000" r="8630" b="10834"/>
          <a:stretch>
            <a:fillRect/>
          </a:stretch>
        </p:blipFill>
        <p:spPr bwMode="auto">
          <a:xfrm>
            <a:off x="76200" y="798513"/>
            <a:ext cx="3886200" cy="5181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534150"/>
            <a:ext cx="6858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526022-F0BE-4BFF-A923-CA25245AC1F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 smtClean="0"/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Latest values of SST indices in the various Nino Regions.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98438" y="6069013"/>
            <a:ext cx="4572000" cy="6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1200" b="1" dirty="0" smtClean="0">
                <a:latin typeface="Verdana" pitchFamily="34" charset="0"/>
                <a:sym typeface="Verdana" pitchFamily="34" charset="0"/>
              </a:rPr>
              <a:t>SSTs have fallen across the central and east Pacific.  As well as the –</a:t>
            </a:r>
            <a:r>
              <a:rPr lang="en-US" altLang="en-US" sz="1200" b="1" dirty="0" err="1" smtClean="0">
                <a:latin typeface="Verdana" pitchFamily="34" charset="0"/>
                <a:sym typeface="Verdana" pitchFamily="34" charset="0"/>
              </a:rPr>
              <a:t>ve</a:t>
            </a:r>
            <a:r>
              <a:rPr lang="en-US" altLang="en-US" sz="1200" b="1" dirty="0" smtClean="0">
                <a:latin typeface="Verdana" pitchFamily="34" charset="0"/>
                <a:sym typeface="Verdana" pitchFamily="34" charset="0"/>
              </a:rPr>
              <a:t> upper ocean heat content, and –</a:t>
            </a:r>
            <a:r>
              <a:rPr lang="en-US" altLang="en-US" sz="1200" b="1" dirty="0" err="1" smtClean="0">
                <a:latin typeface="Verdana" pitchFamily="34" charset="0"/>
                <a:sym typeface="Verdana" pitchFamily="34" charset="0"/>
              </a:rPr>
              <a:t>ve</a:t>
            </a:r>
            <a:r>
              <a:rPr lang="en-US" altLang="en-US" sz="1200" b="1" dirty="0" smtClean="0">
                <a:latin typeface="Verdana" pitchFamily="34" charset="0"/>
                <a:sym typeface="Verdana" pitchFamily="34" charset="0"/>
              </a:rPr>
              <a:t> subsurface anomalies. </a:t>
            </a:r>
            <a:endParaRPr lang="en-US" altLang="en-US" sz="1200" b="1" dirty="0"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564063" y="76200"/>
            <a:ext cx="4503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4564062" y="253425"/>
            <a:ext cx="4503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Trebuchet MS" pitchFamily="34" charset="0"/>
              </a:rPr>
              <a:t>Since mid-July, </a:t>
            </a:r>
            <a:r>
              <a:rPr lang="en-US" altLang="en-US" sz="1600" b="1" dirty="0" smtClean="0">
                <a:latin typeface="Trebuchet MS" pitchFamily="34" charset="0"/>
              </a:rPr>
              <a:t>sub surface anomalies </a:t>
            </a:r>
            <a:r>
              <a:rPr lang="en-US" altLang="en-US" sz="1600" b="1" dirty="0">
                <a:latin typeface="Trebuchet MS" pitchFamily="34" charset="0"/>
              </a:rPr>
              <a:t>have decreased and are </a:t>
            </a:r>
            <a:r>
              <a:rPr lang="en-US" altLang="en-US" sz="1600" b="1" dirty="0" smtClean="0">
                <a:latin typeface="Trebuchet MS" pitchFamily="34" charset="0"/>
              </a:rPr>
              <a:t>staying negative</a:t>
            </a:r>
            <a:endParaRPr lang="en-US" altLang="en-US" sz="1600" dirty="0">
              <a:latin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1447800"/>
            <a:ext cx="3810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5000" r="6471" b="58333"/>
          <a:stretch>
            <a:fillRect/>
          </a:stretch>
        </p:blipFill>
        <p:spPr bwMode="auto">
          <a:xfrm>
            <a:off x="4408718" y="865239"/>
            <a:ext cx="4680337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2499" r="6471" b="53333"/>
          <a:stretch>
            <a:fillRect/>
          </a:stretch>
        </p:blipFill>
        <p:spPr bwMode="auto">
          <a:xfrm>
            <a:off x="4183626" y="3200400"/>
            <a:ext cx="4960374" cy="3111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550025"/>
            <a:ext cx="3810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BD1C32-DD72-4C3C-9C99-10BF0BD26B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44475" y="685800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Times New Roman" pitchFamily="18" charset="0"/>
              </a:rPr>
              <a:t>Early- </a:t>
            </a:r>
            <a:r>
              <a:rPr lang="en-US" altLang="en-US" sz="1800" b="1" u="sng" smtClean="0">
                <a:latin typeface="Times New Roman" pitchFamily="18" charset="0"/>
              </a:rPr>
              <a:t>Nov  </a:t>
            </a:r>
            <a:r>
              <a:rPr lang="en-US" altLang="en-US" sz="1800" dirty="0">
                <a:latin typeface="Times New Roman" pitchFamily="18" charset="0"/>
              </a:rPr>
              <a:t>CPC/IRI forecast</a:t>
            </a: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9525" y="0"/>
            <a:ext cx="4410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ENSO Forecasts</a:t>
            </a:r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4953000" y="33528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NMME </a:t>
            </a:r>
            <a:r>
              <a:rPr lang="en-US" altLang="en-US" sz="1800" dirty="0" smtClean="0">
                <a:latin typeface="Times New Roman" pitchFamily="18" charset="0"/>
              </a:rPr>
              <a:t>Models’ – Nino 3.4 forecasts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5995" y="3733800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Times New Roman" pitchFamily="18" charset="0"/>
              </a:rPr>
              <a:t>Early- </a:t>
            </a:r>
            <a:r>
              <a:rPr lang="en-US" altLang="en-US" sz="1800" b="1" u="sng" dirty="0" smtClean="0">
                <a:latin typeface="Times New Roman" pitchFamily="18" charset="0"/>
              </a:rPr>
              <a:t>Nov  </a:t>
            </a:r>
            <a:r>
              <a:rPr lang="en-US" altLang="en-US" sz="1800" dirty="0">
                <a:latin typeface="Times New Roman" pitchFamily="18" charset="0"/>
              </a:rPr>
              <a:t>CPC/IRI forecast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105400"/>
            <a:ext cx="1681162" cy="152400"/>
          </a:xfrm>
          <a:prstGeom prst="rect">
            <a:avLst/>
          </a:prstGeom>
          <a:noFill/>
          <a:ln>
            <a:solidFill>
              <a:srgbClr val="0033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7238" y="4876800"/>
            <a:ext cx="160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Probs</a:t>
            </a:r>
            <a:r>
              <a:rPr lang="en-US" sz="1200" b="1" dirty="0" smtClean="0"/>
              <a:t> slightly higher</a:t>
            </a:r>
            <a:endParaRPr lang="en-US" sz="1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90600"/>
            <a:ext cx="4256899" cy="265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990600" y="3461544"/>
            <a:ext cx="361749" cy="1339056"/>
          </a:xfrm>
          <a:prstGeom prst="straightConnector1">
            <a:avLst/>
          </a:prstGeom>
          <a:ln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"/>
            <a:ext cx="4419600" cy="361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://www.cpc.ncep.noaa.gov/products/NMME/current/images/nino34.rescaling.ENSME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799"/>
            <a:ext cx="4426016" cy="28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600200" y="123204"/>
            <a:ext cx="6324600" cy="3282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509757" y="3575734"/>
            <a:ext cx="6324600" cy="3282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345001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</a:t>
            </a:r>
            <a:r>
              <a:rPr lang="en-US" dirty="0" smtClean="0"/>
              <a:t> a La Nina</a:t>
            </a:r>
          </a:p>
          <a:p>
            <a:r>
              <a:rPr lang="en-US" dirty="0"/>
              <a:t>d</a:t>
            </a:r>
            <a:r>
              <a:rPr lang="en-US" dirty="0" smtClean="0"/>
              <a:t>evelops…</a:t>
            </a:r>
          </a:p>
          <a:p>
            <a:r>
              <a:rPr lang="en-US" dirty="0" smtClean="0"/>
              <a:t>&amp; its normal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1095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Dec-Feb</a:t>
            </a:r>
          </a:p>
          <a:p>
            <a:r>
              <a:rPr lang="en-US" b="1" dirty="0" smtClean="0"/>
              <a:t>Expected</a:t>
            </a:r>
          </a:p>
          <a:p>
            <a:r>
              <a:rPr lang="en-US" b="1" dirty="0" smtClean="0"/>
              <a:t>Impacts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89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657600" y="76200"/>
            <a:ext cx="1752600" cy="1447800"/>
          </a:xfrm>
        </p:spPr>
        <p:txBody>
          <a:bodyPr/>
          <a:lstStyle/>
          <a:p>
            <a:r>
              <a:rPr lang="en-US" altLang="en-US" sz="2800" smtClean="0"/>
              <a:t> </a:t>
            </a:r>
            <a:r>
              <a:rPr lang="en-US" altLang="en-US" sz="2400" smtClean="0"/>
              <a:t>NMME     T &amp; P</a:t>
            </a:r>
            <a:br>
              <a:rPr lang="en-US" altLang="en-US" sz="2400" smtClean="0"/>
            </a:br>
            <a:r>
              <a:rPr lang="en-US" altLang="en-US" sz="2400" smtClean="0"/>
              <a:t>EnsMean forecasts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4343400" y="1981200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Jan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4191000" y="4278868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JFM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52400" y="6273800"/>
            <a:ext cx="8963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latin typeface="Times New Roman" pitchFamily="18" charset="0"/>
              </a:rPr>
              <a:t>The monthly </a:t>
            </a:r>
            <a:r>
              <a:rPr lang="en-US" altLang="en-US" sz="1600" dirty="0" smtClean="0">
                <a:latin typeface="Times New Roman" pitchFamily="18" charset="0"/>
              </a:rPr>
              <a:t>(Jan) and seasonal (JFM) T are for more warmth across the country, except in NW. Overall, models are predicting/implying somewhat typical La Nina Impact for </a:t>
            </a:r>
            <a:r>
              <a:rPr lang="en-US" altLang="en-US" sz="1600" dirty="0" err="1" smtClean="0">
                <a:latin typeface="Times New Roman" pitchFamily="18" charset="0"/>
              </a:rPr>
              <a:t>Precip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smtClean="0">
                <a:latin typeface="Times New Roman" pitchFamily="18" charset="0"/>
              </a:rPr>
              <a:t>for Dec/DJF. </a:t>
            </a:r>
            <a:endParaRPr lang="en-US" altLang="en-US" sz="1600" dirty="0">
              <a:latin typeface="Times New Roman" pitchFamily="18" charset="0"/>
            </a:endParaRPr>
          </a:p>
        </p:txBody>
      </p:sp>
      <p:pic>
        <p:nvPicPr>
          <p:cNvPr id="3074" name="Picture 2" descr="http://www.cpc.ncep.noaa.gov/products/NMME/prob/images/prob_ensemble_tmp2m_us_lea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221"/>
            <a:ext cx="3833023" cy="29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pc.ncep.noaa.gov/products/NMME/prob/images/prob_ensemble_prate_us_lea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7175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pc.ncep.noaa.gov/products/NMME/prob/images/prob_ensemble_prate_us_season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84" y="3172660"/>
            <a:ext cx="3861815" cy="29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pc.ncep.noaa.gov/products/NMME/prob/images/prob_ensemble_tmp2m_us_season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" y="3228974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/>
          <a:lstStyle/>
          <a:p>
            <a:r>
              <a:rPr lang="en-US" sz="1800" dirty="0" smtClean="0"/>
              <a:t>The agreement/uncertainty  among the diff. NMME models’ forecasts for </a:t>
            </a:r>
            <a:br>
              <a:rPr lang="en-US" sz="1800" dirty="0" smtClean="0"/>
            </a:br>
            <a:r>
              <a:rPr lang="en-US" sz="1800" dirty="0" smtClean="0"/>
              <a:t>Jan-Feb-Feb Precipitation!!! 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E659A-E67D-4F73-9E46-0170127DE6A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95400" y="2438400"/>
            <a:ext cx="4572000" cy="1905000"/>
          </a:xfrm>
          <a:prstGeom prst="straightConnector1">
            <a:avLst/>
          </a:prstGeom>
          <a:ln w="22225">
            <a:solidFill>
              <a:srgbClr val="33CC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4938"/>
            <a:ext cx="9029464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0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024063"/>
            <a:ext cx="1955699" cy="148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United States Drought Monito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79" y="534292"/>
            <a:ext cx="1998121" cy="1370708"/>
          </a:xfrm>
          <a:prstGeom prst="rect">
            <a:avLst/>
          </a:prstGeom>
          <a:noFill/>
          <a:ln>
            <a:noFill/>
          </a:ln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810000" cy="609600"/>
          </a:xfrm>
        </p:spPr>
        <p:txBody>
          <a:bodyPr/>
          <a:lstStyle/>
          <a:p>
            <a:r>
              <a:rPr lang="en-US" altLang="en-US" sz="3600" smtClean="0"/>
              <a:t>Drought Monitor </a:t>
            </a: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420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27B267-4DAF-4BA3-A8A7-3FE4EDB1567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6781800" y="35814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pic>
        <p:nvPicPr>
          <p:cNvPr id="3079" name="Picture 14" descr="United States Drought Moni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-8610600"/>
            <a:ext cx="5029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4084637" y="16541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Previous</a:t>
            </a:r>
          </a:p>
        </p:txBody>
      </p:sp>
      <p:sp>
        <p:nvSpPr>
          <p:cNvPr id="3081" name="TextBox 17"/>
          <p:cNvSpPr txBox="1">
            <a:spLocks noChangeArrowheads="1"/>
          </p:cNvSpPr>
          <p:nvPr/>
        </p:nvSpPr>
        <p:spPr bwMode="auto">
          <a:xfrm>
            <a:off x="4117975" y="4157663"/>
            <a:ext cx="835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Latest</a:t>
            </a:r>
          </a:p>
        </p:txBody>
      </p:sp>
      <p:pic>
        <p:nvPicPr>
          <p:cNvPr id="3082" name="Picture 13" descr="United States Drought Moni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572000"/>
            <a:ext cx="3746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4664075" y="3581400"/>
            <a:ext cx="44037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The ongoing major drought in the Northern Plains is getting better, particularly in the Pacific Northwest.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The short/long term drought in southern CA/AZ continues (for ever!)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New areas of severe drought in MO/AR is getting worse.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Elsewhere small pockets of dryness...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3084" name="Picture 15" descr="United States Drought Moni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-7315200"/>
            <a:ext cx="5260975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 descr="United States Drought Moni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-7162800"/>
            <a:ext cx="5260975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United States Drought Moni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11658600"/>
            <a:ext cx="20113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219200" y="685800"/>
            <a:ext cx="4495800" cy="228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United States Drought Moni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1658600"/>
            <a:ext cx="3029353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5791200" y="914400"/>
            <a:ext cx="2057400" cy="15240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59941" y="1676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56828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pic>
        <p:nvPicPr>
          <p:cNvPr id="22" name="Picture 21" descr="United States Drought Monitor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4178300" cy="3228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1219200" y="800100"/>
            <a:ext cx="0" cy="32385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nited States Drought Monitor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410"/>
            <a:ext cx="4178300" cy="3294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534150"/>
            <a:ext cx="4572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0B5A81-06C2-4E17-9668-C6A05AF3ECC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dirty="0" smtClean="0"/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066800" y="61214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191000" y="6015038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3962400" y="1730376"/>
            <a:ext cx="106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Released Nov 30</a:t>
            </a:r>
            <a:r>
              <a:rPr lang="en-US" altLang="en-US" sz="1800" baseline="30000" dirty="0" smtClean="0">
                <a:latin typeface="Times New Roman" pitchFamily="18" charset="0"/>
              </a:rPr>
              <a:t>th</a:t>
            </a:r>
            <a:r>
              <a:rPr lang="en-US" altLang="en-US" sz="1800" dirty="0" smtClean="0">
                <a:latin typeface="Times New Roman" pitchFamily="18" charset="0"/>
              </a:rPr>
              <a:t> 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3810000" y="4524375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Released  Nov 16</a:t>
            </a:r>
            <a:r>
              <a:rPr lang="en-US" altLang="en-US" sz="1800" baseline="30000" dirty="0" smtClean="0">
                <a:latin typeface="Times New Roman" pitchFamily="18" charset="0"/>
              </a:rPr>
              <a:t>th</a:t>
            </a:r>
            <a:r>
              <a:rPr lang="en-US" altLang="en-US" sz="1800" dirty="0" smtClean="0">
                <a:latin typeface="Times New Roman" pitchFamily="18" charset="0"/>
              </a:rPr>
              <a:t> 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29000" y="296863"/>
            <a:ext cx="6048375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400" kern="0" dirty="0" smtClean="0"/>
              <a:t>Previous CPC’s official </a:t>
            </a:r>
            <a:br>
              <a:rPr lang="en-US" altLang="en-US" sz="2400" kern="0" dirty="0" smtClean="0"/>
            </a:br>
            <a:r>
              <a:rPr lang="en-US" altLang="en-US" sz="2400" kern="0" dirty="0" smtClean="0"/>
              <a:t>Monthly (Dec) /Seasonal (DJF)  </a:t>
            </a:r>
          </a:p>
          <a:p>
            <a:pPr>
              <a:defRPr/>
            </a:pPr>
            <a:r>
              <a:rPr lang="en-US" altLang="en-US" sz="2400" kern="0" dirty="0" smtClean="0"/>
              <a:t>Precipitation outlook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2376707"/>
            <a:ext cx="990600" cy="2946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5322888"/>
            <a:ext cx="3276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Latest 30 Day Precipitation Out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359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test 90 Day Precipitation Ou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55" y="3048000"/>
            <a:ext cx="418632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534150"/>
            <a:ext cx="3810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93CBF8-CB1C-4E44-BF2A-9C0506748D6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0" y="296863"/>
            <a:ext cx="6048375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400" kern="0" dirty="0" smtClean="0"/>
              <a:t>CPC’s official </a:t>
            </a:r>
            <a:br>
              <a:rPr lang="en-US" altLang="en-US" sz="2400" kern="0" dirty="0" smtClean="0"/>
            </a:br>
            <a:r>
              <a:rPr lang="en-US" altLang="en-US" sz="2400" kern="0" dirty="0" smtClean="0"/>
              <a:t>Monthly (Dec) /Seasonal (DJF)  </a:t>
            </a:r>
          </a:p>
          <a:p>
            <a:pPr>
              <a:defRPr/>
            </a:pPr>
            <a:r>
              <a:rPr lang="en-US" altLang="en-US" sz="2400" kern="0" dirty="0" smtClean="0"/>
              <a:t>Temperature outlook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4114800" y="1752600"/>
            <a:ext cx="125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Made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Nov 30</a:t>
            </a:r>
            <a:r>
              <a:rPr lang="en-US" altLang="en-US" sz="1800" baseline="30000" dirty="0" smtClean="0">
                <a:latin typeface="Times New Roman" pitchFamily="18" charset="0"/>
              </a:rPr>
              <a:t>th</a:t>
            </a:r>
            <a:r>
              <a:rPr lang="en-US" altLang="en-US" sz="1800" dirty="0" smtClean="0">
                <a:latin typeface="Times New Roman" pitchFamily="18" charset="0"/>
              </a:rPr>
              <a:t>   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3886200" y="4746625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Made </a:t>
            </a:r>
            <a:r>
              <a:rPr lang="en-US" altLang="en-US" sz="1800" dirty="0" smtClean="0">
                <a:latin typeface="Times New Roman" pitchFamily="18" charset="0"/>
              </a:rPr>
              <a:t>   Nov 16</a:t>
            </a:r>
            <a:r>
              <a:rPr lang="en-US" altLang="en-US" sz="1800" baseline="30000" dirty="0" smtClean="0">
                <a:latin typeface="Times New Roman" pitchFamily="18" charset="0"/>
              </a:rPr>
              <a:t>th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52600" y="3276600"/>
            <a:ext cx="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76200" y="4267200"/>
            <a:ext cx="3124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Relatively a good T </a:t>
            </a:r>
            <a:r>
              <a:rPr lang="en-US" altLang="en-US" sz="1800" dirty="0" err="1" smtClean="0">
                <a:latin typeface="Times New Roman" pitchFamily="18" charset="0"/>
              </a:rPr>
              <a:t>fcst</a:t>
            </a:r>
            <a:r>
              <a:rPr lang="en-US" altLang="en-US" sz="1800" dirty="0" smtClean="0">
                <a:latin typeface="Times New Roman" pitchFamily="18" charset="0"/>
              </a:rPr>
              <a:t> for  so far, except in the northwest and northern plains.</a:t>
            </a:r>
            <a:r>
              <a:rPr lang="en-US" altLang="en-US" sz="1800" dirty="0" smtClean="0">
                <a:latin typeface="Times New Roman" pitchFamily="18" charset="0"/>
                <a:sym typeface="Wingdings" panose="05000000000000000000" pitchFamily="2" charset="2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6146" name="Picture 2" descr="Latest 30 Day Temperature Out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38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pc.ncep.noaa.gov/products/predictions/long_range/lead01/off01_tem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4267200" cy="3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cpc.ncep.noaa.gov/products/tanal/mon2day.C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" y="5257800"/>
            <a:ext cx="2209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fs_namer_384_precip_pt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16" y="3075086"/>
            <a:ext cx="4739084" cy="35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80175"/>
            <a:ext cx="458788" cy="38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3F39C5-1A70-4791-98B0-27DA09AE055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394325" y="93663"/>
            <a:ext cx="327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Next 7 days </a:t>
            </a:r>
            <a:r>
              <a:rPr lang="en-US" altLang="en-US" sz="2400" b="1">
                <a:latin typeface="Times New Roman" pitchFamily="18" charset="0"/>
              </a:rPr>
              <a:t>QPF Forecast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105400" y="766763"/>
            <a:ext cx="396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In the next 7 days, the </a:t>
            </a:r>
            <a:r>
              <a:rPr lang="en-US" altLang="en-US" sz="1800" dirty="0" smtClean="0">
                <a:latin typeface="Times New Roman" pitchFamily="18" charset="0"/>
              </a:rPr>
              <a:t>Pacific NW, northern/central CA , and the NE is poised to get good rainfall.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Forecast rains in UT/CO will help the developing dry conditions there, and in MO/AR/LA region.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143000" y="37338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GFS Model Guidance for next 16 days</a:t>
            </a:r>
            <a:r>
              <a:rPr lang="en-US" altLang="en-US" sz="1800">
                <a:latin typeface="Times New Roman" pitchFamily="18" charset="0"/>
              </a:rPr>
              <a:t>.</a:t>
            </a:r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0" y="4343400"/>
            <a:ext cx="37719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Times New Roman" pitchFamily="18" charset="0"/>
              </a:rPr>
              <a:t>According to the GFS</a:t>
            </a:r>
            <a:r>
              <a:rPr lang="en-US" altLang="en-US" sz="1800" dirty="0" smtClean="0">
                <a:latin typeface="Times New Roman" pitchFamily="18" charset="0"/>
              </a:rPr>
              <a:t>,.. Reinforcement </a:t>
            </a:r>
            <a:r>
              <a:rPr lang="en-US" altLang="en-US" sz="1800" dirty="0">
                <a:latin typeface="Times New Roman" pitchFamily="18" charset="0"/>
              </a:rPr>
              <a:t>and more </a:t>
            </a:r>
            <a:r>
              <a:rPr lang="en-US" altLang="en-US" sz="1800" dirty="0" err="1">
                <a:latin typeface="Times New Roman" pitchFamily="18" charset="0"/>
              </a:rPr>
              <a:t>precip</a:t>
            </a:r>
            <a:r>
              <a:rPr lang="en-US" altLang="en-US" sz="1800" dirty="0">
                <a:latin typeface="Times New Roman" pitchFamily="18" charset="0"/>
              </a:rPr>
              <a:t> as noted in the QPF above in the northern </a:t>
            </a:r>
            <a:r>
              <a:rPr lang="en-US" altLang="en-US" sz="1800" dirty="0" smtClean="0">
                <a:latin typeface="Times New Roman" pitchFamily="18" charset="0"/>
              </a:rPr>
              <a:t>dry/drought area(WA/OR/MT), CA, </a:t>
            </a:r>
            <a:r>
              <a:rPr lang="en-US" altLang="en-US" sz="1800" dirty="0">
                <a:latin typeface="Times New Roman" pitchFamily="18" charset="0"/>
              </a:rPr>
              <a:t>and in the </a:t>
            </a:r>
            <a:r>
              <a:rPr lang="en-US" altLang="en-US" sz="1800" dirty="0" smtClean="0">
                <a:latin typeface="Times New Roman" pitchFamily="18" charset="0"/>
              </a:rPr>
              <a:t>northeast as well.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8" y="474266"/>
            <a:ext cx="1943102" cy="668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67400" y="5346621"/>
            <a:ext cx="872846" cy="417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www.wpc.ncep.noaa.gov/qpf/p168i.gif?15137159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47"/>
            <a:ext cx="4572000" cy="34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7200" y="1659666"/>
            <a:ext cx="1366548" cy="55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85725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Rainy Season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25582" y="1828800"/>
            <a:ext cx="2493818" cy="1676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2700337"/>
            <a:ext cx="1343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" y="228600"/>
            <a:ext cx="2514600" cy="1600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9218" name="Picture 2" descr="C:\Users\muthuvel.chelliah\Desktop\Drought-temporary\spi3.ensemble.L1-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-6927"/>
            <a:ext cx="2571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uthuvel.chelliah\Desktop\Drought-temporary\spi6.ensemble.L1-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90800" y="0"/>
            <a:ext cx="2571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6200" y="111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33CC"/>
                </a:solidFill>
                <a:latin typeface="Times New Roman" pitchFamily="18" charset="0"/>
              </a:rPr>
              <a:t>SPI3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743200" y="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  <a:latin typeface="Times New Roman" pitchFamily="18" charset="0"/>
              </a:rPr>
              <a:t>SPI6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81600" y="0"/>
            <a:ext cx="396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33CC"/>
                </a:solidFill>
              </a:rPr>
              <a:t>SPI3 &amp; SPI6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</a:rPr>
              <a:t>Forecasts from 6NMME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>(uses obs. P up to past </a:t>
            </a:r>
            <a:r>
              <a:rPr lang="en-US" altLang="en-US" sz="2000" dirty="0" smtClean="0">
                <a:solidFill>
                  <a:srgbClr val="0033CC"/>
                </a:solidFill>
              </a:rPr>
              <a:t>month, </a:t>
            </a:r>
            <a:r>
              <a:rPr lang="en-US" altLang="en-US" sz="2000" dirty="0">
                <a:solidFill>
                  <a:srgbClr val="0033CC"/>
                </a:solidFill>
              </a:rPr>
              <a:t>and forecast months’ P from NMME models)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/>
            </a:r>
            <a:br>
              <a:rPr lang="en-US" altLang="en-US" sz="2000" dirty="0">
                <a:solidFill>
                  <a:srgbClr val="0033CC"/>
                </a:solidFill>
              </a:rPr>
            </a:br>
            <a:endParaRPr lang="en-US" altLang="en-US" sz="4400" dirty="0">
              <a:solidFill>
                <a:srgbClr val="0033CC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410200" y="2209800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NMME Ensemble Mean (6 models)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SPI Forecasts for MJJ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Left Panels:   SPI3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Right Panels: SPI6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181600" y="3505200"/>
            <a:ext cx="3886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  <a:sym typeface="Wingdings" pitchFamily="2" charset="2"/>
              </a:rPr>
              <a:t>In the past these NMME models and their forecasts always did not extend/intensify the Northern plains drought, and ended it repeatedly prematurely!!</a:t>
            </a:r>
          </a:p>
        </p:txBody>
      </p:sp>
    </p:spTree>
    <p:extLst>
      <p:ext uri="{BB962C8B-B14F-4D97-AF65-F5344CB8AC3E}">
        <p14:creationId xmlns:p14="http://schemas.microsoft.com/office/powerpoint/2010/main" val="2353805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0242" name="Picture 2" descr="C:\Users\muthuvel.chelliah\Desktop\Drought-temporary\spi3.ensemble.L1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981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SPI3 </a:t>
            </a:r>
          </a:p>
          <a:p>
            <a:r>
              <a:rPr lang="en-US" dirty="0" smtClean="0"/>
              <a:t>Ensemble</a:t>
            </a:r>
          </a:p>
          <a:p>
            <a:r>
              <a:rPr lang="en-US" dirty="0" smtClean="0"/>
              <a:t>Forecast</a:t>
            </a:r>
          </a:p>
          <a:p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1981200"/>
            <a:ext cx="152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SPI3 </a:t>
            </a:r>
          </a:p>
          <a:p>
            <a:r>
              <a:rPr lang="en-US" dirty="0" smtClean="0"/>
              <a:t>Ensemble</a:t>
            </a:r>
          </a:p>
          <a:p>
            <a:r>
              <a:rPr lang="en-US" dirty="0" smtClean="0"/>
              <a:t>Forecast</a:t>
            </a:r>
          </a:p>
          <a:p>
            <a:r>
              <a:rPr lang="en-US" dirty="0" smtClean="0"/>
              <a:t>SPREAD</a:t>
            </a:r>
          </a:p>
          <a:p>
            <a:endParaRPr lang="en-US" dirty="0" smtClean="0"/>
          </a:p>
          <a:p>
            <a:r>
              <a:rPr lang="en-US" dirty="0" smtClean="0"/>
              <a:t>-Sometimes, over  large areas, the </a:t>
            </a:r>
          </a:p>
          <a:p>
            <a:r>
              <a:rPr lang="en-US" dirty="0" smtClean="0"/>
              <a:t>spread is as large as the 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3 slides are probabilistic drought forecasts (Drs. </a:t>
            </a:r>
            <a:r>
              <a:rPr lang="en-US" dirty="0" err="1" smtClean="0"/>
              <a:t>Kingtse</a:t>
            </a:r>
            <a:r>
              <a:rPr lang="en-US" dirty="0" smtClean="0"/>
              <a:t> Mo &amp; Li Xu at CPC)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Making use of the agreement(disagreement) in the 60 ensemble members of the 6 NMME models (10 members each) – their respective SPI6 forecasts – as compared to the grand mean - converting them to probabilities.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At each grid point: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 all ensemble members agree – 100% probability.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 only half of the members agree – 50% probability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These plots will be modified further (instead of just D1-to–D1 &amp; above) in the upcoming months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No past skill scores developed yet. But will be made available soon.!!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nline image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nline image 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nline image 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muthuvel.chelliah\Downloads\spi6_opn_1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17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uthuvel.chelliah\Downloads\spi6_opn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92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nline image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nline image 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nline image 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muthuvel.chelliah\Downloads\spi6_opn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4800"/>
            <a:ext cx="4267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thuvel.chelliah\Downloads\spi6_opn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04800"/>
            <a:ext cx="42671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muthuvel.chelliah\Downloads\spi6_mon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91" y="3200401"/>
            <a:ext cx="4991129" cy="36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nline image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nline image 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nline image 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nline image 1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 descr="C:\Users\muthuvel.chelliah\Downloads\spi6_sea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3498"/>
            <a:ext cx="4876799" cy="35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16033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JFM 2018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283106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16033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DO Tendency Format!!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533400"/>
          </a:xfrm>
        </p:spPr>
        <p:txBody>
          <a:bodyPr/>
          <a:lstStyle/>
          <a:p>
            <a:r>
              <a:rPr lang="en-US" altLang="en-US" sz="3200" dirty="0" smtClean="0"/>
              <a:t>(</a:t>
            </a:r>
            <a:r>
              <a:rPr lang="en-US" altLang="en-US" sz="3200" dirty="0" err="1" smtClean="0"/>
              <a:t>Prev</a:t>
            </a:r>
            <a:r>
              <a:rPr lang="en-US" altLang="en-US" sz="3200" dirty="0" smtClean="0"/>
              <a:t>) Seasonal/Monthly Drought outlooks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1738" y="6534150"/>
            <a:ext cx="3222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769D63-4577-4144-9136-6021AF00BF6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 smtClean="0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594225" y="1203325"/>
            <a:ext cx="2111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Seasonal O</a:t>
            </a:r>
            <a:r>
              <a:rPr lang="en-US" altLang="en-US" sz="1800" dirty="0" smtClean="0">
                <a:latin typeface="Times New Roman" pitchFamily="18" charset="0"/>
              </a:rPr>
              <a:t>utlook (</a:t>
            </a:r>
            <a:r>
              <a:rPr lang="en-US" altLang="en-US" sz="1800" dirty="0" err="1" smtClean="0">
                <a:latin typeface="Times New Roman" pitchFamily="18" charset="0"/>
              </a:rPr>
              <a:t>MidNov</a:t>
            </a:r>
            <a:r>
              <a:rPr lang="en-US" altLang="en-US" sz="1800" dirty="0" smtClean="0">
                <a:latin typeface="Times New Roman" pitchFamily="18" charset="0"/>
              </a:rPr>
              <a:t>-Feb 2017) </a:t>
            </a: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issued </a:t>
            </a:r>
            <a:r>
              <a:rPr lang="en-US" altLang="en-US" sz="1800" dirty="0" smtClean="0">
                <a:latin typeface="Times New Roman" pitchFamily="18" charset="0"/>
              </a:rPr>
              <a:t>11/16/17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7162800" y="2428610"/>
            <a:ext cx="1898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Monthly </a:t>
            </a:r>
            <a:r>
              <a:rPr lang="en-US" altLang="en-US" sz="1800" dirty="0" smtClean="0">
                <a:latin typeface="Times New Roman" pitchFamily="18" charset="0"/>
              </a:rPr>
              <a:t>outlook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(December 2017) </a:t>
            </a: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issued </a:t>
            </a:r>
            <a:r>
              <a:rPr lang="en-US" altLang="en-US" sz="1800" dirty="0" smtClean="0">
                <a:latin typeface="Times New Roman" pitchFamily="18" charset="0"/>
              </a:rPr>
              <a:t>11/30/17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24318" y="4191000"/>
            <a:ext cx="477628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The outlooks issued last month called for improving drought conditions in WA/OR and western MT. – looks good so far.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Improving drought conditions in northeastern TX, MO, LA?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Drought development in southern AZ and interior NC/SC ?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2050" name="Picture 2" descr="United States Monthly Drought Out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42854"/>
            <a:ext cx="4419600" cy="34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ted States Seasonal Drought Ou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" y="605489"/>
            <a:ext cx="4344237" cy="33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3DD565-F21E-4232-94DA-E1AE99298D7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28600" y="0"/>
            <a:ext cx="8915400" cy="1046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LDAS </a:t>
            </a: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D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rought </a:t>
            </a: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F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orecast </a:t>
            </a: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A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The system developed by Princeton University and University of Washington was transitioned to NCEP/EMC as the experimental forecast system.</a:t>
            </a:r>
            <a:endParaRPr lang="en-US" altLang="en-US" sz="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101DF"/>
                </a:solidFill>
                <a:latin typeface="Times New Roman" pitchFamily="18" charset="0"/>
              </a:rPr>
              <a:t>Forecast using </a:t>
            </a:r>
            <a:r>
              <a:rPr lang="en-US" altLang="en-US" sz="2000" dirty="0" smtClean="0">
                <a:solidFill>
                  <a:srgbClr val="0101DF"/>
                </a:solidFill>
                <a:latin typeface="Times New Roman" pitchFamily="18" charset="0"/>
              </a:rPr>
              <a:t>201711 </a:t>
            </a:r>
            <a:r>
              <a:rPr lang="en-US" altLang="en-US" sz="2000" dirty="0">
                <a:solidFill>
                  <a:srgbClr val="0101DF"/>
                </a:solidFill>
                <a:latin typeface="Times New Roman" pitchFamily="18" charset="0"/>
              </a:rPr>
              <a:t>Initial Condition- Soil Moisture Percentile forecast </a:t>
            </a:r>
            <a:endParaRPr lang="en-US" altLang="en-US" sz="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>
            <a:off x="1828800" y="2047875"/>
            <a:ext cx="114300" cy="3276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1752600"/>
            <a:ext cx="838200" cy="2952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36806" y="1914525"/>
            <a:ext cx="63794" cy="35718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67600" y="1976437"/>
            <a:ext cx="38100" cy="343376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0698294">
            <a:off x="2733567" y="3504606"/>
            <a:ext cx="484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AVAILABLE/UPDATED THIS MONTH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C4035D-9F99-458E-AF84-329270F2B5D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76200" y="0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Hydrological Monitoring and Seasonal Forecasting @ MSU (Michigan State </a:t>
            </a:r>
            <a:r>
              <a:rPr lang="en-US" altLang="en-US" sz="1800" b="1" dirty="0" smtClean="0">
                <a:latin typeface="Times New Roman" pitchFamily="18" charset="0"/>
              </a:rPr>
              <a:t>University ) NLDAS model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6953250" y="1009650"/>
            <a:ext cx="219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Monthly Soil Moisture Percentile Prediction issued on </a:t>
            </a:r>
            <a:r>
              <a:rPr lang="en-US" altLang="en-US" sz="1800" b="1" dirty="0" smtClean="0">
                <a:latin typeface="Times New Roman" pitchFamily="18" charset="0"/>
              </a:rPr>
              <a:t>201712</a:t>
            </a:r>
            <a:endParaRPr lang="en-US" altLang="en-US" sz="1800" b="1" dirty="0">
              <a:latin typeface="Times New Roman" pitchFamily="18" charset="0"/>
            </a:endParaRP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015163" y="2438400"/>
            <a:ext cx="1762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The inter quartile range suggest </a:t>
            </a:r>
            <a:r>
              <a:rPr lang="en-US" altLang="en-US" sz="1800" u="sng" dirty="0">
                <a:latin typeface="Times New Roman" pitchFamily="18" charset="0"/>
              </a:rPr>
              <a:t>greater uncertainty </a:t>
            </a:r>
            <a:r>
              <a:rPr lang="en-US" altLang="en-US" sz="1800" dirty="0">
                <a:latin typeface="Times New Roman" pitchFamily="18" charset="0"/>
              </a:rPr>
              <a:t>about the forecast in these </a:t>
            </a:r>
            <a:r>
              <a:rPr lang="en-US" altLang="en-US" sz="1800" u="sng" dirty="0">
                <a:latin typeface="Times New Roman" pitchFamily="18" charset="0"/>
              </a:rPr>
              <a:t>shaded</a:t>
            </a:r>
            <a:r>
              <a:rPr lang="en-US" altLang="en-US" sz="1800" dirty="0">
                <a:latin typeface="Times New Roman" pitchFamily="18" charset="0"/>
              </a:rPr>
              <a:t> regions.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1447800"/>
            <a:ext cx="76200" cy="3657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200" y="6212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http://drought.geo.msu.edu/research/forecast/smi.monthly.php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1919287"/>
            <a:ext cx="0" cy="3429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62800" y="48768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not much uncertainty for the two major drought regions in the south..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27" y="1076324"/>
            <a:ext cx="4731348" cy="570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76323"/>
            <a:ext cx="885825" cy="57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5715000"/>
            <a:ext cx="609600" cy="304800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28657"/>
            <a:ext cx="5084762" cy="36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550025"/>
            <a:ext cx="4572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E99104-E9CA-448A-9438-257E986D4F0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240213" y="76200"/>
            <a:ext cx="490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NASA GEOS5 Forecasts  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4191000" y="10017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Precip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638800" y="2590800"/>
            <a:ext cx="2895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Soil Moisture Percentile </a:t>
            </a:r>
          </a:p>
        </p:txBody>
      </p:sp>
      <p:sp>
        <p:nvSpPr>
          <p:cNvPr id="2" name="Oval 1"/>
          <p:cNvSpPr/>
          <p:nvPr/>
        </p:nvSpPr>
        <p:spPr>
          <a:xfrm>
            <a:off x="2695575" y="1600200"/>
            <a:ext cx="352425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33675" y="3233738"/>
            <a:ext cx="352425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95575" y="4848225"/>
            <a:ext cx="390525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11338" y="3962400"/>
            <a:ext cx="474662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5700" y="4648200"/>
            <a:ext cx="6731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61925"/>
            <a:ext cx="398462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590800" y="2514600"/>
            <a:ext cx="609600" cy="909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1600200"/>
            <a:ext cx="304800" cy="179546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73902" y="3505200"/>
            <a:ext cx="116898" cy="204073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81000" y="446088"/>
            <a:ext cx="381000" cy="925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0"/>
            <a:ext cx="2057400" cy="533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Summary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10663" cy="6400800"/>
          </a:xfrm>
        </p:spPr>
        <p:txBody>
          <a:bodyPr/>
          <a:lstStyle/>
          <a:p>
            <a:pPr marL="346075" indent="-346075" eaLnBrk="1" hangingPunct="1">
              <a:lnSpc>
                <a:spcPct val="80000"/>
              </a:lnSpc>
              <a:spcBef>
                <a:spcPts val="475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FF0000"/>
                </a:solidFill>
              </a:rPr>
              <a:t>Current ENSO status and forecast.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 smtClean="0">
                <a:latin typeface="verdana,arial"/>
                <a:cs typeface="Arial" pitchFamily="34" charset="0"/>
              </a:rPr>
              <a:t>ENSO status – La Nina Advisory</a:t>
            </a:r>
            <a:r>
              <a:rPr lang="en-US" altLang="en-US" sz="1800" dirty="0" smtClean="0">
                <a:cs typeface="Arial" pitchFamily="34" charset="0"/>
              </a:rPr>
              <a:t>.</a:t>
            </a:r>
            <a:r>
              <a:rPr lang="en-US" sz="1800" b="1" kern="1200" dirty="0">
                <a:latin typeface="Arial" pitchFamily="34" charset="0"/>
              </a:rPr>
              <a:t> </a:t>
            </a:r>
            <a:r>
              <a:rPr lang="en-US" sz="1800" kern="1200" dirty="0">
                <a:latin typeface="Arial" pitchFamily="34" charset="0"/>
              </a:rPr>
              <a:t>La Niña conditions are predicted to continue (~65-75% chance) at least through the Northern Hemisphere winter </a:t>
            </a:r>
            <a:r>
              <a:rPr lang="en-US" sz="1800" kern="1200" dirty="0" smtClean="0">
                <a:latin typeface="Arial" pitchFamily="34" charset="0"/>
              </a:rPr>
              <a:t>2017-18.</a:t>
            </a:r>
            <a:r>
              <a:rPr lang="en-US" altLang="en-US" sz="1800" dirty="0" smtClean="0">
                <a:cs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FF0000"/>
                </a:solidFill>
              </a:rPr>
              <a:t>Current Drought conditions:</a:t>
            </a: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800" dirty="0" smtClean="0"/>
              <a:t>The Northern Plains drought in the MT/Dakotas region, that recently expanded further west in to Pacific NW into WA &amp; OR states, got contained/squashed from last month’s rains to the extent that the drought in WA/OR should not be a threat anymore. However, the long term rainfall deficit (MJJ rains) in the eastern MT, western Dakotas will probably continue to stay/exist, until the onset of the next year’s rainy season in these regions. 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800" dirty="0" smtClean="0"/>
              <a:t>The short/long term dryness/drought in far southern CA/AZ continues to hang in there, and has even expanded further north in the 4-corner states UT/CO/AZ/NM region.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800" dirty="0" smtClean="0"/>
              <a:t>Severe dryness has enhanced/developed in the MO/AR/LA region, which has to be kept an eye on. </a:t>
            </a:r>
            <a:r>
              <a:rPr lang="en-US" altLang="en-US" sz="1800" dirty="0"/>
              <a:t>For </a:t>
            </a:r>
            <a:r>
              <a:rPr lang="en-US" altLang="en-US" sz="1800" dirty="0" smtClean="0"/>
              <a:t>now, </a:t>
            </a:r>
            <a:r>
              <a:rPr lang="en-US" altLang="en-US" sz="1800" dirty="0"/>
              <a:t>the many water reservoirs  </a:t>
            </a:r>
            <a:r>
              <a:rPr lang="en-US" altLang="en-US" sz="1800" dirty="0" smtClean="0"/>
              <a:t>across CA are at satisfactory levels.</a:t>
            </a:r>
          </a:p>
          <a:p>
            <a:pPr marL="346075" indent="-346075" eaLnBrk="1" hangingPunct="1">
              <a:lnSpc>
                <a:spcPct val="80000"/>
              </a:lnSpc>
              <a:spcBef>
                <a:spcPts val="475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FF0000"/>
                </a:solidFill>
              </a:rPr>
              <a:t>Prediction: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800" dirty="0" smtClean="0"/>
              <a:t>As winter is approaching, the developing La Nina’s impacts and the relative magnitude of its impact is of some interest/concern to the drought in many southern states region. But observed </a:t>
            </a:r>
            <a:r>
              <a:rPr lang="en-US" altLang="en-US" sz="1800" dirty="0" err="1" smtClean="0"/>
              <a:t>precip</a:t>
            </a:r>
            <a:r>
              <a:rPr lang="en-US" altLang="en-US" sz="1800" dirty="0" smtClean="0"/>
              <a:t> impacts during most recent El Nino(2015/16)/La Nina(2016/17) – not following the expected </a:t>
            </a:r>
            <a:r>
              <a:rPr lang="en-US" altLang="en-US" sz="1800" smtClean="0"/>
              <a:t>canonical pattern -must </a:t>
            </a:r>
            <a:r>
              <a:rPr lang="en-US" altLang="en-US" sz="1800" dirty="0" smtClean="0"/>
              <a:t>also be taken into consideration.  </a:t>
            </a:r>
            <a:endParaRPr lang="en-US" altLang="en-US" sz="1800" dirty="0"/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800" dirty="0" smtClean="0"/>
              <a:t>In the short term, Northern/Central CA, WA and OR is expected to get good rainfall amounts.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thuvel.chelliah\Desktop\Drought-temporary\us.4panel.fordrought.briefing.recent.1,2,3months.rain.to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5775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E659A-E67D-4F73-9E46-0170127DE6A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00600" y="3124200"/>
            <a:ext cx="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962400" y="3124200"/>
            <a:ext cx="838200" cy="381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62400" y="3200400"/>
            <a:ext cx="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5000" y="76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precipitation amounts during last 7, 30, 60 &amp; 90 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1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E659A-E67D-4F73-9E46-0170127DE6A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609600" y="4572000"/>
            <a:ext cx="914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524000"/>
            <a:ext cx="1066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8250" y="1524000"/>
            <a:ext cx="107815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2691102">
            <a:off x="2326041" y="1528040"/>
            <a:ext cx="39736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691102">
            <a:off x="2314811" y="4720359"/>
            <a:ext cx="39736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691102">
            <a:off x="3177239" y="4521531"/>
            <a:ext cx="310195" cy="1142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691102">
            <a:off x="3223498" y="1565119"/>
            <a:ext cx="292215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800600" y="3124200"/>
            <a:ext cx="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962400" y="3124200"/>
            <a:ext cx="838200" cy="381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62400" y="3200400"/>
            <a:ext cx="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76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precipitation ANOM during last 7, 30, 60 &amp; 90 days.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685800"/>
            <a:ext cx="114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Short term improvement in Northern Plains. But in long term?</a:t>
            </a:r>
          </a:p>
          <a:p>
            <a:endParaRPr lang="en-US" sz="1400" dirty="0"/>
          </a:p>
          <a:p>
            <a:r>
              <a:rPr lang="en-US" sz="1400" dirty="0" smtClean="0"/>
              <a:t>Shorty term rainfall deficits accrue in UT/CO AZ/NM/ </a:t>
            </a:r>
          </a:p>
          <a:p>
            <a:endParaRPr lang="en-US" sz="1400" dirty="0"/>
          </a:p>
          <a:p>
            <a:r>
              <a:rPr lang="en-US" sz="1400" dirty="0" smtClean="0"/>
              <a:t>Also in  </a:t>
            </a:r>
            <a:r>
              <a:rPr lang="en-US" sz="1400" dirty="0" err="1" smtClean="0"/>
              <a:t>southeastOK</a:t>
            </a:r>
            <a:r>
              <a:rPr lang="en-US" sz="1400" dirty="0" smtClean="0"/>
              <a:t> AR/MO/LA</a:t>
            </a:r>
            <a:endParaRPr lang="en-US" sz="1400" dirty="0"/>
          </a:p>
        </p:txBody>
      </p:sp>
      <p:pic>
        <p:nvPicPr>
          <p:cNvPr id="1026" name="Picture 2" descr="C:\Users\muthuvel.chelliah\Desktop\Drought-temporary\us.4panel.fordrought.briefing.recent.1,2,3months.rain.an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4"/>
            <a:ext cx="8001000" cy="61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5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3074" name="Picture 2" descr="C:\Users\muthuvel.chelliah\Desktop\Drought-temporary\us.4panel.fordrought.briefing.recent.4,5,6,7months.rain.an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5775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5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pc.ncep.noaa.gov/products/Drought/Figures/index/spi_pl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42105"/>
            <a:ext cx="5229225" cy="67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8DAFBA-0425-49D9-A8CB-9D2CA6FA9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0"/>
            <a:ext cx="3200400" cy="1289050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solidFill>
                  <a:srgbClr val="0033CC"/>
                </a:solidFill>
              </a:rPr>
              <a:t>The Standardized Precipitation Index SPI</a:t>
            </a:r>
            <a:br>
              <a:rPr lang="en-US" altLang="en-US" sz="2000" dirty="0" smtClean="0">
                <a:solidFill>
                  <a:srgbClr val="0033CC"/>
                </a:solidFill>
              </a:rPr>
            </a:br>
            <a:r>
              <a:rPr lang="en-US" altLang="en-US" sz="2000" dirty="0" smtClean="0">
                <a:solidFill>
                  <a:srgbClr val="0033CC"/>
                </a:solidFill>
              </a:rPr>
              <a:t>(</a:t>
            </a:r>
            <a:r>
              <a:rPr lang="en-US" altLang="en-US" sz="2000" b="1" dirty="0" smtClean="0">
                <a:solidFill>
                  <a:srgbClr val="0033CC"/>
                </a:solidFill>
              </a:rPr>
              <a:t>based on Observed P</a:t>
            </a:r>
            <a:r>
              <a:rPr lang="en-US" altLang="en-US" sz="2000" dirty="0" smtClean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4495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5410200" y="1219200"/>
            <a:ext cx="3502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latin typeface="Times New Roman" pitchFamily="18" charset="0"/>
              </a:rPr>
              <a:t>The three month SPI, with its large negative values in the Northern Plains drought area and the Pacific NW, looked really bad last month.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90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-Last Month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066800"/>
            <a:ext cx="838200" cy="304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10200" y="2534483"/>
            <a:ext cx="3650901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latin typeface="Times New Roman" pitchFamily="18" charset="0"/>
              </a:rPr>
              <a:t>Big changes in one month!!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latin typeface="Times New Roman" pitchFamily="18" charset="0"/>
              </a:rPr>
              <a:t>The 24month long term SPI does not show any serious deficits(including CA) – good!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latin typeface="Times New Roman" pitchFamily="18" charset="0"/>
              </a:rPr>
              <a:t>The 12/6 month SPI obviously shows the lack of AMJJ rainfall deficit in the Northern Plains.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latin typeface="Times New Roman" pitchFamily="18" charset="0"/>
              </a:rPr>
              <a:t>With existing short term deficit in southern states, combined with the expected La Nina impacts – something to keep an eye!!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pc.ncep.noaa.gov/products/Drought/Figures/index/spi_pl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2" y="304800"/>
            <a:ext cx="506234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8DAFBA-0425-49D9-A8CB-9D2CA6FA9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152400"/>
            <a:ext cx="3200400" cy="128905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rgbClr val="0033CC"/>
                </a:solidFill>
              </a:rPr>
              <a:t>The Standardized Precipitation Index </a:t>
            </a:r>
            <a:r>
              <a:rPr lang="en-US" altLang="en-US" sz="3200" smtClean="0">
                <a:solidFill>
                  <a:srgbClr val="0033CC"/>
                </a:solidFill>
              </a:rPr>
              <a:t>SPI</a:t>
            </a:r>
            <a:r>
              <a:rPr lang="en-US" altLang="en-US" smtClean="0">
                <a:solidFill>
                  <a:srgbClr val="0033CC"/>
                </a:solidFill>
              </a:rPr>
              <a:t/>
            </a:r>
            <a:br>
              <a:rPr lang="en-US" altLang="en-US" smtClean="0">
                <a:solidFill>
                  <a:srgbClr val="0033CC"/>
                </a:solidFill>
              </a:rPr>
            </a:br>
            <a:r>
              <a:rPr lang="en-US" altLang="en-US" sz="2000" smtClean="0">
                <a:solidFill>
                  <a:srgbClr val="0033CC"/>
                </a:solidFill>
              </a:rPr>
              <a:t>(</a:t>
            </a:r>
            <a:r>
              <a:rPr lang="en-US" altLang="en-US" sz="2000" b="1" smtClean="0">
                <a:solidFill>
                  <a:srgbClr val="0033CC"/>
                </a:solidFill>
              </a:rPr>
              <a:t>based on Observed P</a:t>
            </a:r>
            <a:r>
              <a:rPr lang="en-US" altLang="en-US" sz="2000" smtClean="0">
                <a:solidFill>
                  <a:srgbClr val="0033CC"/>
                </a:solidFill>
              </a:rPr>
              <a:t>)</a:t>
            </a:r>
            <a:endParaRPr lang="en-US" altLang="en-US" smtClean="0">
              <a:solidFill>
                <a:srgbClr val="0033CC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4495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3962401" y="19050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----- NOW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3200400"/>
            <a:ext cx="609600" cy="351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DA51B-2321-4810-ABB0-47651769321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122" name="Picture 2" descr="C:\Users\muthuvel.chelliah\Desktop\Drought-temporary\4panel_GM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286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442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37746</TotalTime>
  <Words>1330</Words>
  <Application>Microsoft Office PowerPoint</Application>
  <PresentationFormat>On-screen Show (4:3)</PresentationFormat>
  <Paragraphs>200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Drought  Outlook  Discussion     December 2017 </vt:lpstr>
      <vt:lpstr>Drought Monitor </vt:lpstr>
      <vt:lpstr>(Prev) Seasonal/Monthly Drought outlooks</vt:lpstr>
      <vt:lpstr>PowerPoint Presentation</vt:lpstr>
      <vt:lpstr>PowerPoint Presentation</vt:lpstr>
      <vt:lpstr>PowerPoint Presentation</vt:lpstr>
      <vt:lpstr>The Standardized Precipitation Index SPI (based on Observed P)</vt:lpstr>
      <vt:lpstr>The Standardized Precipitation Index SPI (based on Observed P)</vt:lpstr>
      <vt:lpstr>PowerPoint Presentation</vt:lpstr>
      <vt:lpstr>PowerPoint Presentation</vt:lpstr>
      <vt:lpstr>PowerPoint Presentation</vt:lpstr>
      <vt:lpstr>Streamflow (USGS)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NMME     T &amp; P EnsMean forecasts</vt:lpstr>
      <vt:lpstr>The agreement/uncertainty  among the diff. NMME models’ forecasts for  Jan-Feb-Feb Precipitation!!!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CPC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kingtsemo</dc:creator>
  <cp:lastModifiedBy>Muthuvel Chelliah</cp:lastModifiedBy>
  <cp:revision>3754</cp:revision>
  <cp:lastPrinted>2014-07-10T13:24:01Z</cp:lastPrinted>
  <dcterms:created xsi:type="dcterms:W3CDTF">2008-10-04T17:35:30Z</dcterms:created>
  <dcterms:modified xsi:type="dcterms:W3CDTF">2017-12-19T22:15:17Z</dcterms:modified>
</cp:coreProperties>
</file>