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808" r:id="rId2"/>
    <p:sldId id="824" r:id="rId3"/>
    <p:sldId id="788" r:id="rId4"/>
    <p:sldId id="844" r:id="rId5"/>
    <p:sldId id="845" r:id="rId6"/>
    <p:sldId id="850" r:id="rId7"/>
    <p:sldId id="868" r:id="rId8"/>
    <p:sldId id="867" r:id="rId9"/>
    <p:sldId id="833" r:id="rId10"/>
    <p:sldId id="869" r:id="rId11"/>
    <p:sldId id="859" r:id="rId12"/>
    <p:sldId id="792" r:id="rId13"/>
    <p:sldId id="827" r:id="rId14"/>
    <p:sldId id="757" r:id="rId15"/>
    <p:sldId id="796" r:id="rId16"/>
    <p:sldId id="811" r:id="rId17"/>
    <p:sldId id="795" r:id="rId18"/>
    <p:sldId id="790" r:id="rId19"/>
    <p:sldId id="841" r:id="rId20"/>
    <p:sldId id="728" r:id="rId21"/>
    <p:sldId id="832" r:id="rId22"/>
    <p:sldId id="838" r:id="rId23"/>
    <p:sldId id="820" r:id="rId24"/>
    <p:sldId id="804" r:id="rId25"/>
    <p:sldId id="864" r:id="rId26"/>
    <p:sldId id="860" r:id="rId27"/>
    <p:sldId id="866" r:id="rId28"/>
    <p:sldId id="810" r:id="rId29"/>
    <p:sldId id="805" r:id="rId30"/>
    <p:sldId id="865" r:id="rId31"/>
    <p:sldId id="276" r:id="rId32"/>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00CC"/>
    <a:srgbClr val="33CC33"/>
    <a:srgbClr val="FF0000"/>
    <a:srgbClr val="FF3300"/>
    <a:srgbClr val="FA5236"/>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3" autoAdjust="0"/>
    <p:restoredTop sz="74869" autoAdjust="0"/>
  </p:normalViewPr>
  <p:slideViewPr>
    <p:cSldViewPr>
      <p:cViewPr>
        <p:scale>
          <a:sx n="103" d="100"/>
          <a:sy n="103" d="100"/>
        </p:scale>
        <p:origin x="-294" y="-84"/>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31</a:t>
            </a:fld>
            <a:endParaRPr lang="en-US" altLang="en-US"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gif"/><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2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Discussion    </a:t>
            </a:r>
            <a:br>
              <a:rPr lang="en-US" altLang="en-US" sz="4000" dirty="0" smtClean="0"/>
            </a:br>
            <a:r>
              <a:rPr lang="en-US" altLang="en-US" sz="4000" dirty="0" smtClean="0"/>
              <a:t>February 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FF0000"/>
                </a:solidFill>
                <a:latin typeface="Times New Roman" pitchFamily="18" charset="0"/>
              </a:rPr>
              <a:t>Phone: 1-877-680-3341</a:t>
            </a:r>
          </a:p>
          <a:p>
            <a:pPr eaLnBrk="1" hangingPunct="1">
              <a:spcBef>
                <a:spcPct val="0"/>
              </a:spcBef>
              <a:buFontTx/>
              <a:buNone/>
            </a:pPr>
            <a:r>
              <a:rPr lang="en-US" altLang="en-US" sz="2800">
                <a:solidFill>
                  <a:srgbClr val="FF0000"/>
                </a:solidFill>
                <a:latin typeface="Times New Roman" pitchFamily="18" charset="0"/>
              </a:rPr>
              <a:t>Pwd:    858747</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10</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276601" y="19050"/>
            <a:ext cx="1828799" cy="369332"/>
          </a:xfrm>
          <a:prstGeom prst="rect">
            <a:avLst/>
          </a:prstGeom>
          <a:noFill/>
        </p:spPr>
        <p:txBody>
          <a:bodyPr wrap="square" rtlCol="0">
            <a:spAutoFit/>
          </a:bodyPr>
          <a:lstStyle/>
          <a:p>
            <a:r>
              <a:rPr lang="en-US" b="1" dirty="0" smtClean="0">
                <a:solidFill>
                  <a:srgbClr val="FF0000"/>
                </a:solidFill>
              </a:rPr>
              <a:t>----- Last month</a:t>
            </a:r>
          </a:p>
        </p:txBody>
      </p:sp>
      <p:sp>
        <p:nvSpPr>
          <p:cNvPr id="3" name="Rectangle 2"/>
          <p:cNvSpPr/>
          <p:nvPr/>
        </p:nvSpPr>
        <p:spPr>
          <a:xfrm>
            <a:off x="914400" y="3200400"/>
            <a:ext cx="6096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1371600" y="1752605"/>
            <a:ext cx="5715000" cy="1219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57200"/>
            <a:ext cx="4885754" cy="6324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10200" y="1752600"/>
            <a:ext cx="3048000" cy="4524315"/>
          </a:xfrm>
          <a:prstGeom prst="rect">
            <a:avLst/>
          </a:prstGeom>
          <a:noFill/>
        </p:spPr>
        <p:txBody>
          <a:bodyPr wrap="square" rtlCol="0">
            <a:spAutoFit/>
          </a:bodyPr>
          <a:lstStyle/>
          <a:p>
            <a:r>
              <a:rPr lang="en-US" dirty="0" smtClean="0"/>
              <a:t>Large areas of short term rainfall deficit (SPI3 !) developing quickly –across much of the central and southern tier states.</a:t>
            </a:r>
          </a:p>
          <a:p>
            <a:endParaRPr lang="en-US" dirty="0"/>
          </a:p>
          <a:p>
            <a:r>
              <a:rPr lang="en-US" dirty="0" smtClean="0"/>
              <a:t>How long will this last or continue? And /or how much of this continue/persist to long term?</a:t>
            </a:r>
          </a:p>
          <a:p>
            <a:endParaRPr lang="en-US" dirty="0"/>
          </a:p>
          <a:p>
            <a:r>
              <a:rPr lang="en-US" dirty="0" smtClean="0"/>
              <a:t>It depends on when where the ‘rainfall season’ is and</a:t>
            </a:r>
          </a:p>
          <a:p>
            <a:r>
              <a:rPr lang="en-US" dirty="0" smtClean="0"/>
              <a:t>Second blip to the La Nina after the current ongoing La Nina!! </a:t>
            </a:r>
          </a:p>
        </p:txBody>
      </p:sp>
    </p:spTree>
    <p:extLst>
      <p:ext uri="{BB962C8B-B14F-4D97-AF65-F5344CB8AC3E}">
        <p14:creationId xmlns:p14="http://schemas.microsoft.com/office/powerpoint/2010/main" val="254389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11</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962401" y="19050"/>
            <a:ext cx="1295399" cy="369332"/>
          </a:xfrm>
          <a:prstGeom prst="rect">
            <a:avLst/>
          </a:prstGeom>
          <a:noFill/>
        </p:spPr>
        <p:txBody>
          <a:bodyPr wrap="square" rtlCol="0">
            <a:spAutoFit/>
          </a:bodyPr>
          <a:lstStyle/>
          <a:p>
            <a:r>
              <a:rPr lang="en-US" b="1" dirty="0" smtClean="0">
                <a:solidFill>
                  <a:srgbClr val="FF0000"/>
                </a:solidFill>
              </a:rPr>
              <a:t>----- NOW</a:t>
            </a:r>
          </a:p>
        </p:txBody>
      </p:sp>
      <p:sp>
        <p:nvSpPr>
          <p:cNvPr id="3" name="Rectangle 2"/>
          <p:cNvSpPr/>
          <p:nvPr/>
        </p:nvSpPr>
        <p:spPr>
          <a:xfrm>
            <a:off x="914400" y="3200400"/>
            <a:ext cx="6096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752600"/>
            <a:ext cx="3048000" cy="2862322"/>
          </a:xfrm>
          <a:prstGeom prst="rect">
            <a:avLst/>
          </a:prstGeom>
          <a:noFill/>
        </p:spPr>
        <p:txBody>
          <a:bodyPr wrap="square" rtlCol="0">
            <a:spAutoFit/>
          </a:bodyPr>
          <a:lstStyle/>
          <a:p>
            <a:r>
              <a:rPr lang="en-US" dirty="0" smtClean="0"/>
              <a:t>Large areas of short term rainfall deficit (SPI3 !) developing quickly –across much of the central and southern tier states.</a:t>
            </a:r>
          </a:p>
          <a:p>
            <a:endParaRPr lang="en-US" dirty="0" smtClean="0"/>
          </a:p>
          <a:p>
            <a:r>
              <a:rPr lang="en-US" dirty="0" smtClean="0"/>
              <a:t>-situation improved since last month.</a:t>
            </a:r>
          </a:p>
          <a:p>
            <a:endParaRPr lang="en-US" dirty="0"/>
          </a:p>
          <a:p>
            <a:endParaRPr lang="en-US" dirty="0" smtClean="0"/>
          </a:p>
        </p:txBody>
      </p:sp>
      <p:pic>
        <p:nvPicPr>
          <p:cNvPr id="7172" name="Picture 4"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0149"/>
            <a:ext cx="4953000" cy="64116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1371600" y="1905000"/>
            <a:ext cx="40386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37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12</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December </a:t>
            </a:r>
            <a:r>
              <a:rPr lang="en-US" altLang="en-US" sz="1600" dirty="0">
                <a:latin typeface="Times New Roman" pitchFamily="18" charset="0"/>
              </a:rPr>
              <a:t>mean </a:t>
            </a:r>
            <a:r>
              <a:rPr lang="en-US" altLang="en-US" sz="1600" dirty="0" smtClean="0">
                <a:latin typeface="Times New Roman" pitchFamily="18" charset="0"/>
              </a:rPr>
              <a:t>T is warm in the south west and south, but cool in the northeast and northwest</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a:latin typeface="Times New Roman" pitchFamily="18" charset="0"/>
              </a:rPr>
              <a:t>So far, </a:t>
            </a:r>
            <a:r>
              <a:rPr lang="en-US" altLang="en-US" sz="1600" dirty="0" smtClean="0">
                <a:latin typeface="Times New Roman" pitchFamily="18" charset="0"/>
              </a:rPr>
              <a:t>in January, it is a much cooler east and </a:t>
            </a:r>
            <a:r>
              <a:rPr lang="en-US" altLang="en-US" sz="1600" dirty="0" err="1" smtClean="0">
                <a:latin typeface="Times New Roman" pitchFamily="18" charset="0"/>
              </a:rPr>
              <a:t>midwest</a:t>
            </a:r>
            <a:r>
              <a:rPr lang="en-US" altLang="en-US" sz="1600" dirty="0" smtClean="0">
                <a:latin typeface="Times New Roman" pitchFamily="18" charset="0"/>
              </a:rPr>
              <a:t> and northeast, and a warm west!!</a:t>
            </a:r>
            <a:endParaRPr lang="en-US" altLang="en-US" sz="1600" dirty="0">
              <a:latin typeface="Times New Roman" pitchFamily="18" charset="0"/>
            </a:endParaRPr>
          </a:p>
        </p:txBody>
      </p:sp>
      <p:pic>
        <p:nvPicPr>
          <p:cNvPr id="2" name="Picture 2" descr="http://www.cpc.ncep.noaa.gov/products/tanal/30day/mean/20180131.30day.mea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4933117" cy="647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pc.ncep.noaa.gov/products/tanal/mon2day.C.gif"/>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800600" y="3390900"/>
            <a:ext cx="4338638" cy="3206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667250" y="0"/>
            <a:ext cx="447675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Most of the CA reservoirs are at satisfactory levels, except for the Lake Oroville near northern Sierra Nevada.</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Earlier fires in CA! due to the dry downslope disastrous Santa Ana winds have made the situation worse for the recent flooding there due to early January storms.  </a:t>
            </a:r>
          </a:p>
          <a:p>
            <a:pPr eaLnBrk="1" hangingPunct="1">
              <a:spcBef>
                <a:spcPct val="0"/>
              </a:spcBef>
            </a:pPr>
            <a:endParaRPr lang="en-US" altLang="en-US" sz="18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3978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7772400" y="417189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pic>
        <p:nvPicPr>
          <p:cNvPr id="2050" name="Picture 2" descr="https://fsapps.nwcg.gov/afm/data/lg_fire/lg_fire_nifc_2018-0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48000"/>
            <a:ext cx="4114800" cy="35446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350743" cy="610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105400" y="0"/>
            <a:ext cx="3810000" cy="534988"/>
          </a:xfrm>
        </p:spPr>
        <p:txBody>
          <a:bodyPr/>
          <a:lstStyle/>
          <a:p>
            <a:r>
              <a:rPr lang="en-US" altLang="en-US" sz="280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14</a:t>
            </a:fld>
            <a:endParaRPr lang="en-US" altLang="en-US" sz="1400" smtClean="0"/>
          </a:p>
        </p:txBody>
      </p:sp>
      <p:pic>
        <p:nvPicPr>
          <p:cNvPr id="12292" name="Picture 9" descr="[color code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457200"/>
            <a:ext cx="43513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Compared </a:t>
            </a:r>
            <a:r>
              <a:rPr lang="en-US" altLang="en-US" sz="1600" dirty="0" smtClean="0">
                <a:latin typeface="Times New Roman" pitchFamily="18" charset="0"/>
              </a:rPr>
              <a:t>to  </a:t>
            </a:r>
            <a:r>
              <a:rPr lang="en-US" altLang="en-US" sz="1600" dirty="0">
                <a:latin typeface="Times New Roman" pitchFamily="18" charset="0"/>
              </a:rPr>
              <a:t>(top left panel), the stream flows </a:t>
            </a:r>
            <a:r>
              <a:rPr lang="en-US" altLang="en-US" sz="1600" b="1" u="sng" dirty="0" smtClean="0">
                <a:latin typeface="Times New Roman" pitchFamily="18" charset="0"/>
              </a:rPr>
              <a:t>actually look worse in December so far</a:t>
            </a:r>
            <a:r>
              <a:rPr lang="en-US" altLang="en-US" sz="1600" dirty="0" smtClean="0">
                <a:latin typeface="Times New Roman" pitchFamily="18" charset="0"/>
              </a:rPr>
              <a:t> particularly  across the southern states &amp; along the Atlantic coastal states.</a:t>
            </a:r>
          </a:p>
          <a:p>
            <a:pPr eaLnBrk="1" hangingPunct="1">
              <a:spcBef>
                <a:spcPct val="0"/>
              </a:spcBef>
            </a:pPr>
            <a:r>
              <a:rPr lang="en-US" altLang="en-US" sz="1600" dirty="0" smtClean="0">
                <a:latin typeface="Times New Roman" pitchFamily="18" charset="0"/>
              </a:rPr>
              <a:t>The weaker streamflow in the Northern Plains Drought area in MT, NS &amp;  SD is all but gone.</a:t>
            </a:r>
          </a:p>
          <a:p>
            <a:pPr eaLnBrk="1" hangingPunct="1">
              <a:spcBef>
                <a:spcPct val="0"/>
              </a:spcBef>
            </a:pPr>
            <a:r>
              <a:rPr lang="en-US" altLang="en-US" sz="1600" dirty="0" smtClean="0">
                <a:latin typeface="Times New Roman" pitchFamily="18" charset="0"/>
              </a:rPr>
              <a:t>New weaker streamflow development along coastal OR/CA, and southern CA and AZ.  </a:t>
            </a:r>
            <a:endParaRPr lang="en-US" altLang="en-US" sz="1600" dirty="0">
              <a:latin typeface="Times New Roman" pitchFamily="18" charset="0"/>
            </a:endParaRPr>
          </a:p>
        </p:txBody>
      </p:sp>
      <p:pic>
        <p:nvPicPr>
          <p:cNvPr id="12301" name="Picture 31" descr="map leg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576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7-day average streamflow 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69309" y="40487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sp>
        <p:nvSpPr>
          <p:cNvPr id="9" name="Rectangle 8"/>
          <p:cNvSpPr/>
          <p:nvPr/>
        </p:nvSpPr>
        <p:spPr>
          <a:xfrm>
            <a:off x="457200" y="228600"/>
            <a:ext cx="1371600" cy="3429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962400" y="304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14399" y="4157990"/>
            <a:ext cx="762001" cy="3429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low normal 7-day average streamflow condition m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9235" y="4844678"/>
            <a:ext cx="2123653" cy="13584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371600" y="571500"/>
            <a:ext cx="0" cy="358649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52400"/>
            <a:ext cx="478556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3796888"/>
            <a:ext cx="4785562" cy="30611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low normal 7-day average streamflow condition m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00600" y="4055911"/>
            <a:ext cx="2236344" cy="1430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15</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3490444743"/>
              </p:ext>
            </p:extLst>
          </p:nvPr>
        </p:nvGraphicFramePr>
        <p:xfrm>
          <a:off x="457200" y="289560"/>
          <a:ext cx="8305800" cy="646176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08 February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0" u="sng" kern="1200" dirty="0" smtClean="0">
                          <a:solidFill>
                            <a:schemeClr val="accent2"/>
                          </a:solidFill>
                          <a:effectLst/>
                          <a:latin typeface="Arial" pitchFamily="34" charset="0"/>
                          <a:ea typeface="+mn-ea"/>
                          <a:cs typeface="+mn-cs"/>
                        </a:rPr>
                        <a:t>La Niña Advisory</a:t>
                      </a:r>
                      <a:r>
                        <a:rPr kumimoji="0" lang="en-US" altLang="en-US" sz="2000" b="1" i="0" u="none" strike="noStrike" cap="none" normalizeH="0" baseline="0" dirty="0" smtClean="0">
                          <a:ln>
                            <a:noFill/>
                          </a:ln>
                          <a:solidFill>
                            <a:srgbClr val="0033CC"/>
                          </a:solidFill>
                          <a:effectLst/>
                          <a:latin typeface="verdana,arial,serif"/>
                          <a:cs typeface="Arial" pitchFamily="34" charset="0"/>
                        </a:rPr>
                        <a:t> !!</a:t>
                      </a:r>
                      <a:endParaRPr kumimoji="0" lang="en-US" altLang="en-US" sz="2000" b="0" i="0" u="none" strike="noStrike" cap="none" normalizeH="0" baseline="0" dirty="0" smtClean="0">
                        <a:ln>
                          <a:noFill/>
                        </a:ln>
                        <a:solidFill>
                          <a:srgbClr val="0033CC"/>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sz="2800" b="1" i="0" kern="1200" dirty="0" smtClean="0">
                          <a:solidFill>
                            <a:schemeClr val="tx1"/>
                          </a:solidFill>
                          <a:effectLst/>
                          <a:latin typeface="Arial" pitchFamily="34" charset="0"/>
                          <a:ea typeface="+mn-ea"/>
                          <a:cs typeface="+mn-cs"/>
                        </a:rPr>
                        <a:t> </a:t>
                      </a:r>
                      <a:r>
                        <a:rPr lang="en-US" sz="1600" b="1" i="0" kern="1200" dirty="0" smtClean="0">
                          <a:solidFill>
                            <a:schemeClr val="tx1"/>
                          </a:solidFill>
                          <a:effectLst/>
                          <a:latin typeface="Arial" pitchFamily="34" charset="0"/>
                          <a:ea typeface="+mn-ea"/>
                          <a:cs typeface="+mn-cs"/>
                        </a:rPr>
                        <a:t>A transition from La Niña to ENSO-neutral is most likely during the Northern Hemisphere spring (~55% chance of ENSO-neutral during the March-May season).</a:t>
                      </a:r>
                    </a:p>
                    <a:p>
                      <a:pPr eaLnBrk="1" hangingPunct="1">
                        <a:spcBef>
                          <a:spcPct val="50000"/>
                        </a:spcBef>
                        <a:buClrTx/>
                        <a:buSzTx/>
                        <a:buFont typeface="Wingdings 2" pitchFamily="18" charset="2"/>
                        <a:buNone/>
                      </a:pPr>
                      <a:r>
                        <a:rPr lang="en-US" altLang="en-US" sz="1600" b="1" dirty="0" smtClean="0">
                          <a:solidFill>
                            <a:schemeClr val="tx2"/>
                          </a:solidFill>
                          <a:latin typeface="Trebuchet MS" pitchFamily="34" charset="0"/>
                          <a:cs typeface="Arial" pitchFamily="34" charset="0"/>
                        </a:rPr>
                        <a:t>Equatorial sea surface temperatures (SSTs) are below average across the central and eastern Pacific Ocean. </a:t>
                      </a:r>
                      <a:r>
                        <a:rPr lang="en-US" altLang="en-US" sz="1600" b="1" dirty="0" smtClean="0">
                          <a:solidFill>
                            <a:schemeClr val="tx1"/>
                          </a:solidFill>
                          <a:latin typeface="Trebuchet MS" pitchFamily="34" charset="0"/>
                        </a:rPr>
                        <a:t>La Niña is likely (~85-95%) through Northern Hemisphere winter, with a transition to ENSO-neutral </a:t>
                      </a:r>
                      <a:r>
                        <a:rPr lang="en-US" altLang="en-US" sz="1600" b="1" u="sng" dirty="0" smtClean="0">
                          <a:solidFill>
                            <a:srgbClr val="0033CC"/>
                          </a:solidFill>
                          <a:latin typeface="Trebuchet MS" pitchFamily="34" charset="0"/>
                        </a:rPr>
                        <a:t>expected </a:t>
                      </a:r>
                      <a:r>
                        <a:rPr lang="en-US" altLang="en-US" sz="1600" b="1" dirty="0" smtClean="0">
                          <a:solidFill>
                            <a:schemeClr val="tx1"/>
                          </a:solidFill>
                          <a:latin typeface="Trebuchet MS" pitchFamily="34" charset="0"/>
                        </a:rPr>
                        <a:t>during the spring.</a:t>
                      </a:r>
                      <a:endParaRPr lang="en-US" altLang="en-US" sz="1600" b="1" dirty="0" smtClean="0">
                        <a:solidFill>
                          <a:schemeClr val="tx1"/>
                        </a:solidFill>
                        <a:latin typeface="Trebuchet MS"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16</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cxnSp>
        <p:nvCxnSpPr>
          <p:cNvPr id="3" name="Straight Arrow Connector 2"/>
          <p:cNvCxnSpPr/>
          <p:nvPr/>
        </p:nvCxnSpPr>
        <p:spPr>
          <a:xfrm flipV="1">
            <a:off x="8458200" y="5543112"/>
            <a:ext cx="0" cy="5528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19400"/>
            <a:ext cx="8839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nvPicPr>
        <p:blipFill>
          <a:blip r:embed="rId2">
            <a:extLst>
              <a:ext uri="{28A0092B-C50C-407E-A947-70E740481C1C}">
                <a14:useLocalDpi xmlns:a14="http://schemas.microsoft.com/office/drawing/2010/main" val="0"/>
              </a:ext>
            </a:extLst>
          </a:blip>
          <a:srcRect l="7552" t="5000" r="8630" b="10834"/>
          <a:stretch>
            <a:fillRect/>
          </a:stretch>
        </p:blipFill>
        <p:spPr bwMode="auto">
          <a:xfrm>
            <a:off x="46182" y="762000"/>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3"/>
          <p:cNvSpPr>
            <a:spLocks noGrp="1"/>
          </p:cNvSpPr>
          <p:nvPr>
            <p:ph type="sldNum" sz="quarter" idx="12"/>
          </p:nvPr>
        </p:nvSpPr>
        <p:spPr>
          <a:xfrm>
            <a:off x="8382000" y="6534150"/>
            <a:ext cx="6858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17</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3992562" cy="4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b="1" dirty="0" smtClean="0">
                <a:latin typeface="Verdana" pitchFamily="34" charset="0"/>
                <a:sym typeface="Verdana" pitchFamily="34" charset="0"/>
              </a:rPr>
              <a:t>SSTs have fallen across the central and east Pacific</a:t>
            </a:r>
            <a:r>
              <a:rPr lang="en-US" altLang="en-US" sz="1200" b="1" dirty="0">
                <a:latin typeface="Verdana" pitchFamily="34" charset="0"/>
                <a:sym typeface="Verdana" pitchFamily="34" charset="0"/>
              </a:rPr>
              <a:t> </a:t>
            </a:r>
            <a:r>
              <a:rPr lang="en-US" altLang="en-US" sz="1200" b="1" dirty="0" smtClean="0">
                <a:latin typeface="Verdana" pitchFamily="34" charset="0"/>
                <a:sym typeface="Verdana" pitchFamily="34" charset="0"/>
              </a:rPr>
              <a:t>since late summer.</a:t>
            </a:r>
            <a:endParaRPr lang="en-US" altLang="en-US" sz="1200" b="1"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564062" y="253425"/>
            <a:ext cx="4503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cold anomaly has almost depleted, and is at near-neutral conditions.</a:t>
            </a:r>
            <a:endParaRPr lang="en-US" altLang="en-US" sz="1600" dirty="0">
              <a:latin typeface="Times New Roman" pitchFamily="18" charset="0"/>
            </a:endParaRPr>
          </a:p>
        </p:txBody>
      </p:sp>
      <p:sp>
        <p:nvSpPr>
          <p:cNvPr id="3" name="Rounded Rectangle 2"/>
          <p:cNvSpPr/>
          <p:nvPr/>
        </p:nvSpPr>
        <p:spPr>
          <a:xfrm>
            <a:off x="3505200" y="1447800"/>
            <a:ext cx="381000" cy="426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p:cNvPicPr>
          <p:nvPr/>
        </p:nvPicPr>
        <p:blipFill>
          <a:blip r:embed="rId3">
            <a:extLst>
              <a:ext uri="{28A0092B-C50C-407E-A947-70E740481C1C}">
                <a14:useLocalDpi xmlns:a14="http://schemas.microsoft.com/office/drawing/2010/main" val="0"/>
              </a:ext>
            </a:extLst>
          </a:blip>
          <a:srcRect l="4315" t="5000" r="6471" b="58333"/>
          <a:stretch>
            <a:fillRect/>
          </a:stretch>
        </p:blipFill>
        <p:spPr bwMode="auto">
          <a:xfrm>
            <a:off x="4408719" y="815109"/>
            <a:ext cx="4659080" cy="23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p:cNvPicPr>
          <p:nvPr/>
        </p:nvPicPr>
        <p:blipFill>
          <a:blip r:embed="rId4">
            <a:extLst>
              <a:ext uri="{28A0092B-C50C-407E-A947-70E740481C1C}">
                <a14:useLocalDpi xmlns:a14="http://schemas.microsoft.com/office/drawing/2010/main" val="0"/>
              </a:ext>
            </a:extLst>
          </a:blip>
          <a:srcRect l="6471" t="2499" r="6471" b="58333"/>
          <a:stretch>
            <a:fillRect/>
          </a:stretch>
        </p:blipFill>
        <p:spPr bwMode="auto">
          <a:xfrm>
            <a:off x="4408718" y="3657600"/>
            <a:ext cx="4689099" cy="28398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5172" y="827088"/>
            <a:ext cx="4145828" cy="2858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18</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Jan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4953000" y="28956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Feb  </a:t>
            </a:r>
            <a:r>
              <a:rPr lang="en-US" altLang="en-US" sz="1800" dirty="0">
                <a:latin typeface="Times New Roman" pitchFamily="18" charset="0"/>
              </a:rPr>
              <a:t>CPC/IRI forecast</a:t>
            </a:r>
          </a:p>
        </p:txBody>
      </p:sp>
      <p:pic>
        <p:nvPicPr>
          <p:cNvPr id="6146" name="Picture 2" descr="https://iri.columbia.edu/wp-content/uploads/2018/02/fig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0386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ri.columbia.edu/wp-content/uploads/2018/02/fig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00400"/>
            <a:ext cx="4553816" cy="28680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ri.columbia.edu/wp-content/uploads/2018/01/figure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76200"/>
            <a:ext cx="4572000" cy="2787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6135469"/>
            <a:ext cx="4477616" cy="646331"/>
          </a:xfrm>
          <a:prstGeom prst="rect">
            <a:avLst/>
          </a:prstGeom>
          <a:noFill/>
        </p:spPr>
        <p:txBody>
          <a:bodyPr wrap="square" rtlCol="0">
            <a:spAutoFit/>
          </a:bodyPr>
          <a:lstStyle/>
          <a:p>
            <a:r>
              <a:rPr lang="en-US" dirty="0" smtClean="0"/>
              <a:t>Anything is possible this summer/fall?</a:t>
            </a:r>
          </a:p>
          <a:p>
            <a:r>
              <a:rPr lang="en-US" dirty="0" smtClean="0"/>
              <a:t>Neutral, El Nino, La Nino ?  </a:t>
            </a:r>
            <a:r>
              <a:rPr lang="en-US" dirty="0" smtClean="0">
                <a:sym typeface="Wingdings" panose="05000000000000000000" pitchFamily="2" charset="2"/>
              </a:rPr>
              <a:t> </a:t>
            </a:r>
            <a:endParaRPr lang="en-US" dirty="0"/>
          </a:p>
        </p:txBody>
      </p:sp>
      <p:cxnSp>
        <p:nvCxnSpPr>
          <p:cNvPr id="4" name="Straight Arrow Connector 3"/>
          <p:cNvCxnSpPr/>
          <p:nvPr/>
        </p:nvCxnSpPr>
        <p:spPr>
          <a:xfrm flipH="1" flipV="1">
            <a:off x="3413125" y="6135469"/>
            <a:ext cx="1158875" cy="1891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600200" y="123204"/>
            <a:ext cx="6324600" cy="328226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1509757" y="3575734"/>
            <a:ext cx="6324600" cy="3282266"/>
          </a:xfrm>
          <a:prstGeom prst="rect">
            <a:avLst/>
          </a:prstGeom>
        </p:spPr>
      </p:pic>
      <p:sp>
        <p:nvSpPr>
          <p:cNvPr id="4" name="TextBox 3"/>
          <p:cNvSpPr txBox="1"/>
          <p:nvPr/>
        </p:nvSpPr>
        <p:spPr>
          <a:xfrm>
            <a:off x="152400" y="4345001"/>
            <a:ext cx="1351652" cy="923330"/>
          </a:xfrm>
          <a:prstGeom prst="rect">
            <a:avLst/>
          </a:prstGeom>
          <a:noFill/>
        </p:spPr>
        <p:txBody>
          <a:bodyPr wrap="none" rtlCol="0">
            <a:spAutoFit/>
          </a:bodyPr>
          <a:lstStyle/>
          <a:p>
            <a:r>
              <a:rPr lang="en-US" b="1" dirty="0" smtClean="0"/>
              <a:t>If</a:t>
            </a:r>
            <a:r>
              <a:rPr lang="en-US" dirty="0" smtClean="0"/>
              <a:t> a La Nina</a:t>
            </a:r>
          </a:p>
          <a:p>
            <a:r>
              <a:rPr lang="en-US" dirty="0"/>
              <a:t>d</a:t>
            </a:r>
            <a:r>
              <a:rPr lang="en-US" dirty="0" smtClean="0"/>
              <a:t>evelops…</a:t>
            </a:r>
          </a:p>
          <a:p>
            <a:r>
              <a:rPr lang="en-US" dirty="0" smtClean="0"/>
              <a:t>&amp; its normal</a:t>
            </a:r>
            <a:endParaRPr lang="en-US" dirty="0"/>
          </a:p>
        </p:txBody>
      </p:sp>
      <p:sp>
        <p:nvSpPr>
          <p:cNvPr id="5" name="TextBox 4"/>
          <p:cNvSpPr txBox="1"/>
          <p:nvPr/>
        </p:nvSpPr>
        <p:spPr>
          <a:xfrm>
            <a:off x="228600" y="762000"/>
            <a:ext cx="1095172" cy="923330"/>
          </a:xfrm>
          <a:prstGeom prst="rect">
            <a:avLst/>
          </a:prstGeom>
          <a:noFill/>
        </p:spPr>
        <p:txBody>
          <a:bodyPr wrap="none" rtlCol="0">
            <a:spAutoFit/>
          </a:bodyPr>
          <a:lstStyle/>
          <a:p>
            <a:r>
              <a:rPr lang="en-US" b="1" dirty="0" smtClean="0"/>
              <a:t>Dec-Feb</a:t>
            </a:r>
          </a:p>
          <a:p>
            <a:r>
              <a:rPr lang="en-US" b="1" dirty="0" smtClean="0"/>
              <a:t>Expected</a:t>
            </a:r>
          </a:p>
          <a:p>
            <a:r>
              <a:rPr lang="en-US" b="1" dirty="0" smtClean="0"/>
              <a:t>Impacts</a:t>
            </a:r>
            <a:endParaRPr lang="en-US" b="1" dirty="0"/>
          </a:p>
        </p:txBody>
      </p:sp>
    </p:spTree>
    <p:extLst>
      <p:ext uri="{BB962C8B-B14F-4D97-AF65-F5344CB8AC3E}">
        <p14:creationId xmlns:p14="http://schemas.microsoft.com/office/powerpoint/2010/main" val="256898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184" y="571499"/>
            <a:ext cx="1951615" cy="1452563"/>
          </a:xfrm>
          <a:prstGeom prst="rect">
            <a:avLst/>
          </a:prstGeom>
          <a:noFill/>
          <a:ln>
            <a:noFill/>
          </a:ln>
        </p:spPr>
      </p:pic>
      <p:pic>
        <p:nvPicPr>
          <p:cNvPr id="22" name="Picture 21"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991" y="2024063"/>
            <a:ext cx="1892300" cy="1516062"/>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191000" y="165417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94175"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5029200" y="3770055"/>
            <a:ext cx="411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Since the onset of the ongoing La Nina, overall, the area, severity and extent of the S/L drought regions across the southern states has increased in the last few months. </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This is a consequence of the lack of rainfall in recent months associated with the La Nina, and the accruing rainfall deficits in these regions from earlier periods. </a:t>
            </a:r>
          </a:p>
        </p:txBody>
      </p:sp>
      <p:pic>
        <p:nvPicPr>
          <p:cNvPr id="3084" name="Picture 15"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219200" y="685800"/>
            <a:ext cx="4495800" cy="228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5791200" y="914400"/>
            <a:ext cx="2057400" cy="15240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59941" y="1676400"/>
            <a:ext cx="582211" cy="369332"/>
          </a:xfrm>
          <a:prstGeom prst="rect">
            <a:avLst/>
          </a:prstGeom>
          <a:noFill/>
        </p:spPr>
        <p:txBody>
          <a:bodyPr wrap="none" rtlCol="0">
            <a:spAutoFit/>
          </a:bodyPr>
          <a:lstStyle/>
          <a:p>
            <a:r>
              <a:rPr lang="en-US" dirty="0" smtClean="0"/>
              <a:t>Nov</a:t>
            </a:r>
            <a:endParaRPr lang="en-US" dirty="0"/>
          </a:p>
        </p:txBody>
      </p:sp>
      <p:sp>
        <p:nvSpPr>
          <p:cNvPr id="27" name="TextBox 26"/>
          <p:cNvSpPr txBox="1"/>
          <p:nvPr/>
        </p:nvSpPr>
        <p:spPr>
          <a:xfrm>
            <a:off x="7162800" y="568280"/>
            <a:ext cx="556563" cy="369332"/>
          </a:xfrm>
          <a:prstGeom prst="rect">
            <a:avLst/>
          </a:prstGeom>
          <a:noFill/>
        </p:spPr>
        <p:txBody>
          <a:bodyPr wrap="none" rtlCol="0">
            <a:spAutoFit/>
          </a:bodyPr>
          <a:lstStyle/>
          <a:p>
            <a:r>
              <a:rPr lang="en-US" dirty="0" smtClean="0"/>
              <a:t>Dec</a:t>
            </a:r>
            <a:endParaRPr lang="en-US" dirty="0"/>
          </a:p>
        </p:txBody>
      </p:sp>
      <p:cxnSp>
        <p:nvCxnSpPr>
          <p:cNvPr id="25" name="Straight Arrow Connector 24"/>
          <p:cNvCxnSpPr/>
          <p:nvPr/>
        </p:nvCxnSpPr>
        <p:spPr>
          <a:xfrm>
            <a:off x="1219200" y="800100"/>
            <a:ext cx="0" cy="32385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7" descr="United States Drought Monito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94" y="0"/>
            <a:ext cx="4217988" cy="3387029"/>
          </a:xfrm>
          <a:prstGeom prst="rect">
            <a:avLst/>
          </a:prstGeom>
          <a:noFill/>
          <a:ln>
            <a:noFill/>
          </a:ln>
        </p:spPr>
      </p:pic>
      <p:cxnSp>
        <p:nvCxnSpPr>
          <p:cNvPr id="4" name="Straight Arrow Connector 3"/>
          <p:cNvCxnSpPr/>
          <p:nvPr/>
        </p:nvCxnSpPr>
        <p:spPr>
          <a:xfrm flipH="1">
            <a:off x="2089150" y="2895600"/>
            <a:ext cx="5835650" cy="22554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descr="United States Drought Monito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44" y="3505200"/>
            <a:ext cx="4181043" cy="33178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Mar</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MAM</a:t>
            </a:r>
            <a:endParaRPr lang="en-US" altLang="en-US" sz="1800" dirty="0">
              <a:latin typeface="Times New Roman" pitchFamily="18" charset="0"/>
            </a:endParaRPr>
          </a:p>
        </p:txBody>
      </p:sp>
      <p:sp>
        <p:nvSpPr>
          <p:cNvPr id="21509" name="TextBox 3"/>
          <p:cNvSpPr txBox="1">
            <a:spLocks noChangeArrowheads="1"/>
          </p:cNvSpPr>
          <p:nvPr/>
        </p:nvSpPr>
        <p:spPr bwMode="auto">
          <a:xfrm>
            <a:off x="152400" y="6019800"/>
            <a:ext cx="8963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The monthly </a:t>
            </a:r>
            <a:r>
              <a:rPr lang="en-US" altLang="en-US" sz="1600" dirty="0" smtClean="0">
                <a:latin typeface="Times New Roman" pitchFamily="18" charset="0"/>
              </a:rPr>
              <a:t>(Mar) and seasonal (MAM) T are for more warmth across much of the country except in the north and northwest. Overall, models are predicting/implying somewhat typical La Nina Impact for </a:t>
            </a:r>
            <a:r>
              <a:rPr lang="en-US" altLang="en-US" sz="1600" dirty="0" err="1" smtClean="0">
                <a:latin typeface="Times New Roman" pitchFamily="18" charset="0"/>
              </a:rPr>
              <a:t>Precip</a:t>
            </a:r>
            <a:r>
              <a:rPr lang="en-US" altLang="en-US" sz="1600" dirty="0">
                <a:latin typeface="Times New Roman" pitchFamily="18" charset="0"/>
              </a:rPr>
              <a:t> </a:t>
            </a:r>
            <a:r>
              <a:rPr lang="en-US" altLang="en-US" sz="1600" dirty="0" smtClean="0">
                <a:latin typeface="Times New Roman" pitchFamily="18" charset="0"/>
              </a:rPr>
              <a:t>for next month and next 3-month season, even though La Nina is expected to be weakening.</a:t>
            </a:r>
            <a:endParaRPr lang="en-US" altLang="en-US" sz="1600" dirty="0">
              <a:latin typeface="Times New Roman" pitchFamily="18" charset="0"/>
            </a:endParaRPr>
          </a:p>
        </p:txBody>
      </p:sp>
      <p:pic>
        <p:nvPicPr>
          <p:cNvPr id="3074" name="Picture 2" descr="http://www.cpc.ncep.noaa.gov/products/NMME/prob/images/prob_ensemble_prate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442" y="76200"/>
            <a:ext cx="3711358" cy="2867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pc.ncep.noaa.gov/products/NMME/prob/images/prob_ensemble_tmp2m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pc.ncep.noaa.gov/products/NMME/prob/images/prob_ensemble_prate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122" y="3048000"/>
            <a:ext cx="374834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pc.ncep.noaa.gov/products/NMME/prob/images/prob_ensemble_tmp2m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000376"/>
            <a:ext cx="3809999" cy="2943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sz="1800" dirty="0" smtClean="0"/>
              <a:t>The agreement/uncertainty  among the diff. NMME models’ forecasts for </a:t>
            </a:r>
            <a:br>
              <a:rPr lang="en-US" sz="1800" dirty="0" smtClean="0"/>
            </a:br>
            <a:r>
              <a:rPr lang="en-US" sz="1800" dirty="0" smtClean="0"/>
              <a:t>Mar-Apr-May Precipitation!!!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21</a:t>
            </a:fld>
            <a:endParaRPr lang="en-US" altLang="en-US"/>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4900"/>
            <a:ext cx="85344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22</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Jan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Jan 18</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(Jan) /Seasonal (JFM)  </a:t>
            </a:r>
          </a:p>
          <a:p>
            <a:pPr>
              <a:defRPr/>
            </a:pPr>
            <a:r>
              <a:rPr lang="en-US" altLang="en-US" sz="2400" kern="0" dirty="0" smtClean="0"/>
              <a:t>Precipitation outlook</a:t>
            </a:r>
          </a:p>
        </p:txBody>
      </p:sp>
      <p:cxnSp>
        <p:nvCxnSpPr>
          <p:cNvPr id="3" name="Straight Arrow Connector 2"/>
          <p:cNvCxnSpPr/>
          <p:nvPr/>
        </p:nvCxnSpPr>
        <p:spPr>
          <a:xfrm flipV="1">
            <a:off x="1905000" y="2376707"/>
            <a:ext cx="990600" cy="29461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3276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33"/>
            <a:ext cx="3962399" cy="35914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pc.ncep.noaa.gov/products/predictions/long_range/lead01/off01_prc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626" y="2819400"/>
            <a:ext cx="379717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5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23</a:t>
            </a:fld>
            <a:endParaRPr lang="en-US" altLang="en-US" sz="1400" dirty="0" smtClean="0"/>
          </a:p>
        </p:txBody>
      </p:sp>
      <p:sp>
        <p:nvSpPr>
          <p:cNvPr id="5" name="Title 1"/>
          <p:cNvSpPr txBox="1">
            <a:spLocks/>
          </p:cNvSpPr>
          <p:nvPr/>
        </p:nvSpPr>
        <p:spPr>
          <a:xfrm>
            <a:off x="4190998" y="296863"/>
            <a:ext cx="4953002"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(Jan) /Seasonal (JFM)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Jan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038600" y="35052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Jan 18</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3561" name="TextBox 3"/>
          <p:cNvSpPr txBox="1">
            <a:spLocks noChangeArrowheads="1"/>
          </p:cNvSpPr>
          <p:nvPr/>
        </p:nvSpPr>
        <p:spPr bwMode="auto">
          <a:xfrm>
            <a:off x="0" y="3849469"/>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Relatively a good T </a:t>
            </a:r>
            <a:r>
              <a:rPr lang="en-US" altLang="en-US" sz="1800" dirty="0" err="1" smtClean="0">
                <a:latin typeface="Times New Roman" pitchFamily="18" charset="0"/>
              </a:rPr>
              <a:t>fcst</a:t>
            </a:r>
            <a:r>
              <a:rPr lang="en-US" altLang="en-US" sz="1800" dirty="0" smtClean="0">
                <a:latin typeface="Times New Roman" pitchFamily="18" charset="0"/>
              </a:rPr>
              <a:t> for  so far, but it is bot even mid February yet!</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http://www.cpc.ncep.noaa.gov/products/predictions/long_range/lead14/off15_te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87"/>
            <a:ext cx="3810000" cy="37464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test 9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7980"/>
            <a:ext cx="4267200" cy="4195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pc.ncep.noaa.gov/products/tanal/mon2day.C.gif"/>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39675" y="4465972"/>
            <a:ext cx="3236925" cy="2392028"/>
          </a:xfrm>
          <a:prstGeom prst="rect">
            <a:avLst/>
          </a:prstGeom>
          <a:noFill/>
          <a:extLst>
            <a:ext uri="{909E8E84-426E-40DD-AFC4-6F175D3DCCD1}">
              <a14:hiddenFill xmlns:a14="http://schemas.microsoft.com/office/drawing/2010/main">
                <a:solidFill>
                  <a:srgbClr val="FFFFFF"/>
                </a:solidFill>
              </a14:hiddenFill>
            </a:ext>
          </a:extLst>
        </p:spPr>
      </p:pic>
      <p:sp>
        <p:nvSpPr>
          <p:cNvPr id="6" name="Arc 5"/>
          <p:cNvSpPr/>
          <p:nvPr/>
        </p:nvSpPr>
        <p:spPr>
          <a:xfrm>
            <a:off x="2514600"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24</a:t>
            </a:fld>
            <a:endParaRPr lang="en-US" altLang="en-US" sz="1400" dirty="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4800600" y="766763"/>
            <a:ext cx="4267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the </a:t>
            </a:r>
            <a:r>
              <a:rPr lang="en-US" altLang="en-US" sz="1800" dirty="0" smtClean="0">
                <a:latin typeface="Times New Roman" pitchFamily="18" charset="0"/>
              </a:rPr>
              <a:t>Pacific NW,  The Northern Plains, coastal southern CA is expected to get some rain. Big hole in the middle of the country! The Midwest, the eastern coastal states, extern TX extending northeastward onto AR,TN, KY, and onward is expected to get some rain.</a:t>
            </a:r>
            <a:endParaRPr lang="en-US" altLang="en-US" sz="1800" dirty="0">
              <a:latin typeface="Times New Roman" pitchFamily="18" charset="0"/>
            </a:endParaRP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448850"/>
            <a:ext cx="3771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Reinforcement of </a:t>
            </a:r>
            <a:r>
              <a:rPr lang="en-US" altLang="en-US" sz="1800" dirty="0" err="1" smtClean="0">
                <a:latin typeface="Times New Roman" pitchFamily="18" charset="0"/>
              </a:rPr>
              <a:t>precip</a:t>
            </a:r>
            <a:r>
              <a:rPr lang="en-US" altLang="en-US" sz="1800" dirty="0" smtClean="0">
                <a:latin typeface="Times New Roman" pitchFamily="18" charset="0"/>
              </a:rPr>
              <a:t> forecast over the next seven </a:t>
            </a:r>
            <a:r>
              <a:rPr lang="en-US" altLang="en-US" sz="1800" dirty="0" smtClean="0">
                <a:latin typeface="Times New Roman" pitchFamily="18" charset="0"/>
              </a:rPr>
              <a:t>days.  </a:t>
            </a:r>
            <a:r>
              <a:rPr lang="en-US" altLang="en-US" sz="1800" dirty="0">
                <a:latin typeface="Times New Roman" pitchFamily="18" charset="0"/>
              </a:rPr>
              <a:t>R</a:t>
            </a:r>
            <a:r>
              <a:rPr lang="en-US" altLang="en-US" sz="1800" dirty="0" smtClean="0">
                <a:latin typeface="Times New Roman" pitchFamily="18" charset="0"/>
              </a:rPr>
              <a:t>ain </a:t>
            </a:r>
            <a:r>
              <a:rPr lang="en-US" altLang="en-US" sz="1800" dirty="0" smtClean="0">
                <a:latin typeface="Times New Roman" pitchFamily="18" charset="0"/>
              </a:rPr>
              <a:t>in California is </a:t>
            </a:r>
            <a:r>
              <a:rPr lang="en-US" altLang="en-US" sz="1800" dirty="0" smtClean="0">
                <a:latin typeface="Times New Roman" pitchFamily="18" charset="0"/>
              </a:rPr>
              <a:t>expected, but amounts vary from one model run to another. </a:t>
            </a:r>
            <a:endParaRPr lang="en-US" altLang="en-US" sz="1800" dirty="0">
              <a:latin typeface="Times New Roman" pitchFamily="18" charset="0"/>
            </a:endParaRP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fs_namer_384_precip_pt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60963"/>
            <a:ext cx="5024582" cy="3768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pc.ncep.noaa.gov/qpf/p168i.gif?1518535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5800" cy="3368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25</a:t>
            </a:fld>
            <a:endParaRPr lang="en-US" altLang="en-US" dirty="0"/>
          </a:p>
        </p:txBody>
      </p:sp>
      <p:pic>
        <p:nvPicPr>
          <p:cNvPr id="3" name="Picture 2" descr="C:\Users\muthuvel.chelliah\Desktop\Drought-temporary\spi3.ensemble.L1-3.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114300" y="0"/>
            <a:ext cx="24003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uthuvel.chelliah\Desktop\Drought-temporary\spi6.ensemble.L1-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796"/>
          <a:stretch/>
        </p:blipFill>
        <p:spPr bwMode="auto">
          <a:xfrm>
            <a:off x="2438400" y="0"/>
            <a:ext cx="2314094" cy="6400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uthuvel.chelliah\Desktop\Drought-temporary\spi12.ensemble.L1-3.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724400" y="0"/>
            <a:ext cx="2400300" cy="640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7124700" y="152400"/>
            <a:ext cx="2019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 SPI6</a:t>
            </a:r>
          </a:p>
          <a:p>
            <a:pPr algn="ctr" eaLnBrk="1" hangingPunct="1">
              <a:spcBef>
                <a:spcPct val="0"/>
              </a:spcBef>
              <a:buFontTx/>
              <a:buNone/>
            </a:pPr>
            <a:r>
              <a:rPr lang="en-US" altLang="en-US" sz="2000" dirty="0" smtClean="0">
                <a:solidFill>
                  <a:srgbClr val="0033CC"/>
                </a:solidFill>
              </a:rPr>
              <a:t>&amp; SPI12</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7315200" y="2682657"/>
            <a:ext cx="1752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400" dirty="0" smtClean="0">
                <a:latin typeface="Times New Roman" pitchFamily="18" charset="0"/>
                <a:sym typeface="Wingdings" pitchFamily="2" charset="2"/>
              </a:rPr>
              <a:t>In the past these NMME models and their forecasts always did not extend/intensify the Northern plains drought, and ended it repeatedly prematurely!! </a:t>
            </a:r>
          </a:p>
          <a:p>
            <a:pPr eaLnBrk="1" hangingPunct="1">
              <a:spcBef>
                <a:spcPct val="0"/>
              </a:spcBef>
            </a:pPr>
            <a:endParaRPr lang="en-US" altLang="en-US" sz="1400" dirty="0" smtClean="0">
              <a:latin typeface="Times New Roman" pitchFamily="18" charset="0"/>
              <a:sym typeface="Wingdings" pitchFamily="2" charset="2"/>
            </a:endParaRPr>
          </a:p>
          <a:p>
            <a:pPr marL="0" indent="0" eaLnBrk="1" hangingPunct="1">
              <a:spcBef>
                <a:spcPct val="0"/>
              </a:spcBef>
              <a:buNone/>
            </a:pPr>
            <a:r>
              <a:rPr lang="en-US" altLang="en-US" sz="1400" dirty="0" smtClean="0">
                <a:latin typeface="Times New Roman" pitchFamily="18" charset="0"/>
                <a:sym typeface="Wingdings" pitchFamily="2" charset="2"/>
              </a:rPr>
              <a:t>The goodness and skill of these SPI’s forecasts depend directly on these models’ skill in predicting </a:t>
            </a:r>
            <a:r>
              <a:rPr lang="en-US" altLang="en-US" sz="1400" dirty="0" err="1" smtClean="0">
                <a:latin typeface="Times New Roman" pitchFamily="18" charset="0"/>
                <a:sym typeface="Wingdings" pitchFamily="2" charset="2"/>
              </a:rPr>
              <a:t>precip</a:t>
            </a:r>
            <a:r>
              <a:rPr lang="en-US" altLang="en-US" sz="1400" dirty="0" smtClean="0">
                <a:latin typeface="Times New Roman" pitchFamily="18" charset="0"/>
                <a:sym typeface="Wingdings" pitchFamily="2" charset="2"/>
              </a:rPr>
              <a:t>!!! </a:t>
            </a:r>
          </a:p>
        </p:txBody>
      </p:sp>
      <p:sp>
        <p:nvSpPr>
          <p:cNvPr id="8" name="Rectangle 7"/>
          <p:cNvSpPr/>
          <p:nvPr/>
        </p:nvSpPr>
        <p:spPr>
          <a:xfrm>
            <a:off x="304800" y="20843"/>
            <a:ext cx="633507" cy="369332"/>
          </a:xfrm>
          <a:prstGeom prst="rect">
            <a:avLst/>
          </a:prstGeom>
        </p:spPr>
        <p:txBody>
          <a:bodyPr wrap="none">
            <a:spAutoFit/>
          </a:bodyPr>
          <a:lstStyle/>
          <a:p>
            <a:r>
              <a:rPr lang="en-US" altLang="en-US" dirty="0">
                <a:solidFill>
                  <a:srgbClr val="0033CC"/>
                </a:solidFill>
              </a:rPr>
              <a:t>SPI3</a:t>
            </a:r>
            <a:endParaRPr lang="en-US" dirty="0"/>
          </a:p>
        </p:txBody>
      </p:sp>
      <p:sp>
        <p:nvSpPr>
          <p:cNvPr id="9" name="Rectangle 8"/>
          <p:cNvSpPr/>
          <p:nvPr/>
        </p:nvSpPr>
        <p:spPr>
          <a:xfrm>
            <a:off x="2819400" y="23213"/>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0" name="Rectangle 9"/>
          <p:cNvSpPr/>
          <p:nvPr/>
        </p:nvSpPr>
        <p:spPr>
          <a:xfrm>
            <a:off x="5029200" y="11607"/>
            <a:ext cx="748923" cy="369332"/>
          </a:xfrm>
          <a:prstGeom prst="rect">
            <a:avLst/>
          </a:prstGeom>
        </p:spPr>
        <p:txBody>
          <a:bodyPr wrap="none">
            <a:spAutoFit/>
          </a:bodyPr>
          <a:lstStyle/>
          <a:p>
            <a:r>
              <a:rPr lang="en-US" altLang="en-US" dirty="0" smtClean="0">
                <a:solidFill>
                  <a:srgbClr val="0033CC"/>
                </a:solidFill>
              </a:rPr>
              <a:t>SPI12</a:t>
            </a:r>
            <a:endParaRPr lang="en-US" dirty="0"/>
          </a:p>
        </p:txBody>
      </p:sp>
      <p:sp>
        <p:nvSpPr>
          <p:cNvPr id="11" name="Rectangle 10"/>
          <p:cNvSpPr/>
          <p:nvPr/>
        </p:nvSpPr>
        <p:spPr>
          <a:xfrm>
            <a:off x="1371600" y="2133600"/>
            <a:ext cx="518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71600" y="2133600"/>
            <a:ext cx="5029200" cy="369332"/>
          </a:xfrm>
          <a:prstGeom prst="rect">
            <a:avLst/>
          </a:prstGeom>
          <a:noFill/>
        </p:spPr>
        <p:txBody>
          <a:bodyPr wrap="square" rtlCol="0">
            <a:spAutoFit/>
          </a:bodyPr>
          <a:lstStyle/>
          <a:p>
            <a:r>
              <a:rPr lang="en-US" dirty="0" smtClean="0"/>
              <a:t>Not Available this month</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990600"/>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26</a:t>
            </a:fld>
            <a:endParaRPr lang="en-US" altLang="en-US"/>
          </a:p>
        </p:txBody>
      </p:sp>
      <p:pic>
        <p:nvPicPr>
          <p:cNvPr id="11266" name="Picture 2" descr="C:\Users\muthuvel.chelliah\Desktop\Drought-temporary\spi3.ensemble.L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981200"/>
            <a:ext cx="1371600" cy="1200329"/>
          </a:xfrm>
          <a:prstGeom prst="rect">
            <a:avLst/>
          </a:prstGeom>
          <a:noFill/>
        </p:spPr>
        <p:txBody>
          <a:bodyPr wrap="square" rtlCol="0">
            <a:spAutoFit/>
          </a:bodyPr>
          <a:lstStyle/>
          <a:p>
            <a:r>
              <a:rPr lang="en-US" dirty="0" smtClean="0"/>
              <a:t>SPI3 </a:t>
            </a:r>
          </a:p>
          <a:p>
            <a:r>
              <a:rPr lang="en-US" dirty="0" smtClean="0"/>
              <a:t>Ensemble</a:t>
            </a:r>
          </a:p>
          <a:p>
            <a:r>
              <a:rPr lang="en-US" dirty="0" smtClean="0"/>
              <a:t>Forecast</a:t>
            </a:r>
          </a:p>
          <a:p>
            <a:r>
              <a:rPr lang="en-US" dirty="0" smtClean="0"/>
              <a:t>MEAN</a:t>
            </a:r>
            <a:endParaRPr lang="en-US" dirty="0"/>
          </a:p>
        </p:txBody>
      </p:sp>
      <p:sp>
        <p:nvSpPr>
          <p:cNvPr id="5" name="TextBox 4"/>
          <p:cNvSpPr txBox="1"/>
          <p:nvPr/>
        </p:nvSpPr>
        <p:spPr>
          <a:xfrm>
            <a:off x="7315200" y="1981200"/>
            <a:ext cx="1524000" cy="3139321"/>
          </a:xfrm>
          <a:prstGeom prst="rect">
            <a:avLst/>
          </a:prstGeom>
          <a:noFill/>
        </p:spPr>
        <p:txBody>
          <a:bodyPr wrap="square" rtlCol="0">
            <a:spAutoFit/>
          </a:bodyPr>
          <a:lstStyle/>
          <a:p>
            <a:r>
              <a:rPr lang="en-US" dirty="0" smtClean="0"/>
              <a:t>SPI3 </a:t>
            </a:r>
          </a:p>
          <a:p>
            <a:r>
              <a:rPr lang="en-US" dirty="0" smtClean="0"/>
              <a:t>Ensemble</a:t>
            </a:r>
          </a:p>
          <a:p>
            <a:r>
              <a:rPr lang="en-US" dirty="0" smtClean="0"/>
              <a:t>Forecast</a:t>
            </a:r>
          </a:p>
          <a:p>
            <a:r>
              <a:rPr lang="en-US" dirty="0" smtClean="0"/>
              <a:t>SPREAD</a:t>
            </a:r>
          </a:p>
          <a:p>
            <a:endParaRPr lang="en-US" dirty="0" smtClean="0"/>
          </a:p>
          <a:p>
            <a:r>
              <a:rPr lang="en-US" dirty="0" smtClean="0"/>
              <a:t>-Sometimes, over  large areas, the </a:t>
            </a:r>
          </a:p>
          <a:p>
            <a:r>
              <a:rPr lang="en-US" dirty="0" smtClean="0"/>
              <a:t>spread is as large as the  mean</a:t>
            </a:r>
            <a:endParaRPr lang="en-US" dirty="0"/>
          </a:p>
        </p:txBody>
      </p:sp>
      <p:sp>
        <p:nvSpPr>
          <p:cNvPr id="6" name="TextBox 5"/>
          <p:cNvSpPr txBox="1"/>
          <p:nvPr/>
        </p:nvSpPr>
        <p:spPr>
          <a:xfrm>
            <a:off x="76200" y="990600"/>
            <a:ext cx="1924050" cy="646331"/>
          </a:xfrm>
          <a:prstGeom prst="rect">
            <a:avLst/>
          </a:prstGeom>
          <a:noFill/>
        </p:spPr>
        <p:txBody>
          <a:bodyPr wrap="square" rtlCol="0">
            <a:spAutoFit/>
          </a:bodyPr>
          <a:lstStyle/>
          <a:p>
            <a:r>
              <a:rPr lang="en-US" dirty="0" smtClean="0"/>
              <a:t>Not Available this month</a:t>
            </a:r>
            <a:endParaRPr lang="en-US" dirty="0"/>
          </a:p>
        </p:txBody>
      </p:sp>
    </p:spTree>
    <p:extLst>
      <p:ext uri="{BB962C8B-B14F-4D97-AF65-F5344CB8AC3E}">
        <p14:creationId xmlns:p14="http://schemas.microsoft.com/office/powerpoint/2010/main" val="143811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27</a:t>
            </a:fld>
            <a:endParaRPr lang="en-US" altLang="en-US" sz="1400" dirty="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201801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grpSp>
        <p:nvGrpSpPr>
          <p:cNvPr id="7" name="Group 6"/>
          <p:cNvGrpSpPr/>
          <p:nvPr/>
        </p:nvGrpSpPr>
        <p:grpSpPr>
          <a:xfrm>
            <a:off x="0" y="990600"/>
            <a:ext cx="7696200" cy="5867400"/>
            <a:chOff x="76200" y="990600"/>
            <a:chExt cx="8620125" cy="586740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62012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1676400" y="2438400"/>
              <a:ext cx="0" cy="3657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2438400"/>
              <a:ext cx="63794" cy="35718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8000" y="2362200"/>
              <a:ext cx="38100" cy="3733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759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28</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953250" y="1009650"/>
            <a:ext cx="219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201801</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24384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62800" y="4876800"/>
            <a:ext cx="1752600" cy="1477328"/>
          </a:xfrm>
          <a:prstGeom prst="rect">
            <a:avLst/>
          </a:prstGeom>
          <a:noFill/>
        </p:spPr>
        <p:txBody>
          <a:bodyPr wrap="square" rtlCol="0">
            <a:spAutoFit/>
          </a:bodyPr>
          <a:lstStyle/>
          <a:p>
            <a:r>
              <a:rPr lang="en-US" dirty="0" smtClean="0"/>
              <a:t>But not much uncertainty for the two major drought regions in the south..</a:t>
            </a:r>
            <a:endParaRPr lang="en-US" dirty="0"/>
          </a:p>
        </p:txBody>
      </p: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76325"/>
            <a:ext cx="437954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8191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7400" y="1295400"/>
            <a:ext cx="2438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29</a:t>
            </a:fld>
            <a:endParaRPr lang="en-US" altLang="en-US" sz="1400" smtClean="0"/>
          </a:p>
        </p:txBody>
      </p:sp>
      <p:sp>
        <p:nvSpPr>
          <p:cNvPr id="28675" name="TextBox 2"/>
          <p:cNvSpPr txBox="1">
            <a:spLocks noChangeArrowheads="1"/>
          </p:cNvSpPr>
          <p:nvPr/>
        </p:nvSpPr>
        <p:spPr bwMode="auto">
          <a:xfrm>
            <a:off x="4240213" y="762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GEOS5 Forecasts  </a:t>
            </a:r>
          </a:p>
        </p:txBody>
      </p:sp>
      <p:sp>
        <p:nvSpPr>
          <p:cNvPr id="28676" name="TextBox 3"/>
          <p:cNvSpPr txBox="1">
            <a:spLocks noChangeArrowheads="1"/>
          </p:cNvSpPr>
          <p:nvPr/>
        </p:nvSpPr>
        <p:spPr bwMode="auto">
          <a:xfrm>
            <a:off x="4330700" y="10017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a:latin typeface="Times New Roman" pitchFamily="18" charset="0"/>
              </a:rPr>
              <a:t>Precip</a:t>
            </a:r>
            <a:endParaRPr lang="en-US" altLang="en-US" sz="1800" dirty="0">
              <a:latin typeface="Times New Roman" pitchFamily="18" charset="0"/>
            </a:endParaRPr>
          </a:p>
        </p:txBody>
      </p:sp>
      <p:sp>
        <p:nvSpPr>
          <p:cNvPr id="28677" name="TextBox 4"/>
          <p:cNvSpPr txBox="1">
            <a:spLocks noChangeArrowheads="1"/>
          </p:cNvSpPr>
          <p:nvPr/>
        </p:nvSpPr>
        <p:spPr bwMode="auto">
          <a:xfrm>
            <a:off x="5638800" y="2590800"/>
            <a:ext cx="2895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Percentile </a:t>
            </a: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33675" y="3233738"/>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1338" y="3962400"/>
            <a:ext cx="474662"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1600200"/>
            <a:ext cx="304800" cy="17954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73902" y="3505200"/>
            <a:ext cx="116898" cy="20407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1000" y="446088"/>
            <a:ext cx="381000" cy="925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4343400"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00374"/>
            <a:ext cx="4654550" cy="345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27797" y="1383145"/>
            <a:ext cx="2895600" cy="369332"/>
          </a:xfrm>
          <a:prstGeom prst="rect">
            <a:avLst/>
          </a:prstGeom>
          <a:noFill/>
        </p:spPr>
        <p:txBody>
          <a:bodyPr wrap="square" rtlCol="0">
            <a:spAutoFit/>
          </a:bodyPr>
          <a:lstStyle/>
          <a:p>
            <a:r>
              <a:rPr lang="en-US" u="sng" dirty="0" smtClean="0"/>
              <a:t>From Last Month…..</a:t>
            </a:r>
            <a:endParaRPr lang="en-US"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Jan 2018 -   April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01/18/18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(February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01/31/18</a:t>
            </a:r>
            <a:endParaRPr lang="en-US" altLang="en-US" sz="1800" dirty="0">
              <a:latin typeface="Times New Roman" pitchFamily="18" charset="0"/>
            </a:endParaRPr>
          </a:p>
        </p:txBody>
      </p:sp>
      <p:sp>
        <p:nvSpPr>
          <p:cNvPr id="4" name="TextBox 3"/>
          <p:cNvSpPr txBox="1"/>
          <p:nvPr/>
        </p:nvSpPr>
        <p:spPr>
          <a:xfrm>
            <a:off x="609600" y="4343400"/>
            <a:ext cx="3352800" cy="2031325"/>
          </a:xfrm>
          <a:prstGeom prst="rect">
            <a:avLst/>
          </a:prstGeom>
          <a:noFill/>
        </p:spPr>
        <p:txBody>
          <a:bodyPr wrap="square" rtlCol="0">
            <a:spAutoFit/>
          </a:bodyPr>
          <a:lstStyle/>
          <a:p>
            <a:r>
              <a:rPr lang="en-US" dirty="0" smtClean="0"/>
              <a:t>The general overall drought development in the recent months and ongoing of the same, was correctly forecast earlier – Presence of strong low frequency climate variability such as ENSO, makes this somewhat easy!</a:t>
            </a:r>
            <a:endParaRPr lang="en-US" dirty="0"/>
          </a:p>
        </p:txBody>
      </p:sp>
      <p:pic>
        <p:nvPicPr>
          <p:cNvPr id="2050" name="Picture 2" descr="United States Seasonal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443752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States Monthly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181064"/>
            <a:ext cx="4413248" cy="3410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30</a:t>
            </a:fld>
            <a:endParaRPr lang="en-US" altLang="en-US" sz="1400" smtClean="0"/>
          </a:p>
        </p:txBody>
      </p:sp>
      <p:sp>
        <p:nvSpPr>
          <p:cNvPr id="28675" name="TextBox 2"/>
          <p:cNvSpPr txBox="1">
            <a:spLocks noChangeArrowheads="1"/>
          </p:cNvSpPr>
          <p:nvPr/>
        </p:nvSpPr>
        <p:spPr bwMode="auto">
          <a:xfrm>
            <a:off x="4240213" y="762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GEOS5(Still 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4025900" y="609600"/>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a:latin typeface="Times New Roman" pitchFamily="18" charset="0"/>
              </a:rPr>
              <a:t>Precip</a:t>
            </a:r>
            <a:endParaRPr lang="en-US" altLang="en-US" sz="1800" dirty="0">
              <a:latin typeface="Times New Roman" pitchFamily="18" charset="0"/>
            </a:endParaRPr>
          </a:p>
        </p:txBody>
      </p:sp>
      <p:sp>
        <p:nvSpPr>
          <p:cNvPr id="28677" name="TextBox 4"/>
          <p:cNvSpPr txBox="1">
            <a:spLocks noChangeArrowheads="1"/>
          </p:cNvSpPr>
          <p:nvPr/>
        </p:nvSpPr>
        <p:spPr bwMode="auto">
          <a:xfrm>
            <a:off x="5638800" y="2447925"/>
            <a:ext cx="2895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Percentile </a:t>
            </a: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33675" y="3233738"/>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1338" y="3962400"/>
            <a:ext cx="474662"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1600200"/>
            <a:ext cx="304800" cy="17954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73902" y="3505200"/>
            <a:ext cx="116898" cy="20407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1000" y="446088"/>
            <a:ext cx="381000" cy="925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743200"/>
            <a:ext cx="4748036" cy="382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76200" y="169164"/>
            <a:ext cx="3962400" cy="550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76800" y="1186656"/>
            <a:ext cx="4214636" cy="923330"/>
          </a:xfrm>
          <a:prstGeom prst="rect">
            <a:avLst/>
          </a:prstGeom>
          <a:noFill/>
        </p:spPr>
        <p:txBody>
          <a:bodyPr wrap="square" rtlCol="0">
            <a:spAutoFit/>
          </a:bodyPr>
          <a:lstStyle/>
          <a:p>
            <a:r>
              <a:rPr lang="en-US" u="sng" dirty="0" smtClean="0"/>
              <a:t>New </a:t>
            </a:r>
            <a:r>
              <a:rPr lang="en-US" u="sng" dirty="0" err="1" smtClean="0"/>
              <a:t>Fcst</a:t>
            </a:r>
            <a:r>
              <a:rPr lang="en-US" u="sng" dirty="0" smtClean="0"/>
              <a:t>  System this month from NASA..</a:t>
            </a:r>
          </a:p>
          <a:p>
            <a:r>
              <a:rPr lang="en-US" u="sng" dirty="0" smtClean="0"/>
              <a:t>Will keep watching this…</a:t>
            </a:r>
          </a:p>
          <a:p>
            <a:r>
              <a:rPr lang="en-US" u="sng" dirty="0" smtClean="0"/>
              <a:t>The soil moisture (%) maps are too patchy!</a:t>
            </a:r>
            <a:endParaRPr lang="en-US" u="sng" dirty="0"/>
          </a:p>
        </p:txBody>
      </p:sp>
      <p:cxnSp>
        <p:nvCxnSpPr>
          <p:cNvPr id="8" name="Elbow Connector 7"/>
          <p:cNvCxnSpPr/>
          <p:nvPr/>
        </p:nvCxnSpPr>
        <p:spPr>
          <a:xfrm rot="10800000" flipV="1">
            <a:off x="4495800" y="1648321"/>
            <a:ext cx="368300" cy="1171078"/>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5943600"/>
            <a:ext cx="3797300" cy="584775"/>
          </a:xfrm>
          <a:prstGeom prst="rect">
            <a:avLst/>
          </a:prstGeom>
          <a:noFill/>
        </p:spPr>
        <p:txBody>
          <a:bodyPr wrap="square" rtlCol="0">
            <a:spAutoFit/>
          </a:bodyPr>
          <a:lstStyle/>
          <a:p>
            <a:r>
              <a:rPr lang="en-US" sz="1600" dirty="0" smtClean="0"/>
              <a:t>Less rain in CA is </a:t>
            </a:r>
            <a:r>
              <a:rPr lang="en-US" sz="1600" dirty="0" err="1" smtClean="0"/>
              <a:t>fcst</a:t>
            </a:r>
            <a:r>
              <a:rPr lang="en-US" sz="1600" dirty="0" smtClean="0"/>
              <a:t> in Feb (happening)</a:t>
            </a:r>
          </a:p>
          <a:p>
            <a:r>
              <a:rPr lang="en-US" sz="1600" dirty="0" smtClean="0"/>
              <a:t>More rain in CA is </a:t>
            </a:r>
            <a:r>
              <a:rPr lang="en-US" sz="1600" dirty="0" err="1" smtClean="0"/>
              <a:t>fcst</a:t>
            </a:r>
            <a:r>
              <a:rPr lang="en-US" sz="1600" dirty="0" smtClean="0"/>
              <a:t> in March (?) </a:t>
            </a:r>
            <a:endParaRPr lang="en-US" sz="1600" dirty="0"/>
          </a:p>
        </p:txBody>
      </p:sp>
      <p:cxnSp>
        <p:nvCxnSpPr>
          <p:cNvPr id="14" name="Elbow Connector 13"/>
          <p:cNvCxnSpPr/>
          <p:nvPr/>
        </p:nvCxnSpPr>
        <p:spPr>
          <a:xfrm rot="10800000" flipH="1">
            <a:off x="304799" y="3216708"/>
            <a:ext cx="304800" cy="3187988"/>
          </a:xfrm>
          <a:prstGeom prst="bentConnector4">
            <a:avLst>
              <a:gd name="adj1" fmla="val -75000"/>
              <a:gd name="adj2" fmla="val 8442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2209800" y="3505200"/>
            <a:ext cx="4953000" cy="228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345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381000"/>
            <a:ext cx="9110663" cy="6477000"/>
          </a:xfrm>
        </p:spPr>
        <p:txBody>
          <a:bodyPr/>
          <a:lstStyle/>
          <a:p>
            <a:pPr marL="346075" indent="-346075" eaLnBrk="1" hangingPunct="1">
              <a:lnSpc>
                <a:spcPct val="80000"/>
              </a:lnSpc>
              <a:spcBef>
                <a:spcPts val="475"/>
              </a:spcBef>
              <a:buFontTx/>
              <a:buNone/>
              <a:defRPr/>
            </a:pPr>
            <a:r>
              <a:rPr lang="en-US" altLang="en-US" sz="1800" b="1" dirty="0" smtClean="0">
                <a:solidFill>
                  <a:srgbClr val="FF0000"/>
                </a:solidFill>
              </a:rPr>
              <a:t>Current ENSO status and forecast.</a:t>
            </a:r>
          </a:p>
          <a:p>
            <a:pPr lvl="0" eaLnBrk="1" hangingPunct="1">
              <a:spcBef>
                <a:spcPct val="50000"/>
              </a:spcBef>
              <a:buNone/>
            </a:pPr>
            <a:r>
              <a:rPr lang="en-US" sz="1600" b="1" u="sng" kern="1200" dirty="0" smtClean="0">
                <a:solidFill>
                  <a:schemeClr val="accent2"/>
                </a:solidFill>
                <a:latin typeface="Arial" pitchFamily="34" charset="0"/>
              </a:rPr>
              <a:t>La </a:t>
            </a:r>
            <a:r>
              <a:rPr lang="en-US" sz="1600" b="1" u="sng" kern="1200" dirty="0">
                <a:solidFill>
                  <a:schemeClr val="accent2"/>
                </a:solidFill>
                <a:latin typeface="Arial" pitchFamily="34" charset="0"/>
              </a:rPr>
              <a:t>Niña Advisory</a:t>
            </a:r>
            <a:r>
              <a:rPr lang="en-US" altLang="en-US" sz="1200" b="1" dirty="0">
                <a:solidFill>
                  <a:srgbClr val="0033CC"/>
                </a:solidFill>
                <a:latin typeface="verdana,arial,serif"/>
                <a:cs typeface="Arial" pitchFamily="34" charset="0"/>
              </a:rPr>
              <a:t> </a:t>
            </a:r>
            <a:r>
              <a:rPr lang="en-US" altLang="en-US" sz="1200" b="1" dirty="0" smtClean="0">
                <a:solidFill>
                  <a:srgbClr val="0033CC"/>
                </a:solidFill>
                <a:latin typeface="verdana,arial,serif"/>
                <a:cs typeface="Arial" pitchFamily="34" charset="0"/>
              </a:rPr>
              <a:t>!! </a:t>
            </a:r>
            <a:r>
              <a:rPr lang="en-US" altLang="en-US" sz="1600" dirty="0" smtClean="0">
                <a:cs typeface="Arial" pitchFamily="34" charset="0"/>
              </a:rPr>
              <a:t> </a:t>
            </a:r>
            <a:r>
              <a:rPr lang="en-US" sz="1400" kern="1200" dirty="0">
                <a:latin typeface="Arial" pitchFamily="34" charset="0"/>
              </a:rPr>
              <a:t>A transition from La Niña to ENSO-neutral is most likely during the Northern Hemisphere spring (~55% chance of ENSO-neutral during the March-May season</a:t>
            </a:r>
            <a:r>
              <a:rPr lang="en-US" sz="1400" kern="1200" dirty="0" smtClean="0">
                <a:latin typeface="Arial" pitchFamily="34" charset="0"/>
              </a:rPr>
              <a:t>). </a:t>
            </a:r>
            <a:r>
              <a:rPr lang="en-US" altLang="en-US" sz="1400" dirty="0" smtClean="0">
                <a:solidFill>
                  <a:schemeClr val="tx2"/>
                </a:solidFill>
                <a:latin typeface="Trebuchet MS" pitchFamily="34" charset="0"/>
                <a:cs typeface="Arial" pitchFamily="34" charset="0"/>
              </a:rPr>
              <a:t>Equatorial </a:t>
            </a:r>
            <a:r>
              <a:rPr lang="en-US" altLang="en-US" sz="1400" dirty="0">
                <a:solidFill>
                  <a:schemeClr val="tx2"/>
                </a:solidFill>
                <a:latin typeface="Trebuchet MS" pitchFamily="34" charset="0"/>
                <a:cs typeface="Arial" pitchFamily="34" charset="0"/>
              </a:rPr>
              <a:t>sea surface temperatures (SSTs) are below average across the central and eastern Pacific Ocean. </a:t>
            </a:r>
            <a:r>
              <a:rPr lang="en-US" altLang="en-US" sz="1400" dirty="0">
                <a:latin typeface="Trebuchet MS" pitchFamily="34" charset="0"/>
              </a:rPr>
              <a:t>La Niña is likely (~85-95%) through Northern Hemisphere winter, with a transition to ENSO-neutral </a:t>
            </a:r>
            <a:r>
              <a:rPr lang="en-US" altLang="en-US" sz="1400" u="sng" dirty="0">
                <a:solidFill>
                  <a:srgbClr val="0033CC"/>
                </a:solidFill>
                <a:latin typeface="Trebuchet MS" pitchFamily="34" charset="0"/>
              </a:rPr>
              <a:t>expected </a:t>
            </a:r>
            <a:r>
              <a:rPr lang="en-US" altLang="en-US" sz="1400" dirty="0">
                <a:latin typeface="Trebuchet MS" pitchFamily="34" charset="0"/>
              </a:rPr>
              <a:t>during the </a:t>
            </a:r>
            <a:r>
              <a:rPr lang="en-US" altLang="en-US" sz="1400" dirty="0" smtClean="0">
                <a:latin typeface="Trebuchet MS" pitchFamily="34" charset="0"/>
              </a:rPr>
              <a:t>spring.</a:t>
            </a:r>
            <a:endParaRPr lang="en-US" altLang="en-US" sz="1400" dirty="0">
              <a:cs typeface="Arial" pitchFamily="34" charset="0"/>
            </a:endParaRPr>
          </a:p>
          <a:p>
            <a:pPr lvl="0" eaLnBrk="1" hangingPunct="1">
              <a:spcBef>
                <a:spcPct val="50000"/>
              </a:spcBef>
              <a:buNone/>
            </a:pP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800" dirty="0" smtClean="0"/>
          </a:p>
          <a:p>
            <a:pPr marL="457200" lvl="1" indent="0">
              <a:buNone/>
            </a:pPr>
            <a:r>
              <a:rPr lang="en-US" sz="1400" dirty="0" smtClean="0">
                <a:latin typeface="Trebuchet MS" panose="020B0603020202020204" pitchFamily="34" charset="0"/>
              </a:rPr>
              <a:t>- The </a:t>
            </a:r>
            <a:r>
              <a:rPr lang="en-US" sz="1400" dirty="0">
                <a:latin typeface="Trebuchet MS" panose="020B0603020202020204" pitchFamily="34" charset="0"/>
              </a:rPr>
              <a:t>S/L term Northern Plains drought in the eastern MT/Dakotas region due to deficit in 2017 rainfall season continues to stay/exist, until probably the onset of 2018 rainy season(Apr-) in these regions, even though in the very short term, some improvement may be noticed locally.</a:t>
            </a:r>
          </a:p>
          <a:p>
            <a:pPr marL="457200" lvl="1" indent="0">
              <a:buNone/>
            </a:pPr>
            <a:r>
              <a:rPr lang="en-US" sz="1400" dirty="0" smtClean="0">
                <a:latin typeface="Trebuchet MS" panose="020B0603020202020204" pitchFamily="34" charset="0"/>
              </a:rPr>
              <a:t>- Outside  </a:t>
            </a:r>
            <a:r>
              <a:rPr lang="en-US" sz="1400" dirty="0">
                <a:latin typeface="Trebuchet MS" panose="020B0603020202020204" pitchFamily="34" charset="0"/>
              </a:rPr>
              <a:t>of these Northern Plains, across the United States,  over the course of last few months, there has been a general increase in the areal extent, as well as in severity, of the short/long term drought conditions. In particular, the drought has become severe in northwestern TX/OK, southern KS, and in the four corners states of UT,AZ, CO and NM, as well as southern CA. In much of these regions, there also prevails a longer term (longer than a few months) rainfall deficit, which may outlast the current ongoing La Nina. The current stream flows across the south and the Midwest are more dry now than it has been before in the past few months</a:t>
            </a:r>
            <a:r>
              <a:rPr lang="en-US" sz="1500" dirty="0">
                <a:latin typeface="Trebuchet MS" panose="020B0603020202020204" pitchFamily="34" charset="0"/>
              </a:rPr>
              <a:t>. </a:t>
            </a:r>
            <a:endParaRPr lang="en-US" altLang="en-US" sz="1500" b="1" dirty="0" smtClean="0">
              <a:solidFill>
                <a:srgbClr val="FF0000"/>
              </a:solidFill>
            </a:endParaRPr>
          </a:p>
          <a:p>
            <a:pPr marL="346075" indent="-346075" eaLnBrk="1" hangingPunct="1">
              <a:lnSpc>
                <a:spcPct val="80000"/>
              </a:lnSpc>
              <a:spcBef>
                <a:spcPts val="475"/>
              </a:spcBef>
              <a:buFontTx/>
              <a:buNone/>
              <a:defRPr/>
            </a:pPr>
            <a:r>
              <a:rPr lang="en-US" altLang="en-US" sz="1800" b="1" dirty="0" smtClean="0">
                <a:solidFill>
                  <a:srgbClr val="FF0000"/>
                </a:solidFill>
              </a:rPr>
              <a:t>Prediction:</a:t>
            </a:r>
          </a:p>
          <a:p>
            <a:pPr marL="457200" lvl="1" indent="0" eaLnBrk="1" hangingPunct="1">
              <a:spcBef>
                <a:spcPts val="475"/>
              </a:spcBef>
              <a:buNone/>
              <a:defRPr/>
            </a:pPr>
            <a:r>
              <a:rPr lang="en-US" altLang="en-US" sz="1400" dirty="0" smtClean="0">
                <a:latin typeface="Trebuchet MS" panose="020B0603020202020204" pitchFamily="34" charset="0"/>
              </a:rPr>
              <a:t>- </a:t>
            </a:r>
            <a:r>
              <a:rPr lang="en-US" sz="1400" dirty="0">
                <a:latin typeface="Trebuchet MS" panose="020B0603020202020204" pitchFamily="34" charset="0"/>
              </a:rPr>
              <a:t>As the current La Nina is expected to transition to neutral conditions, </a:t>
            </a:r>
            <a:r>
              <a:rPr lang="en-US" sz="1400" dirty="0" smtClean="0">
                <a:latin typeface="Trebuchet MS" panose="020B0603020202020204" pitchFamily="34" charset="0"/>
              </a:rPr>
              <a:t>so </a:t>
            </a:r>
            <a:r>
              <a:rPr lang="en-US" sz="1400" dirty="0">
                <a:latin typeface="Trebuchet MS" panose="020B0603020202020204" pitchFamily="34" charset="0"/>
              </a:rPr>
              <a:t>will be </a:t>
            </a:r>
            <a:r>
              <a:rPr lang="en-US" sz="1400" dirty="0" smtClean="0">
                <a:latin typeface="Trebuchet MS" panose="020B0603020202020204" pitchFamily="34" charset="0"/>
              </a:rPr>
              <a:t>the associated </a:t>
            </a:r>
            <a:r>
              <a:rPr lang="en-US" sz="1400" dirty="0">
                <a:latin typeface="Trebuchet MS" panose="020B0603020202020204" pitchFamily="34" charset="0"/>
              </a:rPr>
              <a:t>rainfall </a:t>
            </a:r>
            <a:r>
              <a:rPr lang="en-US" sz="1400" dirty="0" smtClean="0">
                <a:latin typeface="Trebuchet MS" panose="020B0603020202020204" pitchFamily="34" charset="0"/>
              </a:rPr>
              <a:t>impact across the United States. </a:t>
            </a:r>
            <a:r>
              <a:rPr lang="en-US" sz="1400" dirty="0">
                <a:latin typeface="Trebuchet MS" panose="020B0603020202020204" pitchFamily="34" charset="0"/>
              </a:rPr>
              <a:t>Hence there is uncertainty in the rainfall amounts and where they may fall, especially considering the </a:t>
            </a:r>
            <a:r>
              <a:rPr lang="en-US" sz="1400" dirty="0" smtClean="0">
                <a:latin typeface="Trebuchet MS" panose="020B0603020202020204" pitchFamily="34" charset="0"/>
              </a:rPr>
              <a:t>nature and reliability </a:t>
            </a:r>
            <a:r>
              <a:rPr lang="en-US" sz="1400" dirty="0">
                <a:latin typeface="Trebuchet MS" panose="020B0603020202020204" pitchFamily="34" charset="0"/>
              </a:rPr>
              <a:t>of these forecasts in the spring season</a:t>
            </a:r>
            <a:r>
              <a:rPr lang="en-US" sz="1400" dirty="0" smtClean="0">
                <a:latin typeface="Trebuchet MS" panose="020B0603020202020204" pitchFamily="34" charset="0"/>
              </a:rPr>
              <a:t>. Severe drought regions in the south, noted above, are likely to persist/stay, with little improvement in the next month or two. But there could be short term improvement in the Northern Plains Drought during the upcoming three month season. The rainfall season in CA is ending soon, but big shortfalls already exist.   </a:t>
            </a:r>
            <a:endParaRPr lang="en-US" altLang="en-US" sz="1400" dirty="0" smtClean="0">
              <a:latin typeface="Trebuchet MS" panose="020B0603020202020204" pitchFamily="34" charset="0"/>
            </a:endParaRPr>
          </a:p>
          <a:p>
            <a:pPr marL="457200" lvl="1" indent="0" eaLnBrk="1" hangingPunct="1">
              <a:spcBef>
                <a:spcPts val="475"/>
              </a:spcBef>
              <a:buNone/>
              <a:defRPr/>
            </a:pPr>
            <a:r>
              <a:rPr lang="en-US" altLang="en-US" sz="1400" dirty="0" smtClean="0">
                <a:latin typeface="Trebuchet MS" panose="020B0603020202020204" pitchFamily="34" charset="0"/>
              </a:rPr>
              <a:t>- In the immediate short term, in the next couple of weeks, according to the models, the expected rainfall in the south/Midwest and along the southeast combined with the very recent rains will likely ease the drought conditions there. California </a:t>
            </a:r>
            <a:r>
              <a:rPr lang="en-US" altLang="en-US" sz="1400" smtClean="0">
                <a:latin typeface="Trebuchet MS" panose="020B0603020202020204" pitchFamily="34" charset="0"/>
              </a:rPr>
              <a:t>and neighboring </a:t>
            </a:r>
            <a:r>
              <a:rPr lang="en-US" altLang="en-US" sz="1400" dirty="0" smtClean="0">
                <a:latin typeface="Trebuchet MS" panose="020B0603020202020204" pitchFamily="34" charset="0"/>
              </a:rPr>
              <a:t>western states is also forecast to receive some rainfall, probably not enough to make  up the existing rainfall deficits.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sp>
        <p:nvSpPr>
          <p:cNvPr id="4" name="Rectangle 3"/>
          <p:cNvSpPr/>
          <p:nvPr/>
        </p:nvSpPr>
        <p:spPr>
          <a:xfrm>
            <a:off x="609600" y="4572000"/>
            <a:ext cx="914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714500"/>
            <a:ext cx="2758940" cy="876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2691102">
            <a:off x="2161508" y="1797897"/>
            <a:ext cx="592278" cy="8621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91102">
            <a:off x="2567776" y="4334931"/>
            <a:ext cx="397360" cy="126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91102">
            <a:off x="3095281" y="1412448"/>
            <a:ext cx="241719"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7, 30, 60 &amp; 90 days.</a:t>
            </a:r>
            <a:endParaRPr lang="en-US" dirty="0"/>
          </a:p>
        </p:txBody>
      </p:sp>
      <p:sp>
        <p:nvSpPr>
          <p:cNvPr id="6" name="TextBox 5"/>
          <p:cNvSpPr txBox="1"/>
          <p:nvPr/>
        </p:nvSpPr>
        <p:spPr>
          <a:xfrm>
            <a:off x="7620001" y="1752600"/>
            <a:ext cx="1524000" cy="2800767"/>
          </a:xfrm>
          <a:prstGeom prst="rect">
            <a:avLst/>
          </a:prstGeom>
          <a:noFill/>
        </p:spPr>
        <p:txBody>
          <a:bodyPr wrap="square" rtlCol="0">
            <a:spAutoFit/>
          </a:bodyPr>
          <a:lstStyle/>
          <a:p>
            <a:r>
              <a:rPr lang="en-US" sz="1600" dirty="0" smtClean="0"/>
              <a:t>Recent rains, above normal rains in the Midwest, and along the coastal Atlantic states, is a welcome relief to the existing   very dry conditions here. </a:t>
            </a:r>
            <a:endParaRPr lang="en-US" sz="1600" dirty="0"/>
          </a:p>
        </p:txBody>
      </p:sp>
      <p:sp>
        <p:nvSpPr>
          <p:cNvPr id="19" name="Oval 18"/>
          <p:cNvSpPr/>
          <p:nvPr/>
        </p:nvSpPr>
        <p:spPr>
          <a:xfrm rot="2691102">
            <a:off x="6453976" y="1556470"/>
            <a:ext cx="397360" cy="126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136712" flipV="1">
            <a:off x="4191308" y="1442928"/>
            <a:ext cx="295341" cy="6039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muthuvel.chelliah\Desktop\Drought-temporary\us.4panel.fordrought.briefing.recent.1wk.and.1,2,3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6934200" y="1981200"/>
            <a:ext cx="6858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53200" y="1981200"/>
            <a:ext cx="1066801" cy="274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124200" y="2063999"/>
            <a:ext cx="4499266" cy="2050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599"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8006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9624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624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5000" y="76200"/>
            <a:ext cx="5791200" cy="369332"/>
          </a:xfrm>
          <a:prstGeom prst="rect">
            <a:avLst/>
          </a:prstGeom>
          <a:noFill/>
        </p:spPr>
        <p:txBody>
          <a:bodyPr wrap="square" rtlCol="0">
            <a:spAutoFit/>
          </a:bodyPr>
          <a:lstStyle/>
          <a:p>
            <a:r>
              <a:rPr lang="en-US" dirty="0" smtClean="0"/>
              <a:t>Total precipitation Percent during last 7, 30, 60 &amp; 90 days.</a:t>
            </a:r>
            <a:endParaRPr lang="en-US" dirty="0"/>
          </a:p>
        </p:txBody>
      </p:sp>
      <p:pic>
        <p:nvPicPr>
          <p:cNvPr id="3074" name="Picture 2" descr="C:\Users\muthuvel.chelliah\Desktop\Drought-temporary\us.4panel.fordrought.briefing.recent.1wk.and.1,2,3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33398"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0" y="1524000"/>
            <a:ext cx="1447800" cy="3539430"/>
          </a:xfrm>
          <a:prstGeom prst="rect">
            <a:avLst/>
          </a:prstGeom>
          <a:noFill/>
        </p:spPr>
        <p:txBody>
          <a:bodyPr wrap="square" rtlCol="0">
            <a:spAutoFit/>
          </a:bodyPr>
          <a:lstStyle/>
          <a:p>
            <a:r>
              <a:rPr lang="en-US" sz="1600" dirty="0" smtClean="0"/>
              <a:t>Supposed to be in the midst of CA’s rainy season? – we know, it </a:t>
            </a:r>
            <a:r>
              <a:rPr lang="en-US" sz="1600" dirty="0" err="1" smtClean="0"/>
              <a:t>it</a:t>
            </a:r>
            <a:r>
              <a:rPr lang="en-US" sz="1600" dirty="0" smtClean="0"/>
              <a:t> is the La Nina!! But last year was also La Nina at this time!! But then, we got record rainfall!! </a:t>
            </a:r>
          </a:p>
          <a:p>
            <a:endParaRPr lang="en-US" sz="1600" dirty="0"/>
          </a:p>
        </p:txBody>
      </p:sp>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3" name="TextBox 2"/>
          <p:cNvSpPr txBox="1"/>
          <p:nvPr/>
        </p:nvSpPr>
        <p:spPr>
          <a:xfrm>
            <a:off x="7696200" y="990600"/>
            <a:ext cx="1447800" cy="3785652"/>
          </a:xfrm>
          <a:prstGeom prst="rect">
            <a:avLst/>
          </a:prstGeom>
          <a:noFill/>
        </p:spPr>
        <p:txBody>
          <a:bodyPr wrap="square" rtlCol="0">
            <a:spAutoFit/>
          </a:bodyPr>
          <a:lstStyle/>
          <a:p>
            <a:r>
              <a:rPr lang="en-US" sz="1600" dirty="0" smtClean="0"/>
              <a:t>Except for remnants of Harvey and Irma in/near Texas and Florida, longer term deficits exist over much of the country, not to mention the missed rainfall season in the northern plains.</a:t>
            </a:r>
            <a:endParaRPr lang="en-US" sz="1600" dirty="0"/>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4, 5, 6, and 7 months.</a:t>
            </a:r>
            <a:endParaRPr lang="en-US" dirty="0"/>
          </a:p>
        </p:txBody>
      </p:sp>
      <p:pic>
        <p:nvPicPr>
          <p:cNvPr id="4" name="Picture 2" descr="C:\Users\muthuvel.chelliah\Desktop\Drought-temporary\us.4panel.fordrought.briefing.recent.4,5,6,7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3259"/>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7</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4, 5, 6, and 7 months.</a:t>
            </a:r>
            <a:endParaRPr lang="en-US" dirty="0"/>
          </a:p>
        </p:txBody>
      </p:sp>
      <p:pic>
        <p:nvPicPr>
          <p:cNvPr id="5122" name="Picture 2" descr="C:\Users\muthuvel.chelliah\Desktop\Drought-temporary\us.4panel.fordrought.briefing.recent.4,5,6,7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8</a:t>
            </a:fld>
            <a:endParaRPr lang="en-US" altLang="en-US"/>
          </a:p>
        </p:txBody>
      </p:sp>
      <p:pic>
        <p:nvPicPr>
          <p:cNvPr id="6146"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96200" y="2743200"/>
            <a:ext cx="1447800" cy="3046988"/>
          </a:xfrm>
          <a:prstGeom prst="rect">
            <a:avLst/>
          </a:prstGeom>
          <a:noFill/>
        </p:spPr>
        <p:txBody>
          <a:bodyPr wrap="square" rtlCol="0">
            <a:spAutoFit/>
          </a:bodyPr>
          <a:lstStyle/>
          <a:p>
            <a:r>
              <a:rPr lang="en-US" sz="1600" dirty="0" smtClean="0"/>
              <a:t>There are many long term rainfall deficit regions in the country, particularly  deficits in  UT/AZ,  </a:t>
            </a:r>
            <a:r>
              <a:rPr lang="en-US" sz="1600" dirty="0"/>
              <a:t>southern CA,</a:t>
            </a:r>
            <a:r>
              <a:rPr lang="en-US" sz="1600" dirty="0" smtClean="0"/>
              <a:t>  and parts of NM/CO are long term.  </a:t>
            </a:r>
            <a:endParaRPr lang="en-US" sz="1600" dirty="0"/>
          </a:p>
        </p:txBody>
      </p:sp>
      <p:sp>
        <p:nvSpPr>
          <p:cNvPr id="6" name="Rectangle 5"/>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9</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0"/>
            <a:ext cx="2438400" cy="307777"/>
          </a:xfrm>
          <a:prstGeom prst="rect">
            <a:avLst/>
          </a:prstGeom>
          <a:noFill/>
        </p:spPr>
        <p:txBody>
          <a:bodyPr wrap="square" rtlCol="0">
            <a:spAutoFit/>
          </a:bodyPr>
          <a:lstStyle/>
          <a:p>
            <a:pPr algn="ctr"/>
            <a:r>
              <a:rPr lang="en-US" sz="1400" dirty="0" smtClean="0"/>
              <a:t>Rainy Season</a:t>
            </a:r>
            <a:endParaRPr lang="en-US" sz="1400" dirty="0"/>
          </a:p>
        </p:txBody>
      </p:sp>
      <p:sp>
        <p:nvSpPr>
          <p:cNvPr id="9" name="Rectangle 8"/>
          <p:cNvSpPr/>
          <p:nvPr/>
        </p:nvSpPr>
        <p:spPr>
          <a:xfrm>
            <a:off x="325582" y="1828800"/>
            <a:ext cx="2493818" cy="1676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4800" y="3505200"/>
            <a:ext cx="2514600"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5105400"/>
            <a:ext cx="2493818"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39345</TotalTime>
  <Words>1684</Words>
  <Application>Microsoft Office PowerPoint</Application>
  <PresentationFormat>On-screen Show (4:3)</PresentationFormat>
  <Paragraphs>191</Paragraphs>
  <Slides>31</Slides>
  <Notes>4</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Drought  Outlook  Discussion     February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PowerPoint Presentation</vt:lpstr>
      <vt:lpstr> NMME     T &amp; P EnsMean forecasts</vt:lpstr>
      <vt:lpstr>The agreement/uncertainty  among the diff. NMME models’ forecasts for  Mar-Apr-May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3949</cp:revision>
  <cp:lastPrinted>2014-07-10T13:24:01Z</cp:lastPrinted>
  <dcterms:created xsi:type="dcterms:W3CDTF">2008-10-04T17:35:30Z</dcterms:created>
  <dcterms:modified xsi:type="dcterms:W3CDTF">2018-02-13T15:47:42Z</dcterms:modified>
</cp:coreProperties>
</file>